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9" r:id="rId4"/>
    <p:sldId id="268" r:id="rId5"/>
    <p:sldId id="267" r:id="rId6"/>
    <p:sldId id="266" r:id="rId7"/>
    <p:sldId id="265" r:id="rId8"/>
    <p:sldId id="264"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5B292B-8279-4B5B-BA22-994C33C2734E}" v="1" dt="2023-11-29T08:47:37.9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EE5B292B-8279-4B5B-BA22-994C33C2734E}"/>
    <pc:docChg chg="custSel addSld modSld">
      <pc:chgData name="Şule Tatar Yolcular" userId="ba990890af6f7d68" providerId="LiveId" clId="{EE5B292B-8279-4B5B-BA22-994C33C2734E}" dt="2023-11-29T08:47:38.162" v="6" actId="27636"/>
      <pc:docMkLst>
        <pc:docMk/>
      </pc:docMkLst>
      <pc:sldChg chg="add">
        <pc:chgData name="Şule Tatar Yolcular" userId="ba990890af6f7d68" providerId="LiveId" clId="{EE5B292B-8279-4B5B-BA22-994C33C2734E}" dt="2023-11-29T08:47:37.957" v="0"/>
        <pc:sldMkLst>
          <pc:docMk/>
          <pc:sldMk cId="0" sldId="256"/>
        </pc:sldMkLst>
      </pc:sldChg>
      <pc:sldChg chg="modSp add mod">
        <pc:chgData name="Şule Tatar Yolcular" userId="ba990890af6f7d68" providerId="LiveId" clId="{EE5B292B-8279-4B5B-BA22-994C33C2734E}" dt="2023-11-29T08:47:38.099" v="2" actId="27636"/>
        <pc:sldMkLst>
          <pc:docMk/>
          <pc:sldMk cId="0" sldId="260"/>
        </pc:sldMkLst>
        <pc:spChg chg="mod">
          <ac:chgData name="Şule Tatar Yolcular" userId="ba990890af6f7d68" providerId="LiveId" clId="{EE5B292B-8279-4B5B-BA22-994C33C2734E}" dt="2023-11-29T08:47:38.099" v="2" actId="27636"/>
          <ac:spMkLst>
            <pc:docMk/>
            <pc:sldMk cId="0" sldId="260"/>
            <ac:spMk id="3" creationId="{00000000-0000-0000-0000-000000000000}"/>
          </ac:spMkLst>
        </pc:spChg>
      </pc:sldChg>
      <pc:sldChg chg="modSp add mod">
        <pc:chgData name="Şule Tatar Yolcular" userId="ba990890af6f7d68" providerId="LiveId" clId="{EE5B292B-8279-4B5B-BA22-994C33C2734E}" dt="2023-11-29T08:47:38.051" v="1" actId="27636"/>
        <pc:sldMkLst>
          <pc:docMk/>
          <pc:sldMk cId="0" sldId="263"/>
        </pc:sldMkLst>
        <pc:spChg chg="mod">
          <ac:chgData name="Şule Tatar Yolcular" userId="ba990890af6f7d68" providerId="LiveId" clId="{EE5B292B-8279-4B5B-BA22-994C33C2734E}" dt="2023-11-29T08:47:38.051" v="1" actId="27636"/>
          <ac:spMkLst>
            <pc:docMk/>
            <pc:sldMk cId="0" sldId="263"/>
            <ac:spMk id="3" creationId="{00000000-0000-0000-0000-000000000000}"/>
          </ac:spMkLst>
        </pc:spChg>
      </pc:sldChg>
      <pc:sldChg chg="modSp add mod">
        <pc:chgData name="Şule Tatar Yolcular" userId="ba990890af6f7d68" providerId="LiveId" clId="{EE5B292B-8279-4B5B-BA22-994C33C2734E}" dt="2023-11-29T08:47:38.162" v="6" actId="27636"/>
        <pc:sldMkLst>
          <pc:docMk/>
          <pc:sldMk cId="0" sldId="264"/>
        </pc:sldMkLst>
        <pc:spChg chg="mod">
          <ac:chgData name="Şule Tatar Yolcular" userId="ba990890af6f7d68" providerId="LiveId" clId="{EE5B292B-8279-4B5B-BA22-994C33C2734E}" dt="2023-11-29T08:47:38.162" v="6" actId="27636"/>
          <ac:spMkLst>
            <pc:docMk/>
            <pc:sldMk cId="0" sldId="264"/>
            <ac:spMk id="3" creationId="{00000000-0000-0000-0000-000000000000}"/>
          </ac:spMkLst>
        </pc:spChg>
      </pc:sldChg>
      <pc:sldChg chg="add">
        <pc:chgData name="Şule Tatar Yolcular" userId="ba990890af6f7d68" providerId="LiveId" clId="{EE5B292B-8279-4B5B-BA22-994C33C2734E}" dt="2023-11-29T08:47:37.957" v="0"/>
        <pc:sldMkLst>
          <pc:docMk/>
          <pc:sldMk cId="0" sldId="265"/>
        </pc:sldMkLst>
      </pc:sldChg>
      <pc:sldChg chg="add">
        <pc:chgData name="Şule Tatar Yolcular" userId="ba990890af6f7d68" providerId="LiveId" clId="{EE5B292B-8279-4B5B-BA22-994C33C2734E}" dt="2023-11-29T08:47:37.957" v="0"/>
        <pc:sldMkLst>
          <pc:docMk/>
          <pc:sldMk cId="0" sldId="266"/>
        </pc:sldMkLst>
      </pc:sldChg>
      <pc:sldChg chg="modSp add mod">
        <pc:chgData name="Şule Tatar Yolcular" userId="ba990890af6f7d68" providerId="LiveId" clId="{EE5B292B-8279-4B5B-BA22-994C33C2734E}" dt="2023-11-29T08:47:38.130" v="5" actId="27636"/>
        <pc:sldMkLst>
          <pc:docMk/>
          <pc:sldMk cId="0" sldId="267"/>
        </pc:sldMkLst>
        <pc:spChg chg="mod">
          <ac:chgData name="Şule Tatar Yolcular" userId="ba990890af6f7d68" providerId="LiveId" clId="{EE5B292B-8279-4B5B-BA22-994C33C2734E}" dt="2023-11-29T08:47:38.130" v="5" actId="27636"/>
          <ac:spMkLst>
            <pc:docMk/>
            <pc:sldMk cId="0" sldId="267"/>
            <ac:spMk id="3" creationId="{00000000-0000-0000-0000-000000000000}"/>
          </ac:spMkLst>
        </pc:spChg>
      </pc:sldChg>
      <pc:sldChg chg="modSp add mod">
        <pc:chgData name="Şule Tatar Yolcular" userId="ba990890af6f7d68" providerId="LiveId" clId="{EE5B292B-8279-4B5B-BA22-994C33C2734E}" dt="2023-11-29T08:47:38.114" v="4" actId="27636"/>
        <pc:sldMkLst>
          <pc:docMk/>
          <pc:sldMk cId="0" sldId="268"/>
        </pc:sldMkLst>
        <pc:spChg chg="mod">
          <ac:chgData name="Şule Tatar Yolcular" userId="ba990890af6f7d68" providerId="LiveId" clId="{EE5B292B-8279-4B5B-BA22-994C33C2734E}" dt="2023-11-29T08:47:38.114" v="4" actId="27636"/>
          <ac:spMkLst>
            <pc:docMk/>
            <pc:sldMk cId="0" sldId="268"/>
            <ac:spMk id="3" creationId="{00000000-0000-0000-0000-000000000000}"/>
          </ac:spMkLst>
        </pc:spChg>
      </pc:sldChg>
      <pc:sldChg chg="modSp add mod">
        <pc:chgData name="Şule Tatar Yolcular" userId="ba990890af6f7d68" providerId="LiveId" clId="{EE5B292B-8279-4B5B-BA22-994C33C2734E}" dt="2023-11-29T08:47:38.114" v="3" actId="27636"/>
        <pc:sldMkLst>
          <pc:docMk/>
          <pc:sldMk cId="0" sldId="269"/>
        </pc:sldMkLst>
        <pc:spChg chg="mod">
          <ac:chgData name="Şule Tatar Yolcular" userId="ba990890af6f7d68" providerId="LiveId" clId="{EE5B292B-8279-4B5B-BA22-994C33C2734E}" dt="2023-11-29T08:47:38.114" v="3" actId="27636"/>
          <ac:spMkLst>
            <pc:docMk/>
            <pc:sldMk cId="0" sldId="26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DCC08C-0AA9-841C-B295-B9E671661DE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D0BDB5E-1F93-8F04-0C75-D69F6A73DB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97B371E-7C9C-CFE6-3F2D-0D9977F236DA}"/>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9182F94F-B5CB-A315-BF30-3CBCF17D84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23B9ED-2D67-4F70-2F7E-5567ADBC0E26}"/>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1631003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F637B4-0424-CD6D-33AD-D79B34740A9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A364BCA-71DA-E47D-EEAA-C09A7EE2968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8193C8F-0AA3-7B57-AAE2-5207EC3DDE4C}"/>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FC947151-4E83-1EFF-2397-4034F6A29D4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098FE8A-0C70-DCAB-A1C6-2FA12EDF86FB}"/>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167951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5C4C3C7-FCDF-D00E-D4B8-CC332C55D3D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1CF5D96-F31E-19A1-0C4A-ABD3A412C22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F0207B-D80F-B6FB-B574-585C208C38DB}"/>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97790ED8-CBA9-05A0-3484-58B1F052E1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BBBEEF0-7762-8F2A-1BCD-837C029DD15E}"/>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1387597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E5A6CC-328E-B737-CC87-5B96DAF357B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C0A1647-9F72-9838-BCFF-F63AC61C156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0B38C4-2422-3EAB-DF49-B6EF1388AA19}"/>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73382E63-89C8-EAA6-4012-A04A7AA11A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FD031C3-2DC6-7A09-75EE-C24800CC8EE6}"/>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443674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CDE26A-5873-E227-F328-3D07C5AC0A0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4FC25EC-ED7A-4BAD-7638-9312AFBE67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38D69F2-0D47-11C3-AAE4-0F0E27748D66}"/>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A3057360-F128-4290-371D-A806979AE2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53C949E-E44C-EAAC-0F7C-48182F2CA999}"/>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247869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A17727-1F8E-634E-90B9-AF9B884841D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197E2C1-3738-A44C-EC01-EF51D9A4F19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09DFA88-E9CC-42B7-5695-47BB2813B59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782AAE1-3960-52A6-F287-192275E385EB}"/>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6" name="Alt Bilgi Yer Tutucusu 5">
            <a:extLst>
              <a:ext uri="{FF2B5EF4-FFF2-40B4-BE49-F238E27FC236}">
                <a16:creationId xmlns:a16="http://schemas.microsoft.com/office/drawing/2014/main" id="{535789AF-AF1E-5B21-FAC5-52C39740D29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E7619F-A3C1-2FD6-A198-0016CA83FDB1}"/>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85441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9E8C2D-549C-E62E-5A36-3274BDE32CC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032E63-F9E6-4BB2-47DF-0A6A83DE71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D093F13-659C-5F93-B4E0-44FA657C006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4BAA06B-6224-BECE-42A5-D323D0D59D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BA02BA-D3BC-7D72-B957-43B4BCB354A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8ECEE53-77FF-6322-A9CC-BA3D2B32F005}"/>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8" name="Alt Bilgi Yer Tutucusu 7">
            <a:extLst>
              <a:ext uri="{FF2B5EF4-FFF2-40B4-BE49-F238E27FC236}">
                <a16:creationId xmlns:a16="http://schemas.microsoft.com/office/drawing/2014/main" id="{28F87587-FBD9-47CC-F741-39B13ACA6A5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61D81CA-09C4-7821-D2AB-3E0446633523}"/>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58873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B17532-4781-1209-05FD-5D6FD069748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318C9D5-DCCA-391F-6049-2A5A24E8524B}"/>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4" name="Alt Bilgi Yer Tutucusu 3">
            <a:extLst>
              <a:ext uri="{FF2B5EF4-FFF2-40B4-BE49-F238E27FC236}">
                <a16:creationId xmlns:a16="http://schemas.microsoft.com/office/drawing/2014/main" id="{069181A2-43B4-7ED1-E18D-EF0C7111EC4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433B540-86CA-E9B2-8DD6-8BC0DB9628A0}"/>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3621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966E946-9693-9DD7-2131-4E7DFC517D71}"/>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3" name="Alt Bilgi Yer Tutucusu 2">
            <a:extLst>
              <a:ext uri="{FF2B5EF4-FFF2-40B4-BE49-F238E27FC236}">
                <a16:creationId xmlns:a16="http://schemas.microsoft.com/office/drawing/2014/main" id="{A6D1ECF1-BBD7-21A9-1B42-F2DA7F23A54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716A934-929B-422A-43AF-8B5CD00D0F87}"/>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250589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2EC79F-07C8-EBCA-BA8C-7B55D14BBFD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2686054-1FC4-5BEB-A217-C39D9C888C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46FE7EA-43A7-A9B0-02F1-047D22790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22E9794-6AA4-BF80-4D0B-45BD7D628EAA}"/>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6" name="Alt Bilgi Yer Tutucusu 5">
            <a:extLst>
              <a:ext uri="{FF2B5EF4-FFF2-40B4-BE49-F238E27FC236}">
                <a16:creationId xmlns:a16="http://schemas.microsoft.com/office/drawing/2014/main" id="{D26CE7A2-3953-1188-11C6-F4C99B2A773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EBE69D3-DD44-607C-D798-D8F95BC17327}"/>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9008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94C026-974A-B673-B516-DA4E1886F42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751A03E-BAF4-DC62-9B69-87D1ED885C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ACA2288-7E8E-E16A-796D-D5AEF7FA54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F3DC7C5-BDC1-F388-86A7-EE785F557E3E}"/>
              </a:ext>
            </a:extLst>
          </p:cNvPr>
          <p:cNvSpPr>
            <a:spLocks noGrp="1"/>
          </p:cNvSpPr>
          <p:nvPr>
            <p:ph type="dt" sz="half" idx="10"/>
          </p:nvPr>
        </p:nvSpPr>
        <p:spPr/>
        <p:txBody>
          <a:bodyPr/>
          <a:lstStyle/>
          <a:p>
            <a:fld id="{29EF50C2-4B6C-4205-A5DD-FE3A53C96F4F}" type="datetimeFigureOut">
              <a:rPr lang="tr-TR" smtClean="0"/>
              <a:t>29.11.2023</a:t>
            </a:fld>
            <a:endParaRPr lang="tr-TR"/>
          </a:p>
        </p:txBody>
      </p:sp>
      <p:sp>
        <p:nvSpPr>
          <p:cNvPr id="6" name="Alt Bilgi Yer Tutucusu 5">
            <a:extLst>
              <a:ext uri="{FF2B5EF4-FFF2-40B4-BE49-F238E27FC236}">
                <a16:creationId xmlns:a16="http://schemas.microsoft.com/office/drawing/2014/main" id="{69381929-EA7F-99BC-9FC7-C862FCED93E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1223203-C1D8-96C9-0A6B-5F6ABE649819}"/>
              </a:ext>
            </a:extLst>
          </p:cNvPr>
          <p:cNvSpPr>
            <a:spLocks noGrp="1"/>
          </p:cNvSpPr>
          <p:nvPr>
            <p:ph type="sldNum" sz="quarter" idx="12"/>
          </p:nvPr>
        </p:nvSpPr>
        <p:spPr/>
        <p:txBody>
          <a:bodyPr/>
          <a:lstStyle/>
          <a:p>
            <a:fld id="{C4C075EC-BDA5-47FF-92F6-951F7CE3027E}" type="slidenum">
              <a:rPr lang="tr-TR" smtClean="0"/>
              <a:t>‹#›</a:t>
            </a:fld>
            <a:endParaRPr lang="tr-TR"/>
          </a:p>
        </p:txBody>
      </p:sp>
    </p:spTree>
    <p:extLst>
      <p:ext uri="{BB962C8B-B14F-4D97-AF65-F5344CB8AC3E}">
        <p14:creationId xmlns:p14="http://schemas.microsoft.com/office/powerpoint/2010/main" val="1530295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C163E24-8084-6738-6C4F-0FEDC68581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553DC84-2C05-403B-BBD7-9673C57731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89A9694-DA35-B988-70A0-25692B8F57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F50C2-4B6C-4205-A5DD-FE3A53C96F4F}" type="datetimeFigureOut">
              <a:rPr lang="tr-TR" smtClean="0"/>
              <a:t>29.11.2023</a:t>
            </a:fld>
            <a:endParaRPr lang="tr-TR"/>
          </a:p>
        </p:txBody>
      </p:sp>
      <p:sp>
        <p:nvSpPr>
          <p:cNvPr id="5" name="Alt Bilgi Yer Tutucusu 4">
            <a:extLst>
              <a:ext uri="{FF2B5EF4-FFF2-40B4-BE49-F238E27FC236}">
                <a16:creationId xmlns:a16="http://schemas.microsoft.com/office/drawing/2014/main" id="{24AD4517-590B-5383-D9ED-599A6B9EF1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C971404-B496-7E1A-B065-6C7AB8A0C4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075EC-BDA5-47FF-92F6-951F7CE3027E}" type="slidenum">
              <a:rPr lang="tr-TR" smtClean="0"/>
              <a:t>‹#›</a:t>
            </a:fld>
            <a:endParaRPr lang="tr-TR"/>
          </a:p>
        </p:txBody>
      </p:sp>
    </p:spTree>
    <p:extLst>
      <p:ext uri="{BB962C8B-B14F-4D97-AF65-F5344CB8AC3E}">
        <p14:creationId xmlns:p14="http://schemas.microsoft.com/office/powerpoint/2010/main" val="1456784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a:t>ÇED ÇALIŞMASININ ÇERÇEVESİ VE AŞAMALARI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fontScale="92500" lnSpcReduction="20000"/>
          </a:bodyPr>
          <a:lstStyle/>
          <a:p>
            <a:pPr marL="514350" indent="-514350" algn="just">
              <a:buAutoNum type="arabicPeriod"/>
            </a:pPr>
            <a:r>
              <a:rPr lang="tr-TR" b="1" dirty="0"/>
              <a:t>ÇED Aşamaları </a:t>
            </a:r>
          </a:p>
          <a:p>
            <a:pPr marL="514350" indent="-514350" algn="just">
              <a:buNone/>
            </a:pPr>
            <a:endParaRPr lang="tr-TR" b="1" dirty="0"/>
          </a:p>
          <a:p>
            <a:pPr algn="just">
              <a:buNone/>
            </a:pPr>
            <a:r>
              <a:rPr lang="tr-TR" dirty="0"/>
              <a:t>Planlanan bir faaliyetin çevresel etkilerinin değerlendirilebilmesi için yapılacak olan çalışmaların sistematik, objektif ve disiplinler arası özellikler taşıması gereklidir. Çalışmaların sistematik olması koşulu, çevrenin fiziksel, biyolojik, kültürel ve </a:t>
            </a:r>
            <a:r>
              <a:rPr lang="tr-TR" dirty="0" err="1"/>
              <a:t>sosyo</a:t>
            </a:r>
            <a:r>
              <a:rPr lang="tr-TR" dirty="0"/>
              <a:t>-ekonomik bileşenlerine muhtemel etkilerin eksiksiz düzenli ve bilimsel titizlikle belirlenmesini sağlar. Çevresel etki değerlendirmeleri, imkanlar ölçüsünde objektif olmalı; çalışmayı gerçekleştiren grubun sübjektif eğilimlerini yansıtmamalıdır. Objektif olma özelliği, en başta yinelenebilirlik öğesini içerir. İki ayrı grup birbirinden bağımsız olarak ve aynı bilgi bazından hareketle, birbirine yakın, kıyaslanabilir ve yinelenebilir sonuçlar elde edebilmelidir. Çalışmanın disiplinler arası bir grupla gerçekleştirilmesi gereği ise konunun çok yönlü ve çok boyutlu oluşu nedeniyledir; disiplinler arası bir çalışma, değerlendirmelerin eksiksiz olarak yapılmasını sağlar.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a:bodyPr>
          <a:lstStyle/>
          <a:p>
            <a:pPr algn="just">
              <a:buNone/>
            </a:pPr>
            <a:r>
              <a:rPr lang="tr-TR" dirty="0"/>
              <a:t>Planlanan bir faaliyetin çevresel etkilerinin değerlendirilmesi çeşitli aşamalardan oluşur. Bu aşamalar değişik uygulayıcılar tarafından farklı biçimlerde formüle edilmekle beraber, genelde bir mantıksal dizi oluştururlar. Esasen bu aşamalar yol gösterici nitelikte olup aralarındaki sınırları çok katı bir biçimde kabul etmemek gerekir. Söz konusu aşamalar gencide ardışık olarak gerçekleşmekle beraber, çalışmanın herhangi bir noktasında geriye dönerek bu önceki adımdaki değerlendirmeleri tekrar gözden geçirme gereği ortaya çıkabilir. Aşağıda bir ÇED çalışması için muhtemel bir faaliyetler dizisi gösterilmektedir. Önerilen bu çerçeve içinde, ÇED çalışması aşağıdaki adımlardan oluşur: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24034" y="357166"/>
            <a:ext cx="8229600" cy="5786478"/>
          </a:xfrm>
        </p:spPr>
        <p:txBody>
          <a:bodyPr>
            <a:normAutofit fontScale="92500"/>
          </a:bodyPr>
          <a:lstStyle/>
          <a:p>
            <a:pPr>
              <a:buNone/>
            </a:pPr>
            <a:endParaRPr lang="tr-TR" dirty="0"/>
          </a:p>
          <a:p>
            <a:r>
              <a:rPr lang="tr-TR" dirty="0"/>
              <a:t>Hazırlık çalışmaları ve problemin tanımı </a:t>
            </a:r>
          </a:p>
          <a:p>
            <a:r>
              <a:rPr lang="tr-TR" dirty="0"/>
              <a:t>Eleme </a:t>
            </a:r>
          </a:p>
          <a:p>
            <a:r>
              <a:rPr lang="tr-TR" dirty="0"/>
              <a:t>Kapsam ve etkilerin belirlenmesi </a:t>
            </a:r>
          </a:p>
          <a:p>
            <a:r>
              <a:rPr lang="tr-TR" dirty="0"/>
              <a:t>Çevrenin mevcut durumunun belirlenmesi </a:t>
            </a:r>
          </a:p>
          <a:p>
            <a:r>
              <a:rPr lang="tr-TR" dirty="0"/>
              <a:t>Çevresel etkilerin niceliksel kestirimi ve değerlendirilmesi </a:t>
            </a:r>
          </a:p>
          <a:p>
            <a:r>
              <a:rPr lang="tr-TR" dirty="0"/>
              <a:t>Gerekli çevre koruma önlemlerinin belirlenmesi </a:t>
            </a:r>
          </a:p>
          <a:p>
            <a:r>
              <a:rPr lang="tr-TR" dirty="0"/>
              <a:t>Proje alternatiflerinin değerlendirilmesi ve önerilerin hazırlanması </a:t>
            </a:r>
          </a:p>
          <a:p>
            <a:r>
              <a:rPr lang="tr-TR" dirty="0"/>
              <a:t>Çevresel etki değerlendirme raporunun hazırlanması </a:t>
            </a:r>
          </a:p>
          <a:p>
            <a:r>
              <a:rPr lang="tr-TR" dirty="0"/>
              <a:t>Karar verme süreci </a:t>
            </a:r>
          </a:p>
          <a:p>
            <a:r>
              <a:rPr lang="tr-TR" dirty="0"/>
              <a:t>Proje sonrası izleme ve değerlendirme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lnSpcReduction="10000"/>
          </a:bodyPr>
          <a:lstStyle/>
          <a:p>
            <a:pPr algn="just">
              <a:buNone/>
            </a:pPr>
            <a:r>
              <a:rPr lang="tr-TR" b="1" dirty="0"/>
              <a:t>2. Hazırlık Çalışmaları ve Projenin Tanımlanması </a:t>
            </a:r>
          </a:p>
          <a:p>
            <a:pPr algn="just">
              <a:buNone/>
            </a:pPr>
            <a:endParaRPr lang="tr-TR" b="1" dirty="0"/>
          </a:p>
          <a:p>
            <a:pPr algn="just">
              <a:buNone/>
            </a:pPr>
            <a:r>
              <a:rPr lang="tr-TR" dirty="0"/>
              <a:t>Bir çevresel etki değerlendirme raporu, çok disiplinli ve uzman bir grubun yoğun mesaisi sonucunda ortaya çıkar. Bu nedenle çalışmalar başlangıçta çok iyi planlanmalıdır. Yapılacak hazırlık çalışmaları ana hatlarıyla aşağıdaki unsurlardan oluşur: </a:t>
            </a:r>
          </a:p>
          <a:p>
            <a:pPr algn="just"/>
            <a:r>
              <a:rPr lang="tr-TR" dirty="0"/>
              <a:t>ÇED projesindeki tarafların belirlenmesi </a:t>
            </a:r>
          </a:p>
          <a:p>
            <a:pPr algn="just"/>
            <a:r>
              <a:rPr lang="tr-TR" dirty="0"/>
              <a:t>Proje koordinatörünün seçimi: çalışma planının yapılması </a:t>
            </a:r>
          </a:p>
          <a:p>
            <a:pPr algn="just"/>
            <a:r>
              <a:rPr lang="nn-NO" dirty="0"/>
              <a:t>Planlanan faaliyetin ve seçeneklerin tanımlanması </a:t>
            </a:r>
          </a:p>
          <a:p>
            <a:pPr algn="just"/>
            <a:r>
              <a:rPr lang="tr-TR" dirty="0"/>
              <a:t>Konuya ilişkin yasal ve teknik düzenlemelerin belirlenmesi </a:t>
            </a:r>
          </a:p>
          <a:p>
            <a:pPr algn="just">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lstStyle/>
          <a:p>
            <a:pPr algn="just">
              <a:buNone/>
            </a:pPr>
            <a:endParaRPr lang="tr-TR" dirty="0"/>
          </a:p>
          <a:p>
            <a:pPr algn="just">
              <a:buNone/>
            </a:pPr>
            <a:r>
              <a:rPr lang="tr-TR" dirty="0"/>
              <a:t>Bir ÇED süreci çok sayıda kurum, kuruluş, grup ve bireyin ilgi alanına girebilir. Bu nedenle çalışmaların başlangıç aşamasında bu tarafların belirlenmesi ileride kurulması gereken iletişimlerin sağlıklı olması açısından önemlidir. Tablo 1’de ÇED ile ilgili taraflar şematik olarak verilmiştir.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fontScale="70000" lnSpcReduction="20000"/>
          </a:bodyPr>
          <a:lstStyle/>
          <a:p>
            <a:pPr>
              <a:buNone/>
            </a:pPr>
            <a:r>
              <a:rPr lang="tr-TR" b="1" dirty="0"/>
              <a:t>Tablo 1. Bir ÇED sürecinde ilgili taraflar ÇED SÜRECİNDE TARAFLAR 	</a:t>
            </a:r>
          </a:p>
          <a:p>
            <a:endParaRPr lang="tr-TR" dirty="0"/>
          </a:p>
          <a:p>
            <a:pPr>
              <a:buNone/>
            </a:pPr>
            <a:r>
              <a:rPr lang="tr-TR" dirty="0"/>
              <a:t>• Proje Sahibi </a:t>
            </a:r>
          </a:p>
          <a:p>
            <a:pPr>
              <a:buNone/>
            </a:pPr>
            <a:r>
              <a:rPr lang="tr-TR" dirty="0"/>
              <a:t>• ÇED Çalışma Grubu Uzmanları </a:t>
            </a:r>
          </a:p>
          <a:p>
            <a:pPr>
              <a:buNone/>
            </a:pPr>
            <a:r>
              <a:rPr lang="tr-TR" dirty="0"/>
              <a:t>	</a:t>
            </a:r>
          </a:p>
          <a:p>
            <a:pPr>
              <a:buNone/>
            </a:pPr>
            <a:r>
              <a:rPr lang="tr-TR" dirty="0"/>
              <a:t>• Yetkili Merci </a:t>
            </a:r>
          </a:p>
          <a:p>
            <a:pPr>
              <a:buNone/>
            </a:pPr>
            <a:r>
              <a:rPr lang="tr-TR" dirty="0"/>
              <a:t>• Diğer İlgili Kuruluşlar </a:t>
            </a:r>
          </a:p>
          <a:p>
            <a:pPr>
              <a:buNone/>
            </a:pPr>
            <a:r>
              <a:rPr lang="tr-TR" dirty="0"/>
              <a:t>• Yerel Yönetimler </a:t>
            </a:r>
          </a:p>
          <a:p>
            <a:pPr>
              <a:buNone/>
            </a:pPr>
            <a:r>
              <a:rPr lang="tr-TR" dirty="0"/>
              <a:t>• Yetkili Merci Tarafından Seçilen Danışmanlar </a:t>
            </a:r>
          </a:p>
          <a:p>
            <a:pPr>
              <a:buNone/>
            </a:pPr>
            <a:r>
              <a:rPr lang="tr-TR" dirty="0"/>
              <a:t>	</a:t>
            </a:r>
          </a:p>
          <a:p>
            <a:pPr>
              <a:buNone/>
            </a:pPr>
            <a:r>
              <a:rPr lang="tr-TR" dirty="0"/>
              <a:t>• İlgililer </a:t>
            </a:r>
          </a:p>
          <a:p>
            <a:pPr>
              <a:buNone/>
            </a:pPr>
            <a:r>
              <a:rPr lang="tr-TR" dirty="0"/>
              <a:t>• Yöre halkı ve temsilcileri </a:t>
            </a:r>
          </a:p>
          <a:p>
            <a:pPr>
              <a:buNone/>
            </a:pPr>
            <a:r>
              <a:rPr lang="tr-TR" dirty="0"/>
              <a:t>• Sivil Toplum Örgütleri </a:t>
            </a:r>
          </a:p>
          <a:p>
            <a:pPr>
              <a:buNone/>
            </a:pPr>
            <a:r>
              <a:rPr lang="tr-TR" dirty="0"/>
              <a:t>• Yöre Halkının Danışmanları </a:t>
            </a:r>
          </a:p>
          <a:p>
            <a:pPr>
              <a:buNone/>
            </a:pPr>
            <a:r>
              <a:rPr lang="tr-TR" dirty="0"/>
              <a:t>• Basın ve Medya </a:t>
            </a:r>
          </a:p>
          <a:p>
            <a:pPr>
              <a:buNone/>
            </a:pPr>
            <a:r>
              <a:rPr lang="tr-TR" dirty="0"/>
              <a:t>	</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fontScale="92500" lnSpcReduction="10000"/>
          </a:bodyPr>
          <a:lstStyle/>
          <a:p>
            <a:pPr algn="just">
              <a:buNone/>
            </a:pPr>
            <a:r>
              <a:rPr lang="tr-TR" dirty="0"/>
              <a:t>Planlanan proje veya faaliyetler konusunda kısmen veya tamamen karar ve izin verme yetkisi genellikle birden fazla kuruluşa yasal olarak verilmiştir. Özellikle önemli, çok yönlü ve çok boyutlu projeler için kuruluşlar bu yetkilerini kullanmakta oldukça kıskanç davranırlar. Birbirleriyle çelişen veya en azından birbiriyle tam uyum içinde olmayan amaçları temsil eden kuruluşlar arasında herhangi bir proje konusundaki fikir ayrılıklarının ortaya çıkması, özellikle ülkemizde sık rastlanan bir durumdur. Bu nedenlerle daha ÇED çalışmasının başlangıcında nihai kararın hangi kuruluş veya kuruluşlar tarafından verileceğinin bilinmesi, çalışmaların yönlendirilmesi açısından büyük önem taşıyacağı gibi, gerçekten yetki sahibi bir kuruluşun fikirlerinin alınmamış olması, tüm çalışmanın boş yere yapılmış olması sonucunu bile doğurabilir.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42918"/>
            <a:ext cx="8229600" cy="5786478"/>
          </a:xfrm>
        </p:spPr>
        <p:txBody>
          <a:bodyPr>
            <a:normAutofit/>
          </a:bodyPr>
          <a:lstStyle/>
          <a:p>
            <a:pPr algn="just">
              <a:buNone/>
            </a:pPr>
            <a:r>
              <a:rPr lang="tr-TR" dirty="0"/>
              <a:t>Hazırlık çalışmaları kapsamında yapılması gereken ikini iş, bir proje koordinatörünün belirlenmesidir. Proje koordinatörü, ÇED çalışmasını nihai karar mercii adına ve bu mercii sorumlu olarak yürütür. Bazı ülkelerdeki uygulamalarda istisnai durumlarda karar mercii tarafından kolayca değerlendirilebilecek bir biçimde takdimi sağlamaktır. </a:t>
            </a:r>
            <a:r>
              <a:rPr lang="tr-TR" dirty="0" err="1"/>
              <a:t>ÇED’de</a:t>
            </a:r>
            <a:r>
              <a:rPr lang="tr-TR" dirty="0"/>
              <a:t> önemli husus, değişik meslek gruplarından gelen değerlendirmelerin homojen ve eksiksiz olmasıdır. Toplanacak bilgi ve verilerin proje hakkında karar vermeyi kolaylaştıracak bir biçimde sentezlenebilmesi ise ayrı bir bilgi birikimi ve deneyimi gerektirir.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621</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ÇED ÇALIŞMASININ ÇERÇEVESİ VE AŞAMALARI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ÇED ÇALIŞMASININ ÇERÇEVESİ VE AŞAMALARI </dc:title>
  <dc:creator>Şule Tatar Yolcular</dc:creator>
  <cp:lastModifiedBy>Şule Tatar Yolcular</cp:lastModifiedBy>
  <cp:revision>1</cp:revision>
  <dcterms:created xsi:type="dcterms:W3CDTF">2023-11-29T08:47:35Z</dcterms:created>
  <dcterms:modified xsi:type="dcterms:W3CDTF">2023-11-29T08:47:44Z</dcterms:modified>
</cp:coreProperties>
</file>