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58" r:id="rId5"/>
    <p:sldId id="257" r:id="rId6"/>
    <p:sldId id="261" r:id="rId7"/>
    <p:sldId id="262" r:id="rId8"/>
    <p:sldId id="263" r:id="rId9"/>
    <p:sldId id="264" r:id="rId10"/>
    <p:sldId id="265" r:id="rId11"/>
    <p:sldId id="267" r:id="rId12"/>
    <p:sldId id="266"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27.03.2020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77500" lnSpcReduction="20000"/>
          </a:bodyPr>
          <a:lstStyle/>
          <a:p>
            <a:pPr algn="just"/>
            <a:endParaRPr lang="tr-TR" b="1" dirty="0" smtClean="0"/>
          </a:p>
          <a:p>
            <a:pPr algn="just"/>
            <a:r>
              <a:rPr lang="tr-TR" b="1" dirty="0" smtClean="0"/>
              <a:t>B. ÖRTMELER YÖNTEMİ </a:t>
            </a:r>
          </a:p>
          <a:p>
            <a:pPr algn="just"/>
            <a:r>
              <a:rPr lang="tr-TR" dirty="0" smtClean="0"/>
              <a:t>Örtmeler yöntemi başlangıçta şehir planlama çalışmaları için geliştirilmiştir. (</a:t>
            </a:r>
            <a:r>
              <a:rPr lang="tr-TR" dirty="0" err="1" smtClean="0"/>
              <a:t>Manning</a:t>
            </a:r>
            <a:r>
              <a:rPr lang="tr-TR" dirty="0" smtClean="0"/>
              <a:t>-1913). Daha sonra bu yöntem çeşitli planlama çalışmaları ve bu arada ÇED için kullanılmıştır. Bu yöntemde incelenen bölgenin çeşitli özelliklerini içeren (topografya, ekoloji, hidroloji, yerleşimler, tarımsal kullanım, estetik v.b ) haritalar üst üste bindirilerek ortak değerlendirmeye tabi tutulurlar. </a:t>
            </a:r>
          </a:p>
          <a:p>
            <a:pPr algn="just"/>
            <a:r>
              <a:rPr lang="tr-TR" dirty="0" smtClean="0"/>
              <a:t>Her bir haritada incelenen parametrenin çevresel değeri, çeşitli koyuluklarda belirtilir. Bu haritaların üst üste konmasıyla ortak bileşik değerlendirme mümkün olur. Yöntem bu şekliyle çok basit olmakla beraber, incelenecek parametre harita sayısı ile sınırlıdır. Bu yöntemle, genelde on ikiden fazla çevresel parametrenin değerlendirilmesi fiziksel olarak mümkün olmamaktadır. </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85000" lnSpcReduction="20000"/>
          </a:bodyPr>
          <a:lstStyle/>
          <a:p>
            <a:pPr algn="just"/>
            <a:r>
              <a:rPr lang="tr-TR" dirty="0" smtClean="0"/>
              <a:t>Uygulamada çeşitli faaliyetler için bu faaliyetlere özgü etkileri belirleyen özel kontrol listeleri kullanıldığı gibi, genel amaçlı kontrol listeleri de oluşturulmuştur. Yöntemin en önemli avantajı; bir ÇED çalışması kapsamında, iyi hazırlanmış listeler kullanılmak koşuluyla, herhangi bir etkinin gözden kaçırılması olasılığının azaltılmasıdır. </a:t>
            </a:r>
          </a:p>
          <a:p>
            <a:pPr algn="just"/>
            <a:r>
              <a:rPr lang="nb-NO" dirty="0" smtClean="0"/>
              <a:t>Kontrol listeleri verdikleri bilgilere göre: </a:t>
            </a:r>
          </a:p>
          <a:p>
            <a:pPr algn="just"/>
            <a:r>
              <a:rPr lang="tr-TR" dirty="0" smtClean="0"/>
              <a:t> Basit Kontrol Listeleri </a:t>
            </a:r>
          </a:p>
          <a:p>
            <a:pPr algn="just"/>
            <a:r>
              <a:rPr lang="tr-TR" dirty="0" smtClean="0"/>
              <a:t> Ayrıntılı Kontrol Listeleri </a:t>
            </a:r>
          </a:p>
          <a:p>
            <a:pPr algn="just"/>
            <a:r>
              <a:rPr lang="tr-TR" dirty="0" smtClean="0"/>
              <a:t> Derecelendirmeli veya Sıralamalı Kontrol Listeleri </a:t>
            </a:r>
          </a:p>
          <a:p>
            <a:pPr algn="just"/>
            <a:r>
              <a:rPr lang="tr-TR" dirty="0" smtClean="0"/>
              <a:t> Ağırlıklı – Derecelendirmeli Kontrol Listeleri </a:t>
            </a:r>
          </a:p>
          <a:p>
            <a:pPr algn="just"/>
            <a:endParaRPr lang="tr-TR" dirty="0" smtClean="0"/>
          </a:p>
          <a:p>
            <a:pPr algn="just">
              <a:buNone/>
            </a:pPr>
            <a:r>
              <a:rPr lang="tr-TR" dirty="0" smtClean="0"/>
              <a:t>olarak </a:t>
            </a:r>
            <a:r>
              <a:rPr lang="tr-TR" dirty="0" smtClean="0"/>
              <a:t>sınıflandırılır.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92500" lnSpcReduction="20000"/>
          </a:bodyPr>
          <a:lstStyle/>
          <a:p>
            <a:pPr algn="just"/>
            <a:r>
              <a:rPr lang="tr-TR" b="1" dirty="0" smtClean="0"/>
              <a:t>1. BASİT KONTROL YÖNTEMLERİ </a:t>
            </a:r>
          </a:p>
          <a:p>
            <a:pPr algn="just"/>
            <a:r>
              <a:rPr lang="tr-TR" dirty="0" smtClean="0"/>
              <a:t>ABD' </a:t>
            </a:r>
            <a:r>
              <a:rPr lang="tr-TR" dirty="0" err="1" smtClean="0"/>
              <a:t>nde</a:t>
            </a:r>
            <a:r>
              <a:rPr lang="tr-TR" dirty="0" smtClean="0"/>
              <a:t> çevresel etki değerlendirme etütlerinin yapılmaya başlandığı ilk zamanlarda yaygın bir şekilde kullanılan bu yöntemde, herhangi bir faaliyetten doğabilecek etkileri sistematik bir şekilde değerlendirmesini sağlayacak çevresel faktörler sıralanmaktadır. </a:t>
            </a:r>
          </a:p>
          <a:p>
            <a:pPr algn="just"/>
            <a:r>
              <a:rPr lang="tr-TR" dirty="0" smtClean="0"/>
              <a:t>Ancak basit listeler yöntemi, etki değerlendirmesinin yapılması için gereken özel bilgilerin ve yapılacak ölçümlerin hangi yöntemle yapılması gerektiği ve hatta olası etkilerin neler olabileceği, bunların önemi ve kapsamı hakkında hiç bilgi vermemektedir.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642918"/>
            <a:ext cx="8229600" cy="5429288"/>
          </a:xfrm>
        </p:spPr>
        <p:txBody>
          <a:bodyPr>
            <a:normAutofit fontScale="77500" lnSpcReduction="20000"/>
          </a:bodyPr>
          <a:lstStyle/>
          <a:p>
            <a:pPr algn="just"/>
            <a:r>
              <a:rPr lang="tr-TR" b="1" dirty="0" smtClean="0"/>
              <a:t>2. AYRINTILI KONTROL LİSTELERİ </a:t>
            </a:r>
          </a:p>
          <a:p>
            <a:pPr algn="just"/>
            <a:r>
              <a:rPr lang="tr-TR" dirty="0" smtClean="0"/>
              <a:t>Ayrıntılı kontrol listeleri, değerlendirilmek • istenen çevresel faktörlerin yanı sıra, değerlendirme sırasında hangi ölçümlerin yapılması gerektiği, etki belirlemesinde dikkat edilecek hususlar ve hangi faktörlerin ve etkilerin özel bir öneme sahip olduğu konusunda genel ve yol gösterici bilgilerden oluşur. </a:t>
            </a:r>
          </a:p>
          <a:p>
            <a:pPr algn="just"/>
            <a:r>
              <a:rPr lang="tr-TR" dirty="0" smtClean="0"/>
              <a:t>Bu yöntemin ana özelliklerinden birisi, belirli bir proje tipinin çevresel açıdan önemli olabilecek etkileri konusunda yönlendirmeleri içermesidir. Ancak yöntemi, çeşitli etkilerin bağıl özelliklerinin kıyaslanmasını mümkün kılmaz. Ayrıntılı kontrol listelerinin tutarlılığı tüm diğer kontrol listesi yöntemlerinde olduğu gibi, bu listeleri hazırlayan kişi veya kişilerin bilgi düzelerinde ve deneyimleriyle sınırlıdır. Bir ÇED çalışmasında ayrıntılı kontrol listelerinin kullanımı, hangi çevresel etkiler için kapsamlı analizler gerektiği konusunda da bilgiler verir.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85000" lnSpcReduction="20000"/>
          </a:bodyPr>
          <a:lstStyle/>
          <a:p>
            <a:pPr algn="just"/>
            <a:r>
              <a:rPr lang="es-ES" b="1" dirty="0" smtClean="0"/>
              <a:t>3. DERECELENDİRİLMELİ VEYA SIRALAMA KONTROL LİSTELERİ </a:t>
            </a:r>
          </a:p>
          <a:p>
            <a:pPr algn="just"/>
            <a:r>
              <a:rPr lang="tr-TR" dirty="0" smtClean="0"/>
              <a:t>Derecelendirilmeli veya sıralamalı kontrol listeleri yönteminde, her bir çevresel parametreye bir sayısal veya alfabetik değer verilerek bu parametre üzerinde oluşacak etkiler nicelikselleştirilmeye çalışılır. Derecelendirme, aşağıda gösterilen şekillerde yapılabilir. </a:t>
            </a:r>
          </a:p>
          <a:p>
            <a:pPr algn="just"/>
            <a:r>
              <a:rPr lang="tr-TR" dirty="0" smtClean="0"/>
              <a:t> Sayısal veya alfabetik değer verme, </a:t>
            </a:r>
          </a:p>
          <a:p>
            <a:pPr algn="just"/>
            <a:r>
              <a:rPr lang="tr-TR" dirty="0" smtClean="0"/>
              <a:t> Bir referans alternatifiyle kıyaslama, </a:t>
            </a:r>
          </a:p>
          <a:p>
            <a:pPr algn="just"/>
            <a:r>
              <a:rPr lang="tr-TR" dirty="0" smtClean="0"/>
              <a:t> Değerlendirme yönergelerine uyarak derecelendirme, </a:t>
            </a:r>
          </a:p>
          <a:p>
            <a:pPr algn="just"/>
            <a:r>
              <a:rPr lang="tr-TR" dirty="0" smtClean="0"/>
              <a:t> Lineer derecelendirme, </a:t>
            </a:r>
          </a:p>
          <a:p>
            <a:pPr algn="just"/>
            <a:r>
              <a:rPr lang="tr-TR" dirty="0" smtClean="0"/>
              <a:t> Fonksiyonel (</a:t>
            </a:r>
            <a:r>
              <a:rPr lang="tr-TR" dirty="0" err="1" smtClean="0"/>
              <a:t>non</a:t>
            </a:r>
            <a:r>
              <a:rPr lang="tr-TR" dirty="0" smtClean="0"/>
              <a:t> - </a:t>
            </a:r>
            <a:r>
              <a:rPr lang="tr-TR" dirty="0" err="1" smtClean="0"/>
              <a:t>linear</a:t>
            </a:r>
            <a:r>
              <a:rPr lang="tr-TR" dirty="0" smtClean="0"/>
              <a:t>) derecelendirme, </a:t>
            </a:r>
          </a:p>
          <a:p>
            <a:pPr algn="just"/>
            <a:r>
              <a:rPr lang="tr-TR" dirty="0" smtClean="0"/>
              <a:t> Çift kıyaslama. </a:t>
            </a:r>
          </a:p>
          <a:p>
            <a:pPr algn="just">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85000" lnSpcReduction="10000"/>
          </a:bodyPr>
          <a:lstStyle/>
          <a:p>
            <a:pPr algn="just"/>
            <a:r>
              <a:rPr lang="tr-TR" b="1" dirty="0" smtClean="0"/>
              <a:t>Bu güçlülüğü aşabilmek için iki çözüm geliştirilmiştir: </a:t>
            </a:r>
          </a:p>
          <a:p>
            <a:pPr algn="just"/>
            <a:r>
              <a:rPr lang="tr-TR" dirty="0" smtClean="0"/>
              <a:t>Bunlardan birincisi, bir ön aşamada birbiriyle yalcın ilişkili olan parametrelerin birleşik etkilerinin tek bir haritada gösterilmesiyle, değerlendirilecek hanla sayısının azaltılmasıdır. Örneğin, tarımsal açıdan önemli olan geçirgenlik, toprak yapısı ve </a:t>
            </a:r>
            <a:r>
              <a:rPr lang="tr-TR" dirty="0" err="1" smtClean="0"/>
              <a:t>nutrient</a:t>
            </a:r>
            <a:r>
              <a:rPr lang="tr-TR" dirty="0" smtClean="0"/>
              <a:t> durumları, tek bir toprak kalitesi haritasında birleştirilebilir. İkinci yaklaşım, örtmeler yönteminin bilgisayara uyarlanmasıdır. Böylece incelenecek bölge, yatay ve düşey çizgilerle çok sayıda karelerle ayrılmakta ve günümüzdeki çok güçlü bilgisayar olanaklarıyla, pratik olarak sonsuz sayıda çevresel parametre ortaklaşa değerlendirilebilmektedir.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70000" lnSpcReduction="20000"/>
          </a:bodyPr>
          <a:lstStyle/>
          <a:p>
            <a:pPr algn="just"/>
            <a:endParaRPr lang="tr-TR" dirty="0" smtClean="0"/>
          </a:p>
          <a:p>
            <a:pPr algn="just"/>
            <a:r>
              <a:rPr lang="tr-TR" dirty="0" smtClean="0"/>
              <a:t>Bu kapsamda, bilgisayar kullanımının iki dezavantajına işaret etmek gerekir. Birinci dezavantaj, bilgisayarda niteliksel özelliklerin ( örneğin bazı sosyoekonomik ve estetik faktörlerin) veri olarak </a:t>
            </a:r>
            <a:r>
              <a:rPr lang="tr-TR" dirty="0" err="1" smtClean="0"/>
              <a:t>formülasyonunda</a:t>
            </a:r>
            <a:r>
              <a:rPr lang="tr-TR" dirty="0" smtClean="0"/>
              <a:t> ortaya çıkan güçlüklerdir. Bilindiği gibi, bilgisayar sayılaştırılabilinen her türlü veriyi çok hızlı ve sağlıklı bir biçimde değerlendirebilmekte, ancak niteliksel anlatımlar karşısında çaresiz kalmaktadır. </a:t>
            </a:r>
          </a:p>
          <a:p>
            <a:pPr algn="just"/>
            <a:r>
              <a:rPr lang="tr-TR" dirty="0" smtClean="0"/>
              <a:t>Örtmeler yönteminde karşılaşılan ikinci güçlük, bölgenin değerlendirilmesinde kullanılan karelerin yeterli derecede ayrıcı olabilmeleri için küçük tutulmaları gereğidir. Ancak bölgenin çok küçük karelere ayrılması, çalışma için bilgisayara yerilmesi gereken veri hacmini olağanüstü derecede arttırabilir. Kalelerin büyük: tutulması ise, veri toplama ve hazırlama işlemini kolaylaştırmakla beraber, bilgi kaybına ve tek bir kare içinde heterojen bilgi yapısına neden olmaktadır. Yöntemin uygulanmasında seçilecek kare sayısı ve ayırım düzeyinin tespitinde değerlendirmeyi yapacak uzmanların deneyimi önemli rol oynar.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77500" lnSpcReduction="20000"/>
          </a:bodyPr>
          <a:lstStyle/>
          <a:p>
            <a:pPr algn="just"/>
            <a:r>
              <a:rPr lang="tr-TR" dirty="0" smtClean="0"/>
              <a:t>Son yıllarda giderek yaygınlaşan uydular aracılığı ile uzaktan algılama (</a:t>
            </a:r>
            <a:r>
              <a:rPr lang="tr-TR" dirty="0" err="1" smtClean="0"/>
              <a:t>remote</a:t>
            </a:r>
            <a:r>
              <a:rPr lang="tr-TR" dirty="0" smtClean="0"/>
              <a:t> </a:t>
            </a:r>
            <a:r>
              <a:rPr lang="tr-TR" dirty="0" err="1" smtClean="0"/>
              <a:t>sensing</a:t>
            </a:r>
            <a:r>
              <a:rPr lang="tr-TR" dirty="0" smtClean="0"/>
              <a:t>) coğrafi enformasyon sistemlerine (</a:t>
            </a:r>
            <a:r>
              <a:rPr lang="tr-TR" dirty="0" err="1" smtClean="0"/>
              <a:t>geographical</a:t>
            </a:r>
            <a:r>
              <a:rPr lang="tr-TR" dirty="0" smtClean="0"/>
              <a:t> </a:t>
            </a:r>
            <a:r>
              <a:rPr lang="tr-TR" dirty="0" err="1" smtClean="0"/>
              <a:t>information</a:t>
            </a:r>
            <a:r>
              <a:rPr lang="tr-TR" dirty="0" smtClean="0"/>
              <a:t> </a:t>
            </a:r>
            <a:r>
              <a:rPr lang="tr-TR" dirty="0" err="1" smtClean="0"/>
              <a:t>systems</a:t>
            </a:r>
            <a:r>
              <a:rPr lang="tr-TR" dirty="0" smtClean="0"/>
              <a:t> - GTS) bu aşamada dikkati çekmekte yarar vardır. Uydular aracılığı ile yeryüzünden bilgi ve görüntü edinilmesine önceleri askeri ve uzay araştırması amaçlarıyla başlanmıştır. Giderek gelişen ve çözünürlüğü giderek artan bu sistemlerin askeri açıdan başarısı son "Körfez Savaş"ında kanıtlanmıştır. </a:t>
            </a:r>
          </a:p>
          <a:p>
            <a:pPr algn="just"/>
            <a:r>
              <a:rPr lang="tr-TR" dirty="0" smtClean="0"/>
              <a:t>Uzaktan algılama yöntemlerinin bilimsel değeri çok çabuk anlaşılmıştır. Bu yöntemlerle çok kanallı olarak yeryüzünden elde edilen görüntüler çeşitli sayısal filtreleme sistemleri aracılığı ile bilgisayarlarda </a:t>
            </a:r>
            <a:r>
              <a:rPr lang="tr-TR" dirty="0" err="1" smtClean="0"/>
              <a:t>analizleme</a:t>
            </a:r>
            <a:r>
              <a:rPr lang="tr-TR" dirty="0" smtClean="0"/>
              <a:t> bilmekte ve günümüzde giderek daha fazla sayıda parametre bu şekilde global boyutlarda ölçülebilmektedir. Hızlı bir gelişme içinde olan bu yöntemlerin ülkemizde de kullanılabilmesi için TÜBİTAK ve çeşitli üniversitelerimiz ile bazı devlet kuruluşlarımızda çalışmalar başlatılmıştır.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85000" lnSpcReduction="10000"/>
          </a:bodyPr>
          <a:lstStyle/>
          <a:p>
            <a:pPr algn="just"/>
            <a:r>
              <a:rPr lang="tr-TR" dirty="0" smtClean="0"/>
              <a:t>Geçmişte yoğun bir emek ve maliyetle ve çok uzun zaman kapsamında yeryüzünde noktasal olarak elde edilen pek çok verinin uzaktan algılama ile anında ve kıtasal boyutlarda elde edilmesi şüphesiz ki, ÇED yaklaşımlarına da yansıyacaktır; </a:t>
            </a:r>
          </a:p>
          <a:p>
            <a:pPr algn="just"/>
            <a:r>
              <a:rPr lang="tr-TR" dirty="0" smtClean="0"/>
              <a:t>GIS ise uzaktan algılama ve bilgisayar sistemlerindeki hızlı gelişmelerin mantıksal ve zorunlu bir uzantısı olarak ortaya çıkmıştır. GIS, uydu verilerinin saklanması analiz ve çeşitli amaçlarla sentezi için gerekli olduğu gibi, bu amaçla kullanımların dışında bir coğrafi bölgenin uydularla alınmayan diğer verilerinde aynı mantık içinde alansal olarak saklanması değerlendirilmesi ve işlenmesi amacıyla kullanılmaktadır.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85000" lnSpcReduction="10000"/>
          </a:bodyPr>
          <a:lstStyle/>
          <a:p>
            <a:pPr algn="just"/>
            <a:r>
              <a:rPr lang="tr-TR" dirty="0" smtClean="0"/>
              <a:t>Örtmeler yöntemi, ön değerlendirme aşamasında da başarıyla kullanılabilir. Özellikle çevresel açıdan duyarlı alanların tespitinde bu yöntem, ÇED çalışmasına değerli katkılar sağlar. Daha önce de pek çok defalar vurgulandığı gibi, bir çevresel etki ortamın belirlediği sınırlar koşullarının bir fonksiyonudur. Örtmeler yöntemiyle hazırlanacak bir çevresel duyarlılık haritasında aşağıdaki hususlara yer verilmelidir. </a:t>
            </a:r>
          </a:p>
          <a:p>
            <a:pPr algn="just"/>
            <a:r>
              <a:rPr lang="tr-TR" dirty="0" smtClean="0"/>
              <a:t> İncelenen bölgenin çevresel kalitesi ve komşu bölgelerle olan etkileşimleri; </a:t>
            </a:r>
          </a:p>
          <a:p>
            <a:pPr algn="just"/>
            <a:r>
              <a:rPr lang="tr-TR" dirty="0" smtClean="0"/>
              <a:t> Bölgenin genişliği ve bölgede bulunan çevresel kaynakların bolluğu veya kıtlığı; </a:t>
            </a:r>
          </a:p>
          <a:p>
            <a:pPr algn="just"/>
            <a:r>
              <a:rPr lang="tr-TR" dirty="0" smtClean="0"/>
              <a:t> Bölgenin çevresel değişimlere karşı olan duyarlılığı. </a:t>
            </a:r>
          </a:p>
          <a:p>
            <a:pPr algn="just">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428604"/>
            <a:ext cx="8229600" cy="5929354"/>
          </a:xfrm>
        </p:spPr>
        <p:txBody>
          <a:bodyPr>
            <a:noAutofit/>
          </a:bodyPr>
          <a:lstStyle/>
          <a:p>
            <a:pPr algn="just"/>
            <a:r>
              <a:rPr lang="tr-TR" sz="2400" b="1" dirty="0" smtClean="0"/>
              <a:t>Örtmeler yönteminin kısıtlarına gelince, bumlar .arasında. aşağıdaki. hususları belirtmek gerekir. </a:t>
            </a:r>
          </a:p>
          <a:p>
            <a:pPr algn="just"/>
            <a:r>
              <a:rPr lang="tr-TR" sz="2400" dirty="0" smtClean="0"/>
              <a:t> Bu yöntem, planlanan faaliyet sonucunda alışılabilecek çevresel etkilerin olasılıkları hakkında fikir veremez; </a:t>
            </a:r>
          </a:p>
          <a:p>
            <a:pPr algn="just"/>
            <a:r>
              <a:rPr lang="tr-TR" sz="2400" dirty="0" smtClean="0"/>
              <a:t> Dolaylı ve dolaysız etkilerin örtmeler yöntemiyle belirlenmesi ve kesin olarak değerlendirilmesi mümkün olamaz; </a:t>
            </a:r>
          </a:p>
          <a:p>
            <a:pPr algn="just"/>
            <a:r>
              <a:rPr lang="tr-TR" sz="2400" dirty="0" smtClean="0"/>
              <a:t> Çalışmada kullanılan veriler, uzun sürede ve yavaş bir şekilde oluşabilecek etkileri dikkate alsalar bile, sonuçta sadece tek veya sınırlı sayıda durumun mümkün olur. Ancak uzaktan algılama yöntemleri bu sakıncalı durumu ortadan kaldırabilecek potansiyele sahiptir; </a:t>
            </a:r>
            <a:endParaRPr lang="tr-T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85000" lnSpcReduction="20000"/>
          </a:bodyPr>
          <a:lstStyle/>
          <a:p>
            <a:pPr algn="just"/>
            <a:endParaRPr lang="tr-TR" dirty="0" smtClean="0"/>
          </a:p>
          <a:p>
            <a:pPr algn="just"/>
            <a:r>
              <a:rPr lang="tr-TR" dirty="0" smtClean="0"/>
              <a:t> Yöntem sübjektif olarak yapılan değerlendirmelerle objektif olarak elde edilen veriler aracılığıyla yapılan gerçek kestirimleri aynı düzeyde dikkate alır ve bunlar arasında bir ayırım yapamaz. </a:t>
            </a:r>
          </a:p>
          <a:p>
            <a:pPr algn="just"/>
            <a:r>
              <a:rPr lang="tr-TR" dirty="0" smtClean="0"/>
              <a:t> Kültürel ve sosyoekonomik faktörler örtmeler yöntemiyle yeterli bir biçimde değerlendirilmesi mümkün değildir. </a:t>
            </a:r>
          </a:p>
          <a:p>
            <a:pPr algn="just">
              <a:buNone/>
            </a:pPr>
            <a:r>
              <a:rPr lang="tr-TR" dirty="0" smtClean="0"/>
              <a:t>Tüm bu dezavantajlara karşın, örtmeler yöntemi özellikle göze hitabeden nitelikler nedeniyle, bir ÇED çalışması sonuçlarının uzman olmayan kişilerce anlaşılabilmesi için çok kuvvetli bir sunuş aracıdır. Bu nedenle, ÇED çalışmasında başka metodolojiler uygulanmış olsa bile, sunuş raporunda yöntemin bu çok güçlü anlatım özelliğinden yaralanmak mümkündür.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92500" lnSpcReduction="20000"/>
          </a:bodyPr>
          <a:lstStyle/>
          <a:p>
            <a:pPr algn="just"/>
            <a:r>
              <a:rPr lang="tr-TR" b="1" dirty="0" smtClean="0"/>
              <a:t>C. KONTROL LİSTESİ YÖNTEMLERİ </a:t>
            </a:r>
          </a:p>
          <a:p>
            <a:pPr algn="just"/>
            <a:r>
              <a:rPr lang="tr-TR" dirty="0" smtClean="0"/>
              <a:t>Kontrol listesi yöntemleri, akla gelebilecek çok çeşitli çevresel parametreleri içeren ve incelenen proje veya faaliyetin bu parametreler üzerindeki etkilerinin değerlendirilmesine olanak tanıyan bir metodolojidir. Bu tür listeler çok basit evet/hayır gibi değerlendirmelerden, önem sıralaması ve hatla ağırlık faktörleri kullanımıyla, belirli çevresel indekslerin hesaplanmasına olanak veren çok ayrıntılı yaklaşımlara kadar geniş bir spektrum oluşturmaktadır. Kontrol listesi yöntemleri, herhangi bir faaliyetten doğabilecek dolaysız ve dolaylı etkileri değerlendirilmesinden ibarettir.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1237</Words>
  <PresentationFormat>Ekran Gösterisi (4:3)</PresentationFormat>
  <Paragraphs>49</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ANA BİLGİSAYAR</dc:creator>
  <cp:lastModifiedBy>TOSHIBA</cp:lastModifiedBy>
  <cp:revision>2</cp:revision>
  <dcterms:created xsi:type="dcterms:W3CDTF">2020-03-26T20:59:29Z</dcterms:created>
  <dcterms:modified xsi:type="dcterms:W3CDTF">2020-03-27T17:58:02Z</dcterms:modified>
</cp:coreProperties>
</file>