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2" r:id="rId3"/>
    <p:sldId id="31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317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318" r:id="rId45"/>
    <p:sldId id="297" r:id="rId46"/>
    <p:sldId id="298" r:id="rId47"/>
    <p:sldId id="299" r:id="rId48"/>
    <p:sldId id="300" r:id="rId49"/>
    <p:sldId id="303" r:id="rId50"/>
    <p:sldId id="319" r:id="rId51"/>
    <p:sldId id="304" r:id="rId52"/>
    <p:sldId id="320" r:id="rId5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10.04.2020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10.04.2020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10.04.2020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Çevre Fizyolojisi 9. </a:t>
            </a:r>
            <a:r>
              <a:rPr lang="tr-TR" dirty="0"/>
              <a:t>H</a:t>
            </a:r>
            <a:r>
              <a:rPr lang="tr-TR" dirty="0" smtClean="0"/>
              <a:t>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6255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Yenilenemez nitelikteki doğal kaynakların öncelikle en ekonomik şekilde elde edilebilecek </a:t>
            </a:r>
            <a:r>
              <a:rPr lang="tr-TR" dirty="0" smtClean="0"/>
              <a:t>kısmı kullanılır</a:t>
            </a:r>
            <a:r>
              <a:rPr lang="tr-TR" dirty="0"/>
              <a:t>, daha sonra gerek doğal kaynağın daha düşük nitelikteki kısımlarını kullanmak </a:t>
            </a:r>
            <a:r>
              <a:rPr lang="tr-TR" dirty="0" smtClean="0"/>
              <a:t>zorunda kalınması</a:t>
            </a:r>
            <a:r>
              <a:rPr lang="tr-TR" dirty="0"/>
              <a:t>, hem de bunun </a:t>
            </a:r>
            <a:r>
              <a:rPr lang="tr-TR" dirty="0" err="1"/>
              <a:t>eldesinin</a:t>
            </a:r>
            <a:r>
              <a:rPr lang="tr-TR" dirty="0"/>
              <a:t> zorlaşması nedeniyle giderek maliyetinin yükselmesi </a:t>
            </a:r>
            <a:r>
              <a:rPr lang="tr-TR" dirty="0" smtClean="0"/>
              <a:t>söz konusudur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8922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Örneğin Zonguldak'taki kömür yataklarından başlangıçta yüzeye çok yakın, </a:t>
            </a:r>
            <a:r>
              <a:rPr lang="tr-TR" dirty="0" smtClean="0"/>
              <a:t>çıkarılması kolay </a:t>
            </a:r>
            <a:r>
              <a:rPr lang="tr-TR" dirty="0"/>
              <a:t>ve üstün nitelikte kömür elde edilirken, şimdi daha derinlerden, yani daha zor ve </a:t>
            </a:r>
            <a:r>
              <a:rPr lang="tr-TR" dirty="0" smtClean="0"/>
              <a:t>pahalı </a:t>
            </a:r>
            <a:r>
              <a:rPr lang="sv-SE" dirty="0" smtClean="0"/>
              <a:t>yöntemlerle </a:t>
            </a:r>
            <a:r>
              <a:rPr lang="sv-SE" dirty="0"/>
              <a:t>ve giderek de kalitesi daha düşük olan kömür elde edilmek zorunda </a:t>
            </a:r>
            <a:r>
              <a:rPr lang="sv-SE" dirty="0" smtClean="0"/>
              <a:t>kalınması</a:t>
            </a:r>
            <a:r>
              <a:rPr lang="tr-TR" dirty="0" smtClean="0"/>
              <a:t> nedeniyle </a:t>
            </a:r>
            <a:r>
              <a:rPr lang="tr-TR" dirty="0"/>
              <a:t>bu havza çekiciliğini yitirmeye başlamıştır. Bu örnek azalan verimler ilkesini çok </a:t>
            </a:r>
            <a:r>
              <a:rPr lang="tr-TR" dirty="0" smtClean="0"/>
              <a:t>iyi açıklamaktadır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9660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EVRİMSEL EKOLOJİ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Doğal Seleksiyon </a:t>
            </a:r>
            <a:r>
              <a:rPr lang="tr-TR" b="1" dirty="0" smtClean="0"/>
              <a:t>İlkesi</a:t>
            </a:r>
          </a:p>
          <a:p>
            <a:endParaRPr lang="tr-TR" b="1" dirty="0"/>
          </a:p>
          <a:p>
            <a:r>
              <a:rPr lang="tr-TR" dirty="0"/>
              <a:t>Doğal seçilim ilkesi ünlü İngiliz biyoloğu Charles Darwin'in adı ile anılır. Doğal seçilim ilkesi </a:t>
            </a:r>
            <a:r>
              <a:rPr lang="tr-TR" dirty="0" smtClean="0"/>
              <a:t>şu şekilde </a:t>
            </a:r>
            <a:r>
              <a:rPr lang="tr-TR" dirty="0"/>
              <a:t>özetlenebilir.</a:t>
            </a:r>
          </a:p>
        </p:txBody>
      </p:sp>
    </p:spTree>
    <p:extLst>
      <p:ext uri="{BB962C8B-B14F-4D97-AF65-F5344CB8AC3E}">
        <p14:creationId xmlns:p14="http://schemas.microsoft.com/office/powerpoint/2010/main" val="33689918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türün bireyleri arasında genetik farklılıklar vardır. Bu genetik farklılıktan </a:t>
            </a:r>
            <a:r>
              <a:rPr lang="tr-TR" dirty="0" smtClean="0"/>
              <a:t>dolayı bireylerin</a:t>
            </a:r>
            <a:r>
              <a:rPr lang="tr-TR" dirty="0"/>
              <a:t>; boy, ağırlık, renk gibi özellikleri yanında çeşitli zararlı maddelere, </a:t>
            </a:r>
            <a:r>
              <a:rPr lang="tr-TR" dirty="0" smtClean="0"/>
              <a:t>parazitlere veya </a:t>
            </a:r>
            <a:r>
              <a:rPr lang="tr-TR" dirty="0"/>
              <a:t>hastalıklara olan dayanıklılıkları bakımından farklı olmaları söz konusudur.</a:t>
            </a:r>
          </a:p>
        </p:txBody>
      </p:sp>
    </p:spTree>
    <p:extLst>
      <p:ext uri="{BB962C8B-B14F-4D97-AF65-F5344CB8AC3E}">
        <p14:creationId xmlns:p14="http://schemas.microsoft.com/office/powerpoint/2010/main" val="41382699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Her </a:t>
            </a:r>
            <a:r>
              <a:rPr lang="tr-TR" dirty="0" err="1"/>
              <a:t>populasyonun</a:t>
            </a:r>
            <a:r>
              <a:rPr lang="tr-TR" dirty="0"/>
              <a:t> belli bir artış potansiyeli vardır. Bununla birlikte </a:t>
            </a:r>
            <a:r>
              <a:rPr lang="tr-TR" dirty="0" err="1"/>
              <a:t>populasyonların</a:t>
            </a:r>
            <a:r>
              <a:rPr lang="tr-TR" dirty="0"/>
              <a:t> </a:t>
            </a:r>
            <a:r>
              <a:rPr lang="tr-TR" dirty="0" smtClean="0"/>
              <a:t>birey sayıları </a:t>
            </a:r>
            <a:r>
              <a:rPr lang="tr-TR" dirty="0"/>
              <a:t>sürekli olarak artmaz, yıldan yıla aşağı - yukarı aynı kalır.</a:t>
            </a:r>
          </a:p>
          <a:p>
            <a:r>
              <a:rPr lang="tr-TR" dirty="0" smtClean="0"/>
              <a:t>Çevrenin </a:t>
            </a:r>
            <a:r>
              <a:rPr lang="tr-TR" dirty="0"/>
              <a:t>belli bir taşıma gücü olduğu için </a:t>
            </a:r>
            <a:r>
              <a:rPr lang="tr-TR" dirty="0" err="1"/>
              <a:t>populasyonun</a:t>
            </a:r>
            <a:r>
              <a:rPr lang="tr-TR" dirty="0"/>
              <a:t> bireyleri arasında "yaşam </a:t>
            </a:r>
            <a:r>
              <a:rPr lang="tr-TR" dirty="0" smtClean="0"/>
              <a:t>için savaş</a:t>
            </a:r>
            <a:r>
              <a:rPr lang="tr-TR" dirty="0"/>
              <a:t>" ( </a:t>
            </a:r>
            <a:r>
              <a:rPr lang="tr-TR" dirty="0" err="1"/>
              <a:t>populasyon</a:t>
            </a:r>
            <a:r>
              <a:rPr lang="tr-TR" dirty="0"/>
              <a:t> içi rekabet) ortaya çıkar</a:t>
            </a:r>
          </a:p>
        </p:txBody>
      </p:sp>
    </p:spTree>
    <p:extLst>
      <p:ext uri="{BB962C8B-B14F-4D97-AF65-F5344CB8AC3E}">
        <p14:creationId xmlns:p14="http://schemas.microsoft.com/office/powerpoint/2010/main" val="19995776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Belli </a:t>
            </a:r>
            <a:r>
              <a:rPr lang="tr-TR" dirty="0"/>
              <a:t>çevre koşullarına en iyi uyumu sağlayan ( bu uyumu sağlayan genetik bilgiye </a:t>
            </a:r>
            <a:r>
              <a:rPr lang="tr-TR" dirty="0" smtClean="0"/>
              <a:t>sahip olan </a:t>
            </a:r>
            <a:r>
              <a:rPr lang="tr-TR" dirty="0"/>
              <a:t>) bireyler rekabetten galip çıkarlar.</a:t>
            </a:r>
          </a:p>
          <a:p>
            <a:r>
              <a:rPr lang="tr-TR" dirty="0" smtClean="0"/>
              <a:t>Yaşamlarını </a:t>
            </a:r>
            <a:r>
              <a:rPr lang="tr-TR" dirty="0"/>
              <a:t>sürdürebilen bu bireyler kendi başarılarını sağlayan genetik </a:t>
            </a:r>
            <a:r>
              <a:rPr lang="tr-TR" dirty="0" smtClean="0"/>
              <a:t>yapılarını döllerine </a:t>
            </a:r>
            <a:r>
              <a:rPr lang="tr-TR" dirty="0"/>
              <a:t>aktarırlar.</a:t>
            </a:r>
          </a:p>
        </p:txBody>
      </p:sp>
    </p:spTree>
    <p:extLst>
      <p:ext uri="{BB962C8B-B14F-4D97-AF65-F5344CB8AC3E}">
        <p14:creationId xmlns:p14="http://schemas.microsoft.com/office/powerpoint/2010/main" val="3952780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latin typeface="TimesNewRomanPSMT"/>
              </a:rPr>
              <a:t>Burada mekanizması açıklanan doğal seleksiyon yoluyla </a:t>
            </a:r>
            <a:r>
              <a:rPr lang="tr-TR" sz="2800" dirty="0" err="1">
                <a:latin typeface="TimesNewRomanPSMT"/>
              </a:rPr>
              <a:t>populasyonlar</a:t>
            </a:r>
            <a:r>
              <a:rPr lang="tr-TR" sz="2800" dirty="0">
                <a:latin typeface="TimesNewRomanPSMT"/>
              </a:rPr>
              <a:t> örneğin ortamdaki </a:t>
            </a:r>
            <a:r>
              <a:rPr lang="tr-TR" sz="2800" dirty="0" smtClean="0">
                <a:latin typeface="TimesNewRomanPSMT"/>
              </a:rPr>
              <a:t>zehirli kimyasallara </a:t>
            </a:r>
            <a:r>
              <a:rPr lang="tr-TR" sz="2800" dirty="0">
                <a:latin typeface="TimesNewRomanPSMT"/>
              </a:rPr>
              <a:t>uyum sağlayabilmektedirler. Ancak bu uyum birkaç kuşak boyunca ortaya çıkar</a:t>
            </a:r>
            <a:r>
              <a:rPr lang="tr-TR" sz="2800" dirty="0" smtClean="0">
                <a:latin typeface="TimesNewRomanPSMT"/>
              </a:rPr>
              <a:t>.</a:t>
            </a:r>
            <a:endParaRPr lang="tr-TR" sz="2800" dirty="0">
              <a:latin typeface="TimesNewRomanPSMT"/>
            </a:endParaRPr>
          </a:p>
        </p:txBody>
      </p:sp>
    </p:spTree>
    <p:extLst>
      <p:ext uri="{BB962C8B-B14F-4D97-AF65-F5344CB8AC3E}">
        <p14:creationId xmlns:p14="http://schemas.microsoft.com/office/powerpoint/2010/main" val="4437196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Örneğin 1. Kuşakta yüzde bir, 2. Kuşakta yüzde beş,....yirminci kuşakta % 60 direnç sağlanmış olabilir. Çeşitli böcek türlerinin tarım ilaçlarına hızla uyum sağlaması veya dirençlerinin kısa sürede artması Darwin'in doğal seleksiyon kuramının en gözle görülür doğrulamasıdır.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26117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Genetik Çeşitliliğin Önemi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türe ait pek çok </a:t>
            </a:r>
            <a:r>
              <a:rPr lang="tr-TR" dirty="0" err="1"/>
              <a:t>populasyonda</a:t>
            </a:r>
            <a:r>
              <a:rPr lang="tr-TR" dirty="0"/>
              <a:t> var olan genetik zenginlik, değişik birey ve </a:t>
            </a:r>
            <a:r>
              <a:rPr lang="tr-TR" dirty="0" err="1" smtClean="0"/>
              <a:t>populasyonların</a:t>
            </a:r>
            <a:r>
              <a:rPr lang="tr-TR" dirty="0" smtClean="0"/>
              <a:t>, değişik </a:t>
            </a:r>
            <a:r>
              <a:rPr lang="tr-TR" dirty="0"/>
              <a:t>çevre koşullarına uyum sağlamış olmaları ile açıklanır. Oysa insanın yetiştirdiği pek </a:t>
            </a:r>
            <a:r>
              <a:rPr lang="tr-TR" dirty="0" smtClean="0"/>
              <a:t>çok bitkide </a:t>
            </a:r>
            <a:r>
              <a:rPr lang="tr-TR" dirty="0"/>
              <a:t>sadece " yüksek verim " dikkate alınmaktadır. Hayvan tür ve ırkları yetiştiriciliğinde </a:t>
            </a:r>
            <a:r>
              <a:rPr lang="tr-TR" dirty="0" smtClean="0"/>
              <a:t>de büyük </a:t>
            </a:r>
            <a:r>
              <a:rPr lang="tr-TR" dirty="0"/>
              <a:t>ölçüde sadece yüksek verimin ön planda ele alındığını söylemek yanlış olmaz</a:t>
            </a:r>
          </a:p>
        </p:txBody>
      </p:sp>
    </p:spTree>
    <p:extLst>
      <p:ext uri="{BB962C8B-B14F-4D97-AF65-F5344CB8AC3E}">
        <p14:creationId xmlns:p14="http://schemas.microsoft.com/office/powerpoint/2010/main" val="32266719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Yüksek </a:t>
            </a:r>
            <a:r>
              <a:rPr lang="tr-TR" dirty="0" smtClean="0"/>
              <a:t>verim elde </a:t>
            </a:r>
            <a:r>
              <a:rPr lang="tr-TR" dirty="0"/>
              <a:t>etmek amacıyla seleksiyon (seçim) yapılırken bazı değerli genleri taşıyan bireyler, </a:t>
            </a:r>
            <a:r>
              <a:rPr lang="tr-TR" dirty="0" smtClean="0"/>
              <a:t>bu özellikleri </a:t>
            </a:r>
            <a:r>
              <a:rPr lang="tr-TR" dirty="0"/>
              <a:t>bilinmeden </a:t>
            </a:r>
            <a:r>
              <a:rPr lang="tr-TR" dirty="0" err="1"/>
              <a:t>populasyondan</a:t>
            </a:r>
            <a:r>
              <a:rPr lang="tr-TR" dirty="0"/>
              <a:t> atılır, yani bu özelliklerini gelecek </a:t>
            </a:r>
            <a:r>
              <a:rPr lang="tr-TR" dirty="0" err="1"/>
              <a:t>generasyonlara</a:t>
            </a:r>
            <a:r>
              <a:rPr lang="tr-TR" dirty="0"/>
              <a:t> </a:t>
            </a:r>
            <a:r>
              <a:rPr lang="tr-TR" dirty="0" smtClean="0"/>
              <a:t>aktarma şansları </a:t>
            </a:r>
            <a:r>
              <a:rPr lang="tr-TR" dirty="0"/>
              <a:t>ortadan kaldırılmış olur. Bunun sonucunda genetik çeşitlilik bilinmeden azaltılıp, </a:t>
            </a:r>
            <a:r>
              <a:rPr lang="tr-TR" dirty="0" smtClean="0"/>
              <a:t>genetik taban </a:t>
            </a:r>
            <a:r>
              <a:rPr lang="tr-TR" dirty="0"/>
              <a:t>daraltılmış olur.</a:t>
            </a:r>
          </a:p>
        </p:txBody>
      </p:sp>
    </p:spTree>
    <p:extLst>
      <p:ext uri="{BB962C8B-B14F-4D97-AF65-F5344CB8AC3E}">
        <p14:creationId xmlns:p14="http://schemas.microsoft.com/office/powerpoint/2010/main" val="1737424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EKOLOJİK DÖNGÜLER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Doğal ekolojik öneme sahip olan maddeler canlılar ile cansız çevre arasında sürekli alınıp verilirler.</a:t>
            </a:r>
          </a:p>
          <a:p>
            <a:r>
              <a:rPr lang="tr-TR" dirty="0"/>
              <a:t>Maddelerin ekosistem içerisindeki bu dolaşımlarına Ekolojik Döngüler adı verilir. </a:t>
            </a:r>
            <a:r>
              <a:rPr lang="tr-TR" dirty="0" err="1"/>
              <a:t>Ekosfer</a:t>
            </a:r>
            <a:r>
              <a:rPr lang="tr-TR" dirty="0"/>
              <a:t> </a:t>
            </a:r>
            <a:r>
              <a:rPr lang="tr-TR" dirty="0" smtClean="0"/>
              <a:t>içindeki tüm </a:t>
            </a:r>
            <a:r>
              <a:rPr lang="tr-TR" dirty="0"/>
              <a:t>maddeler sürekli olarak devirler yapıp canlılar tarafından yeniden kullanılırlar.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2216314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Evrimsel ekoloji ve kalıtım bilimcilere göre bitkisel ve hayvansal organizmalar ile, </a:t>
            </a:r>
            <a:r>
              <a:rPr lang="tr-TR" dirty="0" smtClean="0"/>
              <a:t>bunlarda hastalık </a:t>
            </a:r>
            <a:r>
              <a:rPr lang="tr-TR" dirty="0"/>
              <a:t>yapan organizmalar arasında dinamik bir denge vardır. Evrim yoluyla sürekli </a:t>
            </a:r>
            <a:r>
              <a:rPr lang="tr-TR" dirty="0" smtClean="0"/>
              <a:t>olarak birbirlerine </a:t>
            </a:r>
            <a:r>
              <a:rPr lang="tr-TR" dirty="0"/>
              <a:t>uyum sağlamaktadırlar.</a:t>
            </a:r>
          </a:p>
        </p:txBody>
      </p:sp>
    </p:spTree>
    <p:extLst>
      <p:ext uri="{BB962C8B-B14F-4D97-AF65-F5344CB8AC3E}">
        <p14:creationId xmlns:p14="http://schemas.microsoft.com/office/powerpoint/2010/main" val="8515192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Hastalık yapıcı küf, virüs vb. türler mutasyon yoluyla </a:t>
            </a:r>
            <a:r>
              <a:rPr lang="tr-TR" dirty="0" smtClean="0"/>
              <a:t>sürekli olarak </a:t>
            </a:r>
            <a:r>
              <a:rPr lang="tr-TR" dirty="0"/>
              <a:t>yeni silahlar bulmakta, bitkiler ise doğal seleksiyon ile bu yeni silahlara karşı devamlı </a:t>
            </a:r>
            <a:r>
              <a:rPr lang="tr-TR" dirty="0" smtClean="0"/>
              <a:t>yeni yöntemler </a:t>
            </a:r>
            <a:r>
              <a:rPr lang="tr-TR" dirty="0"/>
              <a:t>geliştirmekte ve bağışıklık kazanmaktadır.</a:t>
            </a:r>
          </a:p>
        </p:txBody>
      </p:sp>
    </p:spTree>
    <p:extLst>
      <p:ext uri="{BB962C8B-B14F-4D97-AF65-F5344CB8AC3E}">
        <p14:creationId xmlns:p14="http://schemas.microsoft.com/office/powerpoint/2010/main" val="40909356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Ancak modern tarımın ıslah yöntemleri </a:t>
            </a:r>
            <a:r>
              <a:rPr lang="tr-TR" dirty="0" smtClean="0"/>
              <a:t>bitki ve </a:t>
            </a:r>
            <a:r>
              <a:rPr lang="tr-TR" dirty="0"/>
              <a:t>hayvan türlerinin hastalık etmenlerine karşı doğal seleksiyonla sağlayacakları </a:t>
            </a:r>
            <a:r>
              <a:rPr lang="tr-TR" dirty="0" smtClean="0"/>
              <a:t>evrimi durdurmakta </a:t>
            </a:r>
            <a:r>
              <a:rPr lang="tr-TR" dirty="0"/>
              <a:t>veya yavaşlatmakta, sonuç olarak etkisiz kılmaktadır.</a:t>
            </a:r>
          </a:p>
        </p:txBody>
      </p:sp>
    </p:spTree>
    <p:extLst>
      <p:ext uri="{BB962C8B-B14F-4D97-AF65-F5344CB8AC3E}">
        <p14:creationId xmlns:p14="http://schemas.microsoft.com/office/powerpoint/2010/main" val="5314563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Tarımdaki gelişmeler sonucunda, dünya tarımında yüksek verimli çeşit ve ırkların hakim olması </a:t>
            </a:r>
            <a:r>
              <a:rPr lang="tr-TR" dirty="0" smtClean="0"/>
              <a:t>ve üretimin </a:t>
            </a:r>
            <a:r>
              <a:rPr lang="tr-TR" dirty="0"/>
              <a:t>böylece artırılması sağlanmış olmakla birlikte, belirtilen nedenlerle tarımsal üretim </a:t>
            </a:r>
            <a:r>
              <a:rPr lang="tr-TR" dirty="0" smtClean="0"/>
              <a:t>riskli bir </a:t>
            </a:r>
            <a:r>
              <a:rPr lang="tr-TR" dirty="0"/>
              <a:t>hal almıştır.</a:t>
            </a:r>
          </a:p>
        </p:txBody>
      </p:sp>
    </p:spTree>
    <p:extLst>
      <p:ext uri="{BB962C8B-B14F-4D97-AF65-F5344CB8AC3E}">
        <p14:creationId xmlns:p14="http://schemas.microsoft.com/office/powerpoint/2010/main" val="20738767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Kısacası, ıslah yolu ile önemli özelliklerin ortaya çıkmasını sağlayan pek çok gen </a:t>
            </a:r>
            <a:r>
              <a:rPr lang="tr-TR" dirty="0" smtClean="0"/>
              <a:t>kaybolmakta, düşük </a:t>
            </a:r>
            <a:r>
              <a:rPr lang="tr-TR" dirty="0"/>
              <a:t>verimli yerli çeşit ve ırkların yerini giderek ıslah edilmiş çeşit ve ırklar aldığı için de pek </a:t>
            </a:r>
            <a:r>
              <a:rPr lang="tr-TR" dirty="0" smtClean="0"/>
              <a:t>çok önemli </a:t>
            </a:r>
            <a:r>
              <a:rPr lang="tr-TR" dirty="0"/>
              <a:t>özelliğe sahip çeşit ve ırkların yok olması sonucunda kitleler halinde gen kayıpları </a:t>
            </a:r>
            <a:r>
              <a:rPr lang="tr-TR" dirty="0" smtClean="0"/>
              <a:t>ortaya çıkmaktadır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51002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Oysa genetik çeşitlilik tarımsal üretimin geleceğinin garantisi olarak nitelendirilebilir.</a:t>
            </a:r>
          </a:p>
          <a:p>
            <a:r>
              <a:rPr lang="tr-TR" dirty="0"/>
              <a:t>İhtiyaç olduğunda bazı genlerin kullanılabilir halde elde bulundurulması gereklidir. Bunların </a:t>
            </a:r>
            <a:r>
              <a:rPr lang="tr-TR" dirty="0" smtClean="0"/>
              <a:t>yok</a:t>
            </a:r>
            <a:r>
              <a:rPr lang="tr-TR" dirty="0"/>
              <a:t> </a:t>
            </a:r>
            <a:r>
              <a:rPr lang="tr-TR" dirty="0" smtClean="0"/>
              <a:t>olmasına </a:t>
            </a:r>
            <a:r>
              <a:rPr lang="tr-TR" dirty="0"/>
              <a:t>göz yumulmamalıdır. Gen kaynaklarının korunması çabaları temelini genetik </a:t>
            </a:r>
            <a:r>
              <a:rPr lang="tr-TR" dirty="0" smtClean="0"/>
              <a:t>çeşitliliğin korunması </a:t>
            </a:r>
            <a:r>
              <a:rPr lang="tr-TR" dirty="0"/>
              <a:t>kaygılarından almaktadır.</a:t>
            </a:r>
          </a:p>
        </p:txBody>
      </p:sp>
    </p:spTree>
    <p:extLst>
      <p:ext uri="{BB962C8B-B14F-4D97-AF65-F5344CB8AC3E}">
        <p14:creationId xmlns:p14="http://schemas.microsoft.com/office/powerpoint/2010/main" val="32892730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Kültürü yapılan bitki türlerinin hemen hepsi ılıman iklim kuşağında bulunan 8 eski </a:t>
            </a:r>
            <a:r>
              <a:rPr lang="tr-TR" dirty="0" smtClean="0"/>
              <a:t>tarım bölgesinden </a:t>
            </a:r>
            <a:r>
              <a:rPr lang="tr-TR" dirty="0"/>
              <a:t>sağlanmıştır. </a:t>
            </a:r>
            <a:endParaRPr lang="tr-TR" dirty="0" smtClean="0"/>
          </a:p>
          <a:p>
            <a:r>
              <a:rPr lang="tr-TR" dirty="0" smtClean="0"/>
              <a:t>Anadolu</a:t>
            </a:r>
            <a:r>
              <a:rPr lang="tr-TR" dirty="0"/>
              <a:t>' da bu bölgelerden birisidir. İnsanlık tarihi boyunca 3000 </a:t>
            </a:r>
            <a:r>
              <a:rPr lang="tr-TR" dirty="0" smtClean="0"/>
              <a:t>farklı tür </a:t>
            </a:r>
            <a:r>
              <a:rPr lang="tr-TR" dirty="0"/>
              <a:t>kültüre alınmıştır. Fakat bugün insan yiyecek enerjisinin % 85 ile 90 dolayındaki çok büyük </a:t>
            </a:r>
            <a:r>
              <a:rPr lang="tr-TR" dirty="0" smtClean="0"/>
              <a:t>bir bölümü </a:t>
            </a:r>
            <a:r>
              <a:rPr lang="tr-TR" dirty="0"/>
              <a:t>15 bitki türünden sağlanmaktadır</a:t>
            </a:r>
          </a:p>
        </p:txBody>
      </p:sp>
    </p:spTree>
    <p:extLst>
      <p:ext uri="{BB962C8B-B14F-4D97-AF65-F5344CB8AC3E}">
        <p14:creationId xmlns:p14="http://schemas.microsoft.com/office/powerpoint/2010/main" val="17904571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Tahıl üretiminin % 66 </a:t>
            </a:r>
            <a:r>
              <a:rPr lang="tr-TR" dirty="0" err="1"/>
              <a:t>sını</a:t>
            </a:r>
            <a:r>
              <a:rPr lang="tr-TR" dirty="0"/>
              <a:t> , buğday, pirinç ve mısır</a:t>
            </a:r>
          </a:p>
          <a:p>
            <a:pPr marL="0" indent="0">
              <a:buNone/>
            </a:pPr>
            <a:r>
              <a:rPr lang="tr-TR" dirty="0" smtClean="0"/>
              <a:t> oluşturmaktadır</a:t>
            </a:r>
            <a:r>
              <a:rPr lang="tr-TR" dirty="0"/>
              <a:t>. Bu üç türün de yabani formları giderek azalmakta, kalan </a:t>
            </a:r>
            <a:r>
              <a:rPr lang="tr-TR" dirty="0" err="1"/>
              <a:t>populasyonların</a:t>
            </a:r>
            <a:r>
              <a:rPr lang="tr-TR" dirty="0"/>
              <a:t> </a:t>
            </a:r>
            <a:r>
              <a:rPr lang="tr-TR" dirty="0" smtClean="0"/>
              <a:t>da genetik </a:t>
            </a:r>
            <a:r>
              <a:rPr lang="tr-TR" dirty="0"/>
              <a:t>çeşitliliği giderek daralmaktadır.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Sonuçta </a:t>
            </a:r>
            <a:r>
              <a:rPr lang="tr-TR" dirty="0"/>
              <a:t>dünya besin kaynaklarının bu kadar az tür </a:t>
            </a:r>
            <a:r>
              <a:rPr lang="tr-TR" dirty="0" smtClean="0"/>
              <a:t>ve genetik </a:t>
            </a:r>
            <a:r>
              <a:rPr lang="tr-TR" dirty="0"/>
              <a:t>erozyona uğramış bu kadar az çeşide bağlanmış olması son derece düşündürücüdür.</a:t>
            </a:r>
          </a:p>
        </p:txBody>
      </p:sp>
    </p:spTree>
    <p:extLst>
      <p:ext uri="{BB962C8B-B14F-4D97-AF65-F5344CB8AC3E}">
        <p14:creationId xmlns:p14="http://schemas.microsoft.com/office/powerpoint/2010/main" val="41169897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UYUM ( ADAPTASYON)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Uygunluk - Elverişlilik ( </a:t>
            </a:r>
            <a:r>
              <a:rPr lang="tr-TR" b="1" dirty="0" err="1"/>
              <a:t>Fitness</a:t>
            </a:r>
            <a:r>
              <a:rPr lang="tr-TR" b="1" dirty="0"/>
              <a:t>): </a:t>
            </a:r>
            <a:r>
              <a:rPr lang="tr-TR" dirty="0"/>
              <a:t>Elverişlilik terimi bireyin yaşayabilen döller vererek </a:t>
            </a:r>
            <a:r>
              <a:rPr lang="tr-TR" dirty="0" smtClean="0"/>
              <a:t>gelecek </a:t>
            </a:r>
            <a:r>
              <a:rPr lang="tr-TR" dirty="0" err="1" smtClean="0"/>
              <a:t>generasyonları</a:t>
            </a:r>
            <a:r>
              <a:rPr lang="tr-TR" dirty="0" smtClean="0"/>
              <a:t> </a:t>
            </a:r>
            <a:r>
              <a:rPr lang="tr-TR" dirty="0"/>
              <a:t>oluşturabilme özelliğini tanımlamaktadır. </a:t>
            </a:r>
            <a:endParaRPr lang="tr-TR" dirty="0" smtClean="0"/>
          </a:p>
          <a:p>
            <a:r>
              <a:rPr lang="tr-TR" dirty="0" smtClean="0"/>
              <a:t>Bireyler </a:t>
            </a:r>
            <a:r>
              <a:rPr lang="tr-TR" dirty="0"/>
              <a:t>uygunluk veya </a:t>
            </a:r>
            <a:r>
              <a:rPr lang="tr-TR" dirty="0" smtClean="0"/>
              <a:t>elverişlilik bakımından </a:t>
            </a:r>
            <a:r>
              <a:rPr lang="tr-TR" dirty="0"/>
              <a:t>dahil oldukları tür veya ırkın diğer bireylerinden farklılıklar gösterir. </a:t>
            </a:r>
            <a:r>
              <a:rPr lang="tr-TR" dirty="0" smtClean="0"/>
              <a:t>Bu farklılık </a:t>
            </a:r>
            <a:r>
              <a:rPr lang="tr-TR" dirty="0"/>
              <a:t>veya varyasyon kısmen bireylerin genetik farklılıklarından, kısmen de </a:t>
            </a:r>
            <a:r>
              <a:rPr lang="tr-TR" dirty="0" smtClean="0"/>
              <a:t>çevreden kaynaklanmaktadır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239883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Doğal Seleksiyon: </a:t>
            </a:r>
            <a:r>
              <a:rPr lang="tr-TR" dirty="0"/>
              <a:t>Bir türün bireylerinden bazıları yüksek düzeyde elverişlilikleri </a:t>
            </a:r>
            <a:r>
              <a:rPr lang="tr-TR" dirty="0" smtClean="0"/>
              <a:t>nedeniyle genlerini </a:t>
            </a:r>
            <a:r>
              <a:rPr lang="tr-TR" dirty="0"/>
              <a:t>gelecek </a:t>
            </a:r>
            <a:r>
              <a:rPr lang="tr-TR" dirty="0" err="1"/>
              <a:t>generasyonlara</a:t>
            </a:r>
            <a:r>
              <a:rPr lang="tr-TR" dirty="0"/>
              <a:t> daha fazla aktarırlar. </a:t>
            </a:r>
            <a:endParaRPr lang="tr-TR" dirty="0" smtClean="0"/>
          </a:p>
          <a:p>
            <a:r>
              <a:rPr lang="tr-TR" dirty="0" smtClean="0"/>
              <a:t>Hayvanların </a:t>
            </a:r>
            <a:r>
              <a:rPr lang="tr-TR" dirty="0"/>
              <a:t>elverişliliklerindeki </a:t>
            </a:r>
            <a:r>
              <a:rPr lang="tr-TR" dirty="0" smtClean="0"/>
              <a:t>bu farklılıklar </a:t>
            </a:r>
            <a:r>
              <a:rPr lang="tr-TR" dirty="0"/>
              <a:t>genetik yapıları ile ilgili ise, sonraki </a:t>
            </a:r>
            <a:r>
              <a:rPr lang="tr-TR" dirty="0" err="1"/>
              <a:t>generasyonlar</a:t>
            </a:r>
            <a:r>
              <a:rPr lang="tr-TR" dirty="0"/>
              <a:t> genetik olarak daha </a:t>
            </a:r>
            <a:r>
              <a:rPr lang="tr-TR" dirty="0" smtClean="0"/>
              <a:t>çok birbirine </a:t>
            </a:r>
            <a:r>
              <a:rPr lang="tr-TR" dirty="0"/>
              <a:t>benzeyen hayvanlardan oluşur. </a:t>
            </a:r>
            <a:endParaRPr lang="tr-TR" dirty="0" smtClean="0"/>
          </a:p>
          <a:p>
            <a:r>
              <a:rPr lang="tr-TR" dirty="0" smtClean="0"/>
              <a:t>Doğanın</a:t>
            </a:r>
            <a:r>
              <a:rPr lang="tr-TR" dirty="0"/>
              <a:t>, kendine uygun olan hayvanları bu </a:t>
            </a:r>
            <a:r>
              <a:rPr lang="tr-TR" dirty="0" smtClean="0"/>
              <a:t>şekilde seçmesine </a:t>
            </a:r>
            <a:r>
              <a:rPr lang="tr-TR" dirty="0"/>
              <a:t>Doğal seleksiyon adı verilir.</a:t>
            </a:r>
          </a:p>
        </p:txBody>
      </p:sp>
    </p:spTree>
    <p:extLst>
      <p:ext uri="{BB962C8B-B14F-4D97-AF65-F5344CB8AC3E}">
        <p14:creationId xmlns:p14="http://schemas.microsoft.com/office/powerpoint/2010/main" val="2292358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Hiçbir </a:t>
            </a:r>
            <a:r>
              <a:rPr lang="tr-TR" dirty="0" smtClean="0"/>
              <a:t>madde ortamdan </a:t>
            </a:r>
            <a:r>
              <a:rPr lang="tr-TR" dirty="0"/>
              <a:t>kaybolmaz ancak değişik kimyasal biçimlerde yer değiştirebilir.</a:t>
            </a:r>
          </a:p>
          <a:p>
            <a:r>
              <a:rPr lang="tr-TR" dirty="0"/>
              <a:t>Ekolojide önemli döngüler karbon, fosfor, azot, su ve oksijen döngüleri olarak sıralanabilir.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9963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Adaptasyon : </a:t>
            </a:r>
            <a:r>
              <a:rPr lang="tr-TR" dirty="0"/>
              <a:t>Organizmanın sahip olduğu herhangi bir kalıtsal nitelik onun </a:t>
            </a:r>
            <a:r>
              <a:rPr lang="tr-TR" dirty="0" smtClean="0"/>
              <a:t>yaşamını sürdürebilmesine </a:t>
            </a:r>
            <a:r>
              <a:rPr lang="tr-TR" dirty="0"/>
              <a:t>ve üremesine olanak sağlıyorsa, hayvan koşullara uyum </a:t>
            </a:r>
            <a:r>
              <a:rPr lang="tr-TR" dirty="0" smtClean="0"/>
              <a:t>sağlayabiliyor demektir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Hayvanların </a:t>
            </a:r>
            <a:r>
              <a:rPr lang="tr-TR" dirty="0"/>
              <a:t>mevcut çevre koşullarında yaşamlarını sürdürebilmesi </a:t>
            </a:r>
            <a:r>
              <a:rPr lang="tr-TR" dirty="0" smtClean="0"/>
              <a:t>ve üreyebilmesine </a:t>
            </a:r>
            <a:r>
              <a:rPr lang="tr-TR" dirty="0"/>
              <a:t>de adaptasyon adı verilir. Söz konusu özellik fizyolojik, morfolojik </a:t>
            </a:r>
            <a:r>
              <a:rPr lang="tr-TR" dirty="0" smtClean="0"/>
              <a:t>veya </a:t>
            </a:r>
            <a:r>
              <a:rPr lang="tr-TR" dirty="0" err="1" smtClean="0"/>
              <a:t>davranımsal</a:t>
            </a:r>
            <a:r>
              <a:rPr lang="tr-TR" dirty="0" smtClean="0"/>
              <a:t> </a:t>
            </a:r>
            <a:r>
              <a:rPr lang="tr-TR" dirty="0"/>
              <a:t>olabilir. Adaptasyon doğal seleksiyonun bir sonucudur</a:t>
            </a:r>
          </a:p>
        </p:txBody>
      </p:sp>
    </p:spTree>
    <p:extLst>
      <p:ext uri="{BB962C8B-B14F-4D97-AF65-F5344CB8AC3E}">
        <p14:creationId xmlns:p14="http://schemas.microsoft.com/office/powerpoint/2010/main" val="38893209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Genotip</a:t>
            </a:r>
            <a:r>
              <a:rPr lang="tr-TR" b="1" dirty="0"/>
              <a:t> ve </a:t>
            </a:r>
            <a:r>
              <a:rPr lang="tr-TR" b="1" dirty="0" err="1"/>
              <a:t>Fenotip</a:t>
            </a:r>
            <a:r>
              <a:rPr lang="tr-TR" b="1" dirty="0"/>
              <a:t> : </a:t>
            </a:r>
            <a:r>
              <a:rPr lang="tr-TR" dirty="0" err="1"/>
              <a:t>Genotip</a:t>
            </a:r>
            <a:r>
              <a:rPr lang="tr-TR" dirty="0"/>
              <a:t> bireyin genetik kompozisyonuna verilen addır. </a:t>
            </a:r>
            <a:r>
              <a:rPr lang="tr-TR" dirty="0" err="1"/>
              <a:t>Fenotip</a:t>
            </a:r>
            <a:r>
              <a:rPr lang="tr-TR" dirty="0"/>
              <a:t> ise </a:t>
            </a:r>
            <a:r>
              <a:rPr lang="tr-TR" dirty="0" smtClean="0"/>
              <a:t>Bireyin </a:t>
            </a:r>
            <a:r>
              <a:rPr lang="tr-TR" dirty="0" err="1" smtClean="0"/>
              <a:t>Genotip</a:t>
            </a:r>
            <a:r>
              <a:rPr lang="tr-TR" dirty="0" smtClean="0"/>
              <a:t> </a:t>
            </a:r>
            <a:r>
              <a:rPr lang="tr-TR" dirty="0"/>
              <a:t>ile Çevrenin </a:t>
            </a:r>
            <a:r>
              <a:rPr lang="tr-TR" dirty="0" err="1"/>
              <a:t>interaksiyonu</a:t>
            </a:r>
            <a:r>
              <a:rPr lang="tr-TR" dirty="0"/>
              <a:t> sonucunda ortaya çıkan ölçülüp tartılabilen ve </a:t>
            </a:r>
            <a:r>
              <a:rPr lang="tr-TR" dirty="0" smtClean="0"/>
              <a:t>çeşitli sıfatlarla </a:t>
            </a:r>
            <a:r>
              <a:rPr lang="tr-TR" dirty="0"/>
              <a:t>ifade edilebilen nitelikleridir</a:t>
            </a:r>
          </a:p>
        </p:txBody>
      </p:sp>
    </p:spTree>
    <p:extLst>
      <p:ext uri="{BB962C8B-B14F-4D97-AF65-F5344CB8AC3E}">
        <p14:creationId xmlns:p14="http://schemas.microsoft.com/office/powerpoint/2010/main" val="35135809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Uygunluk – Elverişlilik (</a:t>
            </a:r>
            <a:r>
              <a:rPr lang="tr-TR" b="1" dirty="0" err="1"/>
              <a:t>Fitness</a:t>
            </a:r>
            <a:r>
              <a:rPr lang="tr-TR" b="1" dirty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Eğer bir birey çok sayıda döl verebilen döl verme yeteneğine sahip ise bu bireyin </a:t>
            </a:r>
            <a:r>
              <a:rPr lang="tr-TR" dirty="0" smtClean="0"/>
              <a:t>elverişliliği yüksektir </a:t>
            </a:r>
            <a:r>
              <a:rPr lang="tr-TR" dirty="0"/>
              <a:t>. Her koşulda döl veriminin yüksek olması halinde uygunluk veya elverişlilik </a:t>
            </a:r>
            <a:r>
              <a:rPr lang="tr-TR" dirty="0" smtClean="0"/>
              <a:t>yüksektir denilemez 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Daha </a:t>
            </a:r>
            <a:r>
              <a:rPr lang="tr-TR" dirty="0"/>
              <a:t>az sayıda ve bu nedenle daha yüksek canlı ağırlık ve yaşama gücüne sahip </a:t>
            </a:r>
            <a:r>
              <a:rPr lang="tr-TR" dirty="0" smtClean="0"/>
              <a:t>döller veren </a:t>
            </a:r>
            <a:r>
              <a:rPr lang="tr-TR" dirty="0"/>
              <a:t>hayvanların da elverişlilikleri yüksek olmaktadır.</a:t>
            </a:r>
          </a:p>
        </p:txBody>
      </p:sp>
    </p:spTree>
    <p:extLst>
      <p:ext uri="{BB962C8B-B14F-4D97-AF65-F5344CB8AC3E}">
        <p14:creationId xmlns:p14="http://schemas.microsoft.com/office/powerpoint/2010/main" val="37624208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Bazı hayvanlar sahip oldukları </a:t>
            </a:r>
            <a:r>
              <a:rPr lang="tr-TR" dirty="0" smtClean="0"/>
              <a:t>genler nedeniyle </a:t>
            </a:r>
            <a:r>
              <a:rPr lang="tr-TR" dirty="0"/>
              <a:t>avantajlı olmaları sonucunda elverişlilikleri yüksek olmaktadır. Böcek </a:t>
            </a:r>
            <a:r>
              <a:rPr lang="tr-TR" dirty="0" smtClean="0"/>
              <a:t>ilaçlarına dayanıklılık </a:t>
            </a:r>
            <a:r>
              <a:rPr lang="tr-TR" dirty="0"/>
              <a:t>buna örnek olarak verilebilir. </a:t>
            </a:r>
            <a:endParaRPr lang="tr-TR" dirty="0" smtClean="0"/>
          </a:p>
          <a:p>
            <a:r>
              <a:rPr lang="tr-TR" dirty="0" smtClean="0"/>
              <a:t>Avustralya’da </a:t>
            </a:r>
            <a:r>
              <a:rPr lang="tr-TR" dirty="0"/>
              <a:t>hayvan yetiştiriciliğinde önemli </a:t>
            </a:r>
            <a:r>
              <a:rPr lang="tr-TR" dirty="0" smtClean="0"/>
              <a:t>zararlara neden </a:t>
            </a:r>
            <a:r>
              <a:rPr lang="tr-TR" dirty="0"/>
              <a:t>olan NOKRA (</a:t>
            </a:r>
            <a:r>
              <a:rPr lang="tr-TR" dirty="0" err="1"/>
              <a:t>lucilia</a:t>
            </a:r>
            <a:r>
              <a:rPr lang="tr-TR" dirty="0"/>
              <a:t> </a:t>
            </a:r>
            <a:r>
              <a:rPr lang="tr-TR" dirty="0" err="1"/>
              <a:t>cuprina</a:t>
            </a:r>
            <a:r>
              <a:rPr lang="tr-TR" dirty="0"/>
              <a:t>) (bir çeşit sinek) </a:t>
            </a:r>
            <a:r>
              <a:rPr lang="tr-TR" dirty="0" err="1"/>
              <a:t>nın</a:t>
            </a:r>
            <a:r>
              <a:rPr lang="tr-TR" dirty="0"/>
              <a:t> organik </a:t>
            </a:r>
            <a:r>
              <a:rPr lang="tr-TR" dirty="0" err="1"/>
              <a:t>fosfatlı</a:t>
            </a:r>
            <a:r>
              <a:rPr lang="tr-TR" dirty="0"/>
              <a:t> </a:t>
            </a:r>
            <a:r>
              <a:rPr lang="tr-TR" dirty="0" err="1"/>
              <a:t>malathion’a</a:t>
            </a:r>
            <a:r>
              <a:rPr lang="tr-TR" dirty="0"/>
              <a:t> </a:t>
            </a:r>
            <a:r>
              <a:rPr lang="tr-TR" dirty="0" smtClean="0"/>
              <a:t>dayanıklı olmasının</a:t>
            </a:r>
            <a:r>
              <a:rPr lang="tr-TR" dirty="0"/>
              <a:t>, sahip olduğu bir gen tarafından sağlandığı ortaya konulmuştur.</a:t>
            </a:r>
          </a:p>
        </p:txBody>
      </p:sp>
    </p:spTree>
    <p:extLst>
      <p:ext uri="{BB962C8B-B14F-4D97-AF65-F5344CB8AC3E}">
        <p14:creationId xmlns:p14="http://schemas.microsoft.com/office/powerpoint/2010/main" val="8112786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Söz konusu gen “</a:t>
            </a:r>
            <a:r>
              <a:rPr lang="tr-TR" dirty="0" err="1"/>
              <a:t>Rmal</a:t>
            </a:r>
            <a:r>
              <a:rPr lang="tr-TR" dirty="0"/>
              <a:t> </a:t>
            </a:r>
            <a:r>
              <a:rPr lang="tr-TR" dirty="0" smtClean="0"/>
              <a:t>“ olarak </a:t>
            </a:r>
            <a:r>
              <a:rPr lang="tr-TR" dirty="0"/>
              <a:t>adlandırılmıştır. Bu gen bakımından </a:t>
            </a:r>
            <a:r>
              <a:rPr lang="tr-TR" dirty="0" err="1"/>
              <a:t>homozigot</a:t>
            </a:r>
            <a:r>
              <a:rPr lang="tr-TR" dirty="0"/>
              <a:t> olan sinekler </a:t>
            </a:r>
            <a:r>
              <a:rPr lang="tr-TR" dirty="0" err="1"/>
              <a:t>malathiona</a:t>
            </a:r>
            <a:r>
              <a:rPr lang="tr-TR" dirty="0"/>
              <a:t> </a:t>
            </a:r>
            <a:r>
              <a:rPr lang="tr-TR" dirty="0" smtClean="0"/>
              <a:t>direnç</a:t>
            </a:r>
            <a:r>
              <a:rPr lang="tr-TR" dirty="0"/>
              <a:t> </a:t>
            </a:r>
            <a:r>
              <a:rPr lang="tr-TR" dirty="0" smtClean="0"/>
              <a:t>göstermekte</a:t>
            </a:r>
            <a:r>
              <a:rPr lang="tr-TR" dirty="0"/>
              <a:t>, bu gene sahip olmayanlar ise ölmektedir.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sineklere karşı uzun süre </a:t>
            </a:r>
            <a:r>
              <a:rPr lang="tr-TR" dirty="0" err="1" smtClean="0"/>
              <a:t>malathion</a:t>
            </a:r>
            <a:r>
              <a:rPr lang="tr-TR" dirty="0"/>
              <a:t> </a:t>
            </a:r>
            <a:r>
              <a:rPr lang="tr-TR" dirty="0" smtClean="0"/>
              <a:t>kullanılması </a:t>
            </a:r>
            <a:r>
              <a:rPr lang="tr-TR" dirty="0"/>
              <a:t>halinde gelecek </a:t>
            </a:r>
            <a:r>
              <a:rPr lang="tr-TR" dirty="0" err="1"/>
              <a:t>generosyonlarda</a:t>
            </a:r>
            <a:r>
              <a:rPr lang="tr-TR" dirty="0"/>
              <a:t> sinek </a:t>
            </a:r>
            <a:r>
              <a:rPr lang="tr-TR" dirty="0" err="1"/>
              <a:t>populasyonu</a:t>
            </a:r>
            <a:r>
              <a:rPr lang="tr-TR" dirty="0"/>
              <a:t> sadece </a:t>
            </a:r>
            <a:r>
              <a:rPr lang="tr-TR" dirty="0" err="1"/>
              <a:t>Rmal</a:t>
            </a:r>
            <a:r>
              <a:rPr lang="tr-TR" dirty="0"/>
              <a:t> </a:t>
            </a:r>
            <a:r>
              <a:rPr lang="tr-TR" dirty="0" smtClean="0"/>
              <a:t>bakımından </a:t>
            </a:r>
            <a:r>
              <a:rPr lang="tr-TR" dirty="0" err="1" smtClean="0"/>
              <a:t>homozigot</a:t>
            </a:r>
            <a:r>
              <a:rPr lang="tr-TR" dirty="0" smtClean="0"/>
              <a:t> </a:t>
            </a:r>
            <a:r>
              <a:rPr lang="tr-TR" dirty="0"/>
              <a:t>olan bireylerden oluşur</a:t>
            </a:r>
          </a:p>
        </p:txBody>
      </p:sp>
    </p:spTree>
    <p:extLst>
      <p:ext uri="{BB962C8B-B14F-4D97-AF65-F5344CB8AC3E}">
        <p14:creationId xmlns:p14="http://schemas.microsoft.com/office/powerpoint/2010/main" val="19531914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Bireyin gelecek </a:t>
            </a:r>
            <a:r>
              <a:rPr lang="tr-TR" dirty="0" err="1"/>
              <a:t>generasyonlara</a:t>
            </a:r>
            <a:r>
              <a:rPr lang="tr-TR" dirty="0"/>
              <a:t> katkısı genetik olmayan faktörlerden de etkilenebilir. </a:t>
            </a:r>
            <a:r>
              <a:rPr lang="tr-TR" dirty="0" smtClean="0"/>
              <a:t>Bireylerin maruz </a:t>
            </a:r>
            <a:r>
              <a:rPr lang="tr-TR" dirty="0"/>
              <a:t>kaldığı çevresel farklılıklar (örneğin büyüme ve gelişme sırasında hayvanların </a:t>
            </a:r>
            <a:r>
              <a:rPr lang="tr-TR" dirty="0" smtClean="0"/>
              <a:t>aldığı besinlerin </a:t>
            </a:r>
            <a:r>
              <a:rPr lang="tr-TR" dirty="0"/>
              <a:t>kalitesindeki farklılıklar gibi ) onların uygunluklarını etkileyebilir.</a:t>
            </a:r>
          </a:p>
        </p:txBody>
      </p:sp>
    </p:spTree>
    <p:extLst>
      <p:ext uri="{BB962C8B-B14F-4D97-AF65-F5344CB8AC3E}">
        <p14:creationId xmlns:p14="http://schemas.microsoft.com/office/powerpoint/2010/main" val="58467900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</a:t>
            </a:r>
            <a:r>
              <a:rPr lang="tr-TR" dirty="0" smtClean="0"/>
              <a:t>nedenle elverişliliği </a:t>
            </a:r>
            <a:r>
              <a:rPr lang="tr-TR" dirty="0"/>
              <a:t>yüksek olan bireylerin </a:t>
            </a:r>
            <a:r>
              <a:rPr lang="tr-TR" dirty="0" err="1"/>
              <a:t>genotipleri</a:t>
            </a:r>
            <a:r>
              <a:rPr lang="tr-TR" dirty="0"/>
              <a:t> gelecek </a:t>
            </a:r>
            <a:r>
              <a:rPr lang="tr-TR" dirty="0" err="1"/>
              <a:t>generasyonda</a:t>
            </a:r>
            <a:r>
              <a:rPr lang="tr-TR" dirty="0"/>
              <a:t> daha çok temsil </a:t>
            </a:r>
            <a:r>
              <a:rPr lang="tr-TR" dirty="0" smtClean="0"/>
              <a:t>edilecektir veya </a:t>
            </a:r>
            <a:r>
              <a:rPr lang="tr-TR" dirty="0"/>
              <a:t>bu bireylerin gelecek </a:t>
            </a:r>
            <a:r>
              <a:rPr lang="tr-TR" dirty="0" err="1"/>
              <a:t>generasyonlara</a:t>
            </a:r>
            <a:r>
              <a:rPr lang="tr-TR" dirty="0"/>
              <a:t> katkısı daha yüksek olacaktır, fakat </a:t>
            </a:r>
            <a:r>
              <a:rPr lang="tr-TR" dirty="0" smtClean="0"/>
              <a:t>uygunluk bakımından </a:t>
            </a:r>
            <a:r>
              <a:rPr lang="tr-TR" dirty="0"/>
              <a:t>bu örnekte </a:t>
            </a:r>
            <a:r>
              <a:rPr lang="tr-TR" dirty="0" err="1"/>
              <a:t>sözkonusu</a:t>
            </a:r>
            <a:r>
              <a:rPr lang="tr-TR" dirty="0"/>
              <a:t> olan bu farklılıklar kalıtsal değildir. Oysa evrim </a:t>
            </a:r>
            <a:r>
              <a:rPr lang="tr-TR" dirty="0" smtClean="0"/>
              <a:t>sadece farklılıkların </a:t>
            </a:r>
            <a:r>
              <a:rPr lang="tr-TR" dirty="0"/>
              <a:t>kalıtsal oluşları ile ilgili ve buna bağlıdır.</a:t>
            </a:r>
          </a:p>
        </p:txBody>
      </p:sp>
    </p:spTree>
    <p:extLst>
      <p:ext uri="{BB962C8B-B14F-4D97-AF65-F5344CB8AC3E}">
        <p14:creationId xmlns:p14="http://schemas.microsoft.com/office/powerpoint/2010/main" val="52688756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Doğal Seleksiyon</a:t>
            </a:r>
          </a:p>
          <a:p>
            <a:r>
              <a:rPr lang="tr-TR" dirty="0" err="1"/>
              <a:t>Populasyonu</a:t>
            </a:r>
            <a:r>
              <a:rPr lang="tr-TR" dirty="0"/>
              <a:t> oluşturan bireylerden yaşama ve üreme gücü yüksek olanlar (yüksek </a:t>
            </a:r>
            <a:r>
              <a:rPr lang="tr-TR" dirty="0" smtClean="0"/>
              <a:t>düzeyde elverişlilik </a:t>
            </a:r>
            <a:r>
              <a:rPr lang="tr-TR" dirty="0"/>
              <a:t>gösterenler ) gelecek </a:t>
            </a:r>
            <a:r>
              <a:rPr lang="tr-TR" dirty="0" err="1"/>
              <a:t>generasyonda</a:t>
            </a:r>
            <a:r>
              <a:rPr lang="tr-TR" dirty="0"/>
              <a:t> , düşük düzeyde elverişlilik gösterenlere oranla </a:t>
            </a:r>
            <a:r>
              <a:rPr lang="tr-TR" dirty="0" smtClean="0"/>
              <a:t>daha fazla </a:t>
            </a:r>
            <a:r>
              <a:rPr lang="tr-TR" dirty="0"/>
              <a:t>temsil edilirler.</a:t>
            </a:r>
          </a:p>
        </p:txBody>
      </p:sp>
    </p:spTree>
    <p:extLst>
      <p:ext uri="{BB962C8B-B14F-4D97-AF65-F5344CB8AC3E}">
        <p14:creationId xmlns:p14="http://schemas.microsoft.com/office/powerpoint/2010/main" val="1125852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Eğer uygunluk genetik yapı nedeni ile farklı ise gelecek </a:t>
            </a:r>
            <a:r>
              <a:rPr lang="tr-TR" dirty="0" err="1" smtClean="0"/>
              <a:t>generasyonda</a:t>
            </a:r>
            <a:r>
              <a:rPr lang="tr-TR" dirty="0"/>
              <a:t> </a:t>
            </a:r>
            <a:r>
              <a:rPr lang="tr-TR" dirty="0" smtClean="0"/>
              <a:t>uygunluğu </a:t>
            </a:r>
            <a:r>
              <a:rPr lang="tr-TR" dirty="0"/>
              <a:t>sağlayan genlerin </a:t>
            </a:r>
            <a:r>
              <a:rPr lang="tr-TR" dirty="0" err="1"/>
              <a:t>nisbi</a:t>
            </a:r>
            <a:r>
              <a:rPr lang="tr-TR" dirty="0"/>
              <a:t> miktarı artarken düşük uygunluğu belirleyen genlerin </a:t>
            </a:r>
            <a:r>
              <a:rPr lang="tr-TR" dirty="0" err="1" smtClean="0"/>
              <a:t>nisbi</a:t>
            </a:r>
            <a:r>
              <a:rPr lang="tr-TR" dirty="0"/>
              <a:t> </a:t>
            </a:r>
            <a:r>
              <a:rPr lang="tr-TR" dirty="0" smtClean="0"/>
              <a:t>miktarı </a:t>
            </a:r>
            <a:r>
              <a:rPr lang="tr-TR" dirty="0"/>
              <a:t>azalır. </a:t>
            </a:r>
            <a:endParaRPr lang="tr-TR" dirty="0" smtClean="0"/>
          </a:p>
          <a:p>
            <a:r>
              <a:rPr lang="tr-TR" dirty="0" smtClean="0"/>
              <a:t>Buradan </a:t>
            </a:r>
            <a:r>
              <a:rPr lang="tr-TR" dirty="0"/>
              <a:t>anlaşılacağı gibi bireyler arası elverişlilik farklılığı </a:t>
            </a:r>
            <a:r>
              <a:rPr lang="tr-TR" dirty="0" err="1"/>
              <a:t>populasyonda</a:t>
            </a:r>
            <a:r>
              <a:rPr lang="tr-TR" dirty="0"/>
              <a:t> bir </a:t>
            </a:r>
            <a:r>
              <a:rPr lang="tr-TR" dirty="0" smtClean="0"/>
              <a:t>genetik değişime </a:t>
            </a:r>
            <a:r>
              <a:rPr lang="tr-TR" dirty="0"/>
              <a:t>neden olmaktadır.</a:t>
            </a:r>
          </a:p>
        </p:txBody>
      </p:sp>
    </p:spTree>
    <p:extLst>
      <p:ext uri="{BB962C8B-B14F-4D97-AF65-F5344CB8AC3E}">
        <p14:creationId xmlns:p14="http://schemas.microsoft.com/office/powerpoint/2010/main" val="101946665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Adaptasyon</a:t>
            </a:r>
          </a:p>
          <a:p>
            <a:r>
              <a:rPr lang="tr-TR" dirty="0"/>
              <a:t>Herhangi bir bireyin sahip olduğu </a:t>
            </a:r>
            <a:r>
              <a:rPr lang="tr-TR" dirty="0" err="1"/>
              <a:t>davranımsal</a:t>
            </a:r>
            <a:r>
              <a:rPr lang="tr-TR" dirty="0"/>
              <a:t> , morfolojik veya fizyolojik kalıtsal özellik , </a:t>
            </a:r>
            <a:r>
              <a:rPr lang="tr-TR" dirty="0" smtClean="0"/>
              <a:t>o bireyin </a:t>
            </a:r>
            <a:r>
              <a:rPr lang="tr-TR" dirty="0"/>
              <a:t>özel bir çevrede, yaşama ve üreme gücünün yüksek olmasına olanak veriyorsa, bireyin </a:t>
            </a:r>
            <a:r>
              <a:rPr lang="tr-TR" dirty="0" smtClean="0"/>
              <a:t>o özel </a:t>
            </a:r>
            <a:r>
              <a:rPr lang="tr-TR" dirty="0"/>
              <a:t>çevreye adaptasyonunu sağlamaktır</a:t>
            </a:r>
          </a:p>
        </p:txBody>
      </p:sp>
    </p:spTree>
    <p:extLst>
      <p:ext uri="{BB962C8B-B14F-4D97-AF65-F5344CB8AC3E}">
        <p14:creationId xmlns:p14="http://schemas.microsoft.com/office/powerpoint/2010/main" val="3134041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Yenilenebilir ve Yenilenemez Nitelikli Doğal 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Ekolojik ilkelere göre doğal kaynaklar; yenilenebilir ve yenilenemez olmak üzere iki </a:t>
            </a:r>
            <a:r>
              <a:rPr lang="tr-TR" dirty="0" smtClean="0"/>
              <a:t>grupta incelenir</a:t>
            </a:r>
            <a:r>
              <a:rPr lang="tr-TR" dirty="0"/>
              <a:t>.</a:t>
            </a:r>
          </a:p>
          <a:p>
            <a:r>
              <a:rPr lang="tr-TR" dirty="0"/>
              <a:t>Yenilenebilir doğal kaynaklar belli sınırlar içerisinde kendi kendisini yenileyebilen ve </a:t>
            </a:r>
            <a:r>
              <a:rPr lang="tr-TR" dirty="0" smtClean="0"/>
              <a:t>kendisini yenileyebilmesini </a:t>
            </a:r>
            <a:r>
              <a:rPr lang="tr-TR" dirty="0"/>
              <a:t>sağlayacak koşullar ölçeğinde kullanıldığı taktirde sürekli olarak </a:t>
            </a:r>
            <a:r>
              <a:rPr lang="tr-TR" dirty="0" smtClean="0"/>
              <a:t>kullanılması mümkün </a:t>
            </a:r>
            <a:r>
              <a:rPr lang="tr-TR" dirty="0"/>
              <a:t>olan yani son bulmayan (tüketilemeyen, bitirilemeyen) kaynaklardır. Ormanlar, </a:t>
            </a:r>
            <a:r>
              <a:rPr lang="tr-TR" dirty="0" smtClean="0"/>
              <a:t>balıklar, yaban </a:t>
            </a:r>
            <a:r>
              <a:rPr lang="tr-TR" dirty="0"/>
              <a:t>hayatı, su, toprak bu gruptan doğal kaynaklardır.</a:t>
            </a:r>
          </a:p>
        </p:txBody>
      </p:sp>
    </p:spTree>
    <p:extLst>
      <p:ext uri="{BB962C8B-B14F-4D97-AF65-F5344CB8AC3E}">
        <p14:creationId xmlns:p14="http://schemas.microsoft.com/office/powerpoint/2010/main" val="290863647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Adaptasyon; uygunluk veya elverişlilikteki kalıtsal farklılıklar nedeni ile oluşan doğal </a:t>
            </a:r>
            <a:r>
              <a:rPr lang="tr-TR" dirty="0" smtClean="0"/>
              <a:t>seleksiyonun bir </a:t>
            </a:r>
            <a:r>
              <a:rPr lang="tr-TR" dirty="0"/>
              <a:t>sonucudur. Bireyin yaşı ve benzeri bazı özellikler üreme ve yaşama gücünü etkileyebilmekte </a:t>
            </a:r>
            <a:r>
              <a:rPr lang="tr-TR" dirty="0" smtClean="0"/>
              <a:t>ise de </a:t>
            </a:r>
            <a:r>
              <a:rPr lang="tr-TR" dirty="0"/>
              <a:t>bunlar kalıtsal olmayıp evrime etkisi bulunmamaktadır.</a:t>
            </a:r>
          </a:p>
        </p:txBody>
      </p:sp>
    </p:spTree>
    <p:extLst>
      <p:ext uri="{BB962C8B-B14F-4D97-AF65-F5344CB8AC3E}">
        <p14:creationId xmlns:p14="http://schemas.microsoft.com/office/powerpoint/2010/main" val="311473451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Genotip</a:t>
            </a:r>
            <a:r>
              <a:rPr lang="tr-TR" b="1" dirty="0"/>
              <a:t> ve </a:t>
            </a:r>
            <a:r>
              <a:rPr lang="tr-TR" b="1" dirty="0" err="1"/>
              <a:t>Fenotip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Bireyin genetik kompozisyonuna </a:t>
            </a:r>
            <a:r>
              <a:rPr lang="tr-TR" dirty="0" err="1"/>
              <a:t>genotip</a:t>
            </a:r>
            <a:r>
              <a:rPr lang="tr-TR" dirty="0"/>
              <a:t> adı verilir </a:t>
            </a:r>
            <a:r>
              <a:rPr lang="tr-TR" dirty="0" err="1"/>
              <a:t>Fenotip</a:t>
            </a:r>
            <a:r>
              <a:rPr lang="tr-TR" dirty="0"/>
              <a:t> ise bir bireyin </a:t>
            </a:r>
            <a:r>
              <a:rPr lang="tr-TR" dirty="0" err="1"/>
              <a:t>genotipi</a:t>
            </a:r>
            <a:r>
              <a:rPr lang="tr-TR" dirty="0"/>
              <a:t> ile </a:t>
            </a:r>
            <a:r>
              <a:rPr lang="tr-TR" dirty="0" smtClean="0"/>
              <a:t>bulunduğu çevrenin </a:t>
            </a:r>
            <a:r>
              <a:rPr lang="tr-TR" dirty="0" err="1"/>
              <a:t>interaksiyonun</a:t>
            </a:r>
            <a:r>
              <a:rPr lang="tr-TR" dirty="0"/>
              <a:t> sonucudur </a:t>
            </a:r>
            <a:r>
              <a:rPr lang="tr-TR" dirty="0" err="1"/>
              <a:t>aseksüel</a:t>
            </a:r>
            <a:r>
              <a:rPr lang="tr-TR" dirty="0"/>
              <a:t> türlerde (örneğin </a:t>
            </a:r>
            <a:r>
              <a:rPr lang="tr-TR" dirty="0" err="1"/>
              <a:t>aphid’ler</a:t>
            </a:r>
            <a:r>
              <a:rPr lang="tr-TR" dirty="0"/>
              <a:t>) bir grup, aynı </a:t>
            </a:r>
            <a:r>
              <a:rPr lang="tr-TR" dirty="0" err="1" smtClean="0"/>
              <a:t>genotipte</a:t>
            </a:r>
            <a:r>
              <a:rPr lang="tr-TR" dirty="0"/>
              <a:t> </a:t>
            </a:r>
            <a:r>
              <a:rPr lang="tr-TR" dirty="0" smtClean="0"/>
              <a:t>olmakla </a:t>
            </a:r>
            <a:r>
              <a:rPr lang="tr-TR" dirty="0"/>
              <a:t>birlikte çevrenin etkisi ile farklı </a:t>
            </a:r>
            <a:r>
              <a:rPr lang="tr-TR" dirty="0" err="1"/>
              <a:t>fenotipte</a:t>
            </a:r>
            <a:r>
              <a:rPr lang="tr-TR" dirty="0"/>
              <a:t> olmaktadırlar. </a:t>
            </a:r>
            <a:endParaRPr lang="tr-TR" dirty="0" smtClean="0"/>
          </a:p>
          <a:p>
            <a:r>
              <a:rPr lang="tr-TR" dirty="0" smtClean="0"/>
              <a:t>Örneğin </a:t>
            </a:r>
            <a:r>
              <a:rPr lang="tr-TR" dirty="0"/>
              <a:t>bitki verim ve </a:t>
            </a:r>
            <a:r>
              <a:rPr lang="tr-TR" dirty="0" smtClean="0"/>
              <a:t>kalitesinin düşmesi </a:t>
            </a:r>
            <a:r>
              <a:rPr lang="tr-TR" dirty="0"/>
              <a:t>halinde kanatsız </a:t>
            </a:r>
            <a:r>
              <a:rPr lang="tr-TR" dirty="0" err="1"/>
              <a:t>aphidler</a:t>
            </a:r>
            <a:r>
              <a:rPr lang="tr-TR" dirty="0"/>
              <a:t> kanatlı döller vermektedirler . Oysa kanatsız analar ile </a:t>
            </a:r>
            <a:r>
              <a:rPr lang="tr-TR" dirty="0" smtClean="0"/>
              <a:t>kanatlı döller </a:t>
            </a:r>
            <a:r>
              <a:rPr lang="tr-TR" dirty="0"/>
              <a:t>aynı </a:t>
            </a:r>
            <a:r>
              <a:rPr lang="tr-TR" dirty="0" err="1"/>
              <a:t>genotipe</a:t>
            </a:r>
            <a:r>
              <a:rPr lang="tr-TR" dirty="0"/>
              <a:t> sahiptirler.</a:t>
            </a:r>
          </a:p>
        </p:txBody>
      </p:sp>
    </p:spTree>
    <p:extLst>
      <p:ext uri="{BB962C8B-B14F-4D97-AF65-F5344CB8AC3E}">
        <p14:creationId xmlns:p14="http://schemas.microsoft.com/office/powerpoint/2010/main" val="273575367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Fenotipin</a:t>
            </a:r>
            <a:r>
              <a:rPr lang="tr-TR" dirty="0"/>
              <a:t>, çevresel faktörlerin </a:t>
            </a:r>
            <a:r>
              <a:rPr lang="tr-TR" dirty="0" err="1"/>
              <a:t>genotipi</a:t>
            </a:r>
            <a:r>
              <a:rPr lang="tr-TR" dirty="0"/>
              <a:t> etkilemesi sonucunda farklılaşma </a:t>
            </a:r>
            <a:r>
              <a:rPr lang="tr-TR" dirty="0" err="1"/>
              <a:t>kaabiliyetine</a:t>
            </a:r>
            <a:r>
              <a:rPr lang="tr-TR" dirty="0"/>
              <a:t> </a:t>
            </a:r>
            <a:r>
              <a:rPr lang="tr-TR" dirty="0" err="1" smtClean="0"/>
              <a:t>fenotipik</a:t>
            </a:r>
            <a:r>
              <a:rPr lang="tr-TR" dirty="0"/>
              <a:t> </a:t>
            </a:r>
            <a:r>
              <a:rPr lang="tr-TR" dirty="0" err="1" smtClean="0"/>
              <a:t>plasticity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Fenotipik</a:t>
            </a:r>
            <a:r>
              <a:rPr lang="tr-TR" dirty="0"/>
              <a:t> esneklik ) adı verilir. </a:t>
            </a:r>
            <a:endParaRPr lang="tr-TR" dirty="0" smtClean="0"/>
          </a:p>
          <a:p>
            <a:r>
              <a:rPr lang="tr-TR" dirty="0" smtClean="0"/>
              <a:t>İnsanların </a:t>
            </a:r>
            <a:r>
              <a:rPr lang="tr-TR" dirty="0"/>
              <a:t>güneşte bronzlaşması , bitkilerin </a:t>
            </a:r>
            <a:r>
              <a:rPr lang="tr-TR" dirty="0" smtClean="0"/>
              <a:t>rüzgar etkisiyle </a:t>
            </a:r>
            <a:r>
              <a:rPr lang="tr-TR" dirty="0"/>
              <a:t>şekil ve duruşlarının değişmesi, çekirgelerin sıcaklık ve neme bağlı olarak sabit </a:t>
            </a:r>
            <a:r>
              <a:rPr lang="tr-TR" dirty="0" smtClean="0"/>
              <a:t>yaşayan veya </a:t>
            </a:r>
            <a:r>
              <a:rPr lang="tr-TR" dirty="0"/>
              <a:t>göçmen olmaları </a:t>
            </a:r>
            <a:r>
              <a:rPr lang="tr-TR" dirty="0" err="1"/>
              <a:t>fenotipik</a:t>
            </a:r>
            <a:r>
              <a:rPr lang="tr-TR" dirty="0"/>
              <a:t> esnekliğe verilebilecek örneklerdir.</a:t>
            </a:r>
          </a:p>
        </p:txBody>
      </p:sp>
    </p:spTree>
    <p:extLst>
      <p:ext uri="{BB962C8B-B14F-4D97-AF65-F5344CB8AC3E}">
        <p14:creationId xmlns:p14="http://schemas.microsoft.com/office/powerpoint/2010/main" val="226543117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Dünyanın çok çeşitli çevre faktörlerine sahip değişik bölgelerinde </a:t>
            </a:r>
            <a:r>
              <a:rPr lang="tr-TR" dirty="0" smtClean="0"/>
              <a:t>hayvancılık yapılmaktadır</a:t>
            </a:r>
            <a:r>
              <a:rPr lang="tr-TR" dirty="0"/>
              <a:t>. Söz konusu çevre faktörleri; sıcaklık, nem, rüzgar, ışık, yem, su, parazitler, </a:t>
            </a:r>
            <a:r>
              <a:rPr lang="tr-TR" dirty="0" smtClean="0"/>
              <a:t>hastalık etmenleri </a:t>
            </a:r>
            <a:r>
              <a:rPr lang="tr-TR" dirty="0"/>
              <a:t>ve deniz seviyesinden yükseklik olarak özetlenebilir.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3489267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Belirtilen bu çevre faktörleri dünyanın, hatta Türkiye'de de olduğu gibi ülkenin çeşitli bölgeleri arasında önemli farklılıklar gösterir.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516260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Entansif</a:t>
            </a:r>
            <a:r>
              <a:rPr lang="tr-TR" dirty="0"/>
              <a:t> koşullarda yapılan, kanatlı, süt sığırı ve domuz yetiştiriciliğinde çevre koşulları </a:t>
            </a:r>
            <a:r>
              <a:rPr lang="tr-TR" dirty="0" smtClean="0"/>
              <a:t>büyük ölçüde </a:t>
            </a:r>
            <a:r>
              <a:rPr lang="tr-TR" dirty="0"/>
              <a:t>denetim altında tutulmaktadır.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Bu </a:t>
            </a:r>
            <a:r>
              <a:rPr lang="tr-TR" dirty="0"/>
              <a:t>tip yetiştiricilikte hayvanların yem ve su </a:t>
            </a:r>
            <a:r>
              <a:rPr lang="tr-TR" dirty="0" smtClean="0"/>
              <a:t>ihtiyaçları karşılanmakta</a:t>
            </a:r>
            <a:r>
              <a:rPr lang="tr-TR" dirty="0"/>
              <a:t>, besin maddeleri bakımından dengelenmiş yem karmaları ile besleme </a:t>
            </a:r>
            <a:r>
              <a:rPr lang="tr-TR" dirty="0" smtClean="0"/>
              <a:t>yapılmakta, sağlık </a:t>
            </a:r>
            <a:r>
              <a:rPr lang="tr-TR" dirty="0"/>
              <a:t>programları çok iyi uygulanmakta, çoğu kez sıcaklık, nem ve diğer </a:t>
            </a:r>
            <a:r>
              <a:rPr lang="tr-TR" dirty="0" err="1"/>
              <a:t>klimatik</a:t>
            </a:r>
            <a:r>
              <a:rPr lang="tr-TR" dirty="0"/>
              <a:t> koşullar </a:t>
            </a:r>
            <a:r>
              <a:rPr lang="tr-TR" dirty="0" smtClean="0"/>
              <a:t>denetim altında </a:t>
            </a:r>
            <a:r>
              <a:rPr lang="tr-TR" dirty="0"/>
              <a:t>bulundurulmaktadır.</a:t>
            </a:r>
          </a:p>
        </p:txBody>
      </p:sp>
    </p:spTree>
    <p:extLst>
      <p:ext uri="{BB962C8B-B14F-4D97-AF65-F5344CB8AC3E}">
        <p14:creationId xmlns:p14="http://schemas.microsoft.com/office/powerpoint/2010/main" val="106614837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Ekstansif</a:t>
            </a:r>
            <a:r>
              <a:rPr lang="tr-TR" dirty="0" smtClean="0"/>
              <a:t> </a:t>
            </a:r>
            <a:r>
              <a:rPr lang="tr-TR" dirty="0"/>
              <a:t>yetiştiricilikte ise çevre koşullarının denetim altında tutulması en alt </a:t>
            </a:r>
            <a:r>
              <a:rPr lang="tr-TR" dirty="0" smtClean="0"/>
              <a:t>düzeydedir. Dünyanın </a:t>
            </a:r>
            <a:r>
              <a:rPr lang="tr-TR" dirty="0"/>
              <a:t>çeşitli bölgelerinde </a:t>
            </a:r>
            <a:r>
              <a:rPr lang="tr-TR" dirty="0" err="1"/>
              <a:t>ruminantlar</a:t>
            </a:r>
            <a:r>
              <a:rPr lang="tr-TR" dirty="0"/>
              <a:t> (geviş getiren hayvanlar) çoğunlukla </a:t>
            </a:r>
            <a:r>
              <a:rPr lang="tr-TR" dirty="0" err="1"/>
              <a:t>ekstansif</a:t>
            </a:r>
            <a:r>
              <a:rPr lang="tr-TR" dirty="0"/>
              <a:t> </a:t>
            </a:r>
            <a:r>
              <a:rPr lang="tr-TR" dirty="0" smtClean="0"/>
              <a:t>koşullarda yetiştirilir</a:t>
            </a:r>
            <a:r>
              <a:rPr lang="tr-TR" dirty="0"/>
              <a:t>. Bu sistemlerde hayvanlar çoğunlukla doğal ve iklimsel koşulların etkisi altındadır.</a:t>
            </a:r>
          </a:p>
        </p:txBody>
      </p:sp>
    </p:spTree>
    <p:extLst>
      <p:ext uri="{BB962C8B-B14F-4D97-AF65-F5344CB8AC3E}">
        <p14:creationId xmlns:p14="http://schemas.microsoft.com/office/powerpoint/2010/main" val="182891615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Örneğin </a:t>
            </a:r>
            <a:r>
              <a:rPr lang="tr-TR" dirty="0"/>
              <a:t>hayvanlar merada, iklim koşullarının doğrudan etkisi altında otlatılırlar, çoğunlukla </a:t>
            </a:r>
            <a:r>
              <a:rPr lang="tr-TR" dirty="0" smtClean="0"/>
              <a:t>da zayıf </a:t>
            </a:r>
            <a:r>
              <a:rPr lang="tr-TR" dirty="0"/>
              <a:t>meralarda, yetersiz besleme koşullarına maruz kalırlar. Bu koşullarda yetiştirilmekte </a:t>
            </a:r>
            <a:r>
              <a:rPr lang="tr-TR" dirty="0" smtClean="0"/>
              <a:t>olan hayvanların </a:t>
            </a:r>
            <a:r>
              <a:rPr lang="tr-TR" dirty="0"/>
              <a:t>yaşamlarını ve verimlerini sürdürebilmeleri için fizyolojik niteliklerinin bu </a:t>
            </a:r>
            <a:r>
              <a:rPr lang="tr-TR" dirty="0" smtClean="0"/>
              <a:t>koşullara uygun </a:t>
            </a:r>
            <a:r>
              <a:rPr lang="tr-TR" dirty="0"/>
              <a:t>olması </a:t>
            </a:r>
            <a:r>
              <a:rPr lang="tr-TR" dirty="0" err="1"/>
              <a:t>gerekmektedi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173087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Entansif</a:t>
            </a:r>
            <a:r>
              <a:rPr lang="tr-TR" dirty="0" smtClean="0"/>
              <a:t> </a:t>
            </a:r>
            <a:r>
              <a:rPr lang="tr-TR" dirty="0"/>
              <a:t>yetiştiricilikte çevre koşullarının hayvanlara uygun hale getirilmesine çalışılır. </a:t>
            </a:r>
            <a:r>
              <a:rPr lang="tr-TR" dirty="0" err="1" smtClean="0"/>
              <a:t>Ekstansif</a:t>
            </a:r>
            <a:r>
              <a:rPr lang="tr-TR" dirty="0"/>
              <a:t> </a:t>
            </a:r>
            <a:r>
              <a:rPr lang="tr-TR" dirty="0" smtClean="0"/>
              <a:t>yetiştiricilikte </a:t>
            </a:r>
            <a:r>
              <a:rPr lang="tr-TR" dirty="0"/>
              <a:t>ise çevre koşullarına daha iyi uyum sağlayan, belli çevre koşullarına daha iyi </a:t>
            </a:r>
            <a:r>
              <a:rPr lang="tr-TR" dirty="0" smtClean="0"/>
              <a:t>tepki verebilen </a:t>
            </a:r>
            <a:r>
              <a:rPr lang="tr-TR" dirty="0"/>
              <a:t>hayvanların yetiştirilmesi, bir başka deyişle hayvanların çevre koşullarına </a:t>
            </a:r>
            <a:r>
              <a:rPr lang="tr-TR" dirty="0" smtClean="0"/>
              <a:t>uyabilecek şekilde </a:t>
            </a:r>
            <a:r>
              <a:rPr lang="tr-TR" dirty="0"/>
              <a:t>değiştirilmesi söz konusudur</a:t>
            </a:r>
          </a:p>
        </p:txBody>
      </p:sp>
    </p:spTree>
    <p:extLst>
      <p:ext uri="{BB962C8B-B14F-4D97-AF65-F5344CB8AC3E}">
        <p14:creationId xmlns:p14="http://schemas.microsoft.com/office/powerpoint/2010/main" val="403719442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Her iki </a:t>
            </a:r>
            <a:r>
              <a:rPr lang="tr-TR" dirty="0" err="1"/>
              <a:t>yetiştirircilik</a:t>
            </a:r>
            <a:r>
              <a:rPr lang="tr-TR" dirty="0"/>
              <a:t> şeklinde de çevre koşullarının hayvanların verimliliğine etkilerinin </a:t>
            </a:r>
            <a:r>
              <a:rPr lang="tr-TR" dirty="0" smtClean="0"/>
              <a:t>bilinmesi büyük </a:t>
            </a:r>
            <a:r>
              <a:rPr lang="tr-TR" dirty="0"/>
              <a:t>önem taşımaktadır. </a:t>
            </a:r>
            <a:endParaRPr lang="tr-TR" dirty="0" smtClean="0"/>
          </a:p>
          <a:p>
            <a:r>
              <a:rPr lang="tr-TR" dirty="0" smtClean="0"/>
              <a:t>Böylece </a:t>
            </a:r>
            <a:r>
              <a:rPr lang="tr-TR" dirty="0"/>
              <a:t>çevre koşullarının mı, yoksa hayvanların mı </a:t>
            </a:r>
            <a:r>
              <a:rPr lang="tr-TR" dirty="0" smtClean="0"/>
              <a:t>değiştirilmesinin daha </a:t>
            </a:r>
            <a:r>
              <a:rPr lang="tr-TR" dirty="0"/>
              <a:t>ekonomik ve uygulanabilir olacağı sorusuna yanıt bulmak ve yetiştiricilik tarzına karar </a:t>
            </a:r>
            <a:r>
              <a:rPr lang="tr-TR" dirty="0" smtClean="0"/>
              <a:t>vermek mümkün olabilir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173366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Yukarıdaki tanımda belirtildiği </a:t>
            </a:r>
            <a:r>
              <a:rPr lang="tr-TR" dirty="0" smtClean="0"/>
              <a:t>şekilde yararlanılmaları </a:t>
            </a:r>
            <a:r>
              <a:rPr lang="tr-TR" dirty="0"/>
              <a:t>halinde binlerce yıl kullanılmaları mümkündür. Fakat aşırı veya uygun </a:t>
            </a:r>
            <a:r>
              <a:rPr lang="tr-TR" dirty="0" smtClean="0"/>
              <a:t>olamayan kullanım </a:t>
            </a:r>
            <a:r>
              <a:rPr lang="tr-TR" dirty="0"/>
              <a:t>sonucunda bu kaynakların da yok olabileceği bilinmelidir.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Koruma </a:t>
            </a:r>
            <a:r>
              <a:rPr lang="tr-TR" dirty="0"/>
              <a:t>ilkelerinin </a:t>
            </a:r>
            <a:r>
              <a:rPr lang="tr-TR" dirty="0" smtClean="0"/>
              <a:t>ortaya atılmasının </a:t>
            </a:r>
            <a:r>
              <a:rPr lang="tr-TR" dirty="0"/>
              <a:t>temel esin kaynaklarından birisi doğal kaynakların yok olması olasılığıdır. </a:t>
            </a:r>
            <a:r>
              <a:rPr lang="tr-TR" dirty="0" smtClean="0"/>
              <a:t>Örneğin toprak </a:t>
            </a:r>
            <a:r>
              <a:rPr lang="tr-TR" dirty="0"/>
              <a:t>ve su uygun kullanım koşuluyla tüketilemeyen kaynaklar olarak nitelendirilebilir.</a:t>
            </a:r>
          </a:p>
        </p:txBody>
      </p:sp>
    </p:spTree>
    <p:extLst>
      <p:ext uri="{BB962C8B-B14F-4D97-AF65-F5344CB8AC3E}">
        <p14:creationId xmlns:p14="http://schemas.microsoft.com/office/powerpoint/2010/main" val="321555132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Pek çok durumda da optimum üretim ve geliri sağlamak için hem çevre koşullarının, hem de hayvanların uyum yeteneklerinin değiştirilmesi uygun olmaktadır.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43436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İnsanların çiftlik hayvanları yönetimi hayvanı doğrudan ve dolaylı olarak etkileyen çevre </a:t>
            </a:r>
            <a:r>
              <a:rPr lang="tr-TR" dirty="0" smtClean="0"/>
              <a:t>ve yetiştiricilik </a:t>
            </a:r>
            <a:r>
              <a:rPr lang="tr-TR" dirty="0"/>
              <a:t>yöntemleri ile ilgili kararları, hayvanların çevre ile etkileşimlerinin </a:t>
            </a:r>
            <a:r>
              <a:rPr lang="tr-TR" dirty="0" smtClean="0"/>
              <a:t>belirlenmesinde önemli </a:t>
            </a:r>
            <a:r>
              <a:rPr lang="tr-TR" dirty="0"/>
              <a:t>rol oynamaktadır.</a:t>
            </a:r>
          </a:p>
        </p:txBody>
      </p:sp>
    </p:spTree>
    <p:extLst>
      <p:ext uri="{BB962C8B-B14F-4D97-AF65-F5344CB8AC3E}">
        <p14:creationId xmlns:p14="http://schemas.microsoft.com/office/powerpoint/2010/main" val="364957294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Dinlediğiniz için teşekkür ederim</a:t>
            </a:r>
          </a:p>
          <a:p>
            <a:endParaRPr lang="tr-TR" sz="3200" dirty="0"/>
          </a:p>
          <a:p>
            <a:endParaRPr lang="tr-TR" sz="3200" dirty="0"/>
          </a:p>
          <a:p>
            <a:r>
              <a:rPr lang="tr-TR" sz="3200" dirty="0"/>
              <a:t>Not: Bu dersin sunumunda Prof. Dr. Mehmet </a:t>
            </a:r>
            <a:r>
              <a:rPr lang="tr-TR" sz="3200" dirty="0" err="1"/>
              <a:t>ERTUĞRUL’un</a:t>
            </a:r>
            <a:r>
              <a:rPr lang="tr-TR" sz="3200" dirty="0"/>
              <a:t> Ekoloji ve Çevre Fizyolojisi adlı ders notlarından faydalanılmıştır.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252925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Fakat toprağın </a:t>
            </a:r>
            <a:r>
              <a:rPr lang="tr-TR" dirty="0"/>
              <a:t>kaybına neden olan etmenler (erozyon gibi) veya bitki örtüsünün tahribi, erozyon, </a:t>
            </a:r>
            <a:r>
              <a:rPr lang="tr-TR" dirty="0" smtClean="0"/>
              <a:t>sulak alanların </a:t>
            </a:r>
            <a:r>
              <a:rPr lang="tr-TR" dirty="0"/>
              <a:t>tahribi gibi nedenlerle yeraltı ve yerüstü sularının kaybedilmesi gibi nedenlerle her </a:t>
            </a:r>
            <a:r>
              <a:rPr lang="tr-TR" dirty="0" smtClean="0"/>
              <a:t>iki doğal </a:t>
            </a:r>
            <a:r>
              <a:rPr lang="tr-TR" dirty="0"/>
              <a:t>kaynağın da kaybı söz konusu olabilir.</a:t>
            </a:r>
          </a:p>
        </p:txBody>
      </p:sp>
    </p:spTree>
    <p:extLst>
      <p:ext uri="{BB962C8B-B14F-4D97-AF65-F5344CB8AC3E}">
        <p14:creationId xmlns:p14="http://schemas.microsoft.com/office/powerpoint/2010/main" val="4279994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Ayrıca gerek toprak, gerek suyun kirlilik </a:t>
            </a:r>
            <a:r>
              <a:rPr lang="nl-NL" dirty="0" smtClean="0"/>
              <a:t>nedeniyle</a:t>
            </a:r>
            <a:r>
              <a:rPr lang="tr-TR" dirty="0" smtClean="0"/>
              <a:t> kullanılamaz </a:t>
            </a:r>
            <a:r>
              <a:rPr lang="tr-TR" dirty="0"/>
              <a:t>hale gelmesi de her iki kaynağın tükenmesine neden olan faktörler </a:t>
            </a:r>
            <a:r>
              <a:rPr lang="tr-TR" dirty="0" smtClean="0"/>
              <a:t>olarak değerlendirilir</a:t>
            </a:r>
            <a:r>
              <a:rPr lang="tr-TR" dirty="0"/>
              <a:t>. Güneş ve rüzgar enerjisi de tüketilemeyen kaynaklar arasında sayılabilir.</a:t>
            </a:r>
          </a:p>
        </p:txBody>
      </p:sp>
    </p:spTree>
    <p:extLst>
      <p:ext uri="{BB962C8B-B14F-4D97-AF65-F5344CB8AC3E}">
        <p14:creationId xmlns:p14="http://schemas.microsoft.com/office/powerpoint/2010/main" val="2972531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Buna karşılık petrol, doğal gaz, kömür, madenler gibi doğal kaynaklar ise yenilenemeyen </a:t>
            </a:r>
            <a:r>
              <a:rPr lang="tr-TR" dirty="0" smtClean="0"/>
              <a:t>doğal kaynaklardır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Milyonlarca </a:t>
            </a:r>
            <a:r>
              <a:rPr lang="tr-TR" dirty="0"/>
              <a:t>yıl karada gömülen bitki artıklarından kömür, planktonların </a:t>
            </a:r>
            <a:r>
              <a:rPr lang="tr-TR" dirty="0" smtClean="0"/>
              <a:t>ayrışmadan deniz </a:t>
            </a:r>
            <a:r>
              <a:rPr lang="tr-TR" dirty="0"/>
              <a:t>dibinde birikmesi ile de petrol oluşmuştur. Bu kaynakların kullanımı son derece hızlı </a:t>
            </a:r>
            <a:r>
              <a:rPr lang="tr-TR" dirty="0" smtClean="0"/>
              <a:t>ve yoğun </a:t>
            </a:r>
            <a:r>
              <a:rPr lang="tr-TR" dirty="0"/>
              <a:t>olduğundan ve yeniden oluşmaları için gerekecek süre boyunca hazır vaziyette </a:t>
            </a:r>
            <a:r>
              <a:rPr lang="tr-TR" dirty="0" smtClean="0"/>
              <a:t>olanlar kullanılacağından </a:t>
            </a:r>
            <a:r>
              <a:rPr lang="tr-TR" dirty="0"/>
              <a:t>yenilenemeyen nitelikte olan bu kaynaklar günün birinde tükenecektir.</a:t>
            </a:r>
          </a:p>
        </p:txBody>
      </p:sp>
    </p:spTree>
    <p:extLst>
      <p:ext uri="{BB962C8B-B14F-4D97-AF65-F5344CB8AC3E}">
        <p14:creationId xmlns:p14="http://schemas.microsoft.com/office/powerpoint/2010/main" val="2459176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Azalan Verimler İlkesi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Yenilenemez nitelikteki doğal kaynakların elde edilmesinde ilke; en çok karı </a:t>
            </a:r>
            <a:r>
              <a:rPr lang="tr-TR" dirty="0" smtClean="0"/>
              <a:t>sağlayabilecek nitelikte </a:t>
            </a:r>
            <a:r>
              <a:rPr lang="tr-TR" dirty="0"/>
              <a:t>olanlara öncelik verilmesidir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Yenilenemez nitelikteki doğal kaynakların doğada var </a:t>
            </a:r>
            <a:r>
              <a:rPr lang="tr-TR" dirty="0" smtClean="0"/>
              <a:t>olan tüm </a:t>
            </a:r>
            <a:r>
              <a:rPr lang="tr-TR" dirty="0"/>
              <a:t>miktarına " kaynak", bunun elde edilebilecek miktarına " rezerv", bunun da ekonomik </a:t>
            </a:r>
            <a:r>
              <a:rPr lang="tr-TR" dirty="0" smtClean="0"/>
              <a:t>olarak elde </a:t>
            </a:r>
            <a:r>
              <a:rPr lang="tr-TR" dirty="0"/>
              <a:t>edilebilecek kısmına " ekonomik rezerv " adı verilir.</a:t>
            </a:r>
          </a:p>
        </p:txBody>
      </p:sp>
    </p:spTree>
    <p:extLst>
      <p:ext uri="{BB962C8B-B14F-4D97-AF65-F5344CB8AC3E}">
        <p14:creationId xmlns:p14="http://schemas.microsoft.com/office/powerpoint/2010/main" val="962666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</TotalTime>
  <Words>2105</Words>
  <Application>Microsoft Office PowerPoint</Application>
  <PresentationFormat>Ekran Gösterisi (4:3)</PresentationFormat>
  <Paragraphs>98</Paragraphs>
  <Slides>52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52</vt:i4>
      </vt:variant>
    </vt:vector>
  </HeadingPairs>
  <TitlesOfParts>
    <vt:vector size="53" baseType="lpstr">
      <vt:lpstr>Akış</vt:lpstr>
      <vt:lpstr>Çevre Fizyolojisi 9. Hafta</vt:lpstr>
      <vt:lpstr>EKOLOJİK DÖNGÜLER</vt:lpstr>
      <vt:lpstr>PowerPoint Sunusu</vt:lpstr>
      <vt:lpstr>Yenilenebilir ve Yenilenemez Nitelikli Doğal Kaynaklar</vt:lpstr>
      <vt:lpstr>PowerPoint Sunusu</vt:lpstr>
      <vt:lpstr>PowerPoint Sunusu</vt:lpstr>
      <vt:lpstr>PowerPoint Sunusu</vt:lpstr>
      <vt:lpstr>PowerPoint Sunusu</vt:lpstr>
      <vt:lpstr>Azalan Verimler İlkesi</vt:lpstr>
      <vt:lpstr>PowerPoint Sunusu</vt:lpstr>
      <vt:lpstr>PowerPoint Sunusu</vt:lpstr>
      <vt:lpstr>EVRİMSEL EKOLOJİ</vt:lpstr>
      <vt:lpstr>PowerPoint Sunusu</vt:lpstr>
      <vt:lpstr>PowerPoint Sunusu</vt:lpstr>
      <vt:lpstr>PowerPoint Sunusu</vt:lpstr>
      <vt:lpstr>PowerPoint Sunusu</vt:lpstr>
      <vt:lpstr>PowerPoint Sunusu</vt:lpstr>
      <vt:lpstr>Genetik Çeşitliliğin Önemi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UYUM ( ADAPTASYON)</vt:lpstr>
      <vt:lpstr>PowerPoint Sunusu</vt:lpstr>
      <vt:lpstr>PowerPoint Sunusu</vt:lpstr>
      <vt:lpstr>PowerPoint Sunusu</vt:lpstr>
      <vt:lpstr>Uygunluk – Elverişlilik (Fitness)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Genotip ve Fenotip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Çevre Fizyolojisi 9. Hafta</dc:title>
  <dc:creator>asus</dc:creator>
  <cp:lastModifiedBy>asus</cp:lastModifiedBy>
  <cp:revision>11</cp:revision>
  <dcterms:created xsi:type="dcterms:W3CDTF">2020-04-10T09:36:40Z</dcterms:created>
  <dcterms:modified xsi:type="dcterms:W3CDTF">2020-04-10T10:11:21Z</dcterms:modified>
</cp:coreProperties>
</file>