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1" r:id="rId3"/>
    <p:sldId id="260" r:id="rId4"/>
    <p:sldId id="259" r:id="rId5"/>
    <p:sldId id="258" r:id="rId6"/>
    <p:sldId id="262" r:id="rId7"/>
    <p:sldId id="263"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726EFD-58D1-4D36-91EC-FC92F7AA51D9}" v="1" dt="2023-11-29T08:52:52.3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Şule Tatar Yolcular" userId="ba990890af6f7d68" providerId="LiveId" clId="{69726EFD-58D1-4D36-91EC-FC92F7AA51D9}"/>
    <pc:docChg chg="custSel addSld modSld">
      <pc:chgData name="Şule Tatar Yolcular" userId="ba990890af6f7d68" providerId="LiveId" clId="{69726EFD-58D1-4D36-91EC-FC92F7AA51D9}" dt="2023-11-29T08:52:52.547" v="6" actId="27636"/>
      <pc:docMkLst>
        <pc:docMk/>
      </pc:docMkLst>
      <pc:sldChg chg="modSp add mod">
        <pc:chgData name="Şule Tatar Yolcular" userId="ba990890af6f7d68" providerId="LiveId" clId="{69726EFD-58D1-4D36-91EC-FC92F7AA51D9}" dt="2023-11-29T08:52:52.412" v="1" actId="27636"/>
        <pc:sldMkLst>
          <pc:docMk/>
          <pc:sldMk cId="0" sldId="257"/>
        </pc:sldMkLst>
        <pc:spChg chg="mod">
          <ac:chgData name="Şule Tatar Yolcular" userId="ba990890af6f7d68" providerId="LiveId" clId="{69726EFD-58D1-4D36-91EC-FC92F7AA51D9}" dt="2023-11-29T08:52:52.412" v="1" actId="27636"/>
          <ac:spMkLst>
            <pc:docMk/>
            <pc:sldMk cId="0" sldId="257"/>
            <ac:spMk id="3" creationId="{00000000-0000-0000-0000-000000000000}"/>
          </ac:spMkLst>
        </pc:spChg>
      </pc:sldChg>
      <pc:sldChg chg="modSp add mod">
        <pc:chgData name="Şule Tatar Yolcular" userId="ba990890af6f7d68" providerId="LiveId" clId="{69726EFD-58D1-4D36-91EC-FC92F7AA51D9}" dt="2023-11-29T08:52:52.501" v="4" actId="27636"/>
        <pc:sldMkLst>
          <pc:docMk/>
          <pc:sldMk cId="0" sldId="258"/>
        </pc:sldMkLst>
        <pc:spChg chg="mod">
          <ac:chgData name="Şule Tatar Yolcular" userId="ba990890af6f7d68" providerId="LiveId" clId="{69726EFD-58D1-4D36-91EC-FC92F7AA51D9}" dt="2023-11-29T08:52:52.501" v="4" actId="27636"/>
          <ac:spMkLst>
            <pc:docMk/>
            <pc:sldMk cId="0" sldId="258"/>
            <ac:spMk id="3" creationId="{00000000-0000-0000-0000-000000000000}"/>
          </ac:spMkLst>
        </pc:spChg>
      </pc:sldChg>
      <pc:sldChg chg="modSp add mod">
        <pc:chgData name="Şule Tatar Yolcular" userId="ba990890af6f7d68" providerId="LiveId" clId="{69726EFD-58D1-4D36-91EC-FC92F7AA51D9}" dt="2023-11-29T08:52:52.484" v="3" actId="27636"/>
        <pc:sldMkLst>
          <pc:docMk/>
          <pc:sldMk cId="0" sldId="259"/>
        </pc:sldMkLst>
        <pc:spChg chg="mod">
          <ac:chgData name="Şule Tatar Yolcular" userId="ba990890af6f7d68" providerId="LiveId" clId="{69726EFD-58D1-4D36-91EC-FC92F7AA51D9}" dt="2023-11-29T08:52:52.484" v="3" actId="27636"/>
          <ac:spMkLst>
            <pc:docMk/>
            <pc:sldMk cId="0" sldId="259"/>
            <ac:spMk id="3" creationId="{00000000-0000-0000-0000-000000000000}"/>
          </ac:spMkLst>
        </pc:spChg>
      </pc:sldChg>
      <pc:sldChg chg="add">
        <pc:chgData name="Şule Tatar Yolcular" userId="ba990890af6f7d68" providerId="LiveId" clId="{69726EFD-58D1-4D36-91EC-FC92F7AA51D9}" dt="2023-11-29T08:52:52.311" v="0"/>
        <pc:sldMkLst>
          <pc:docMk/>
          <pc:sldMk cId="0" sldId="260"/>
        </pc:sldMkLst>
      </pc:sldChg>
      <pc:sldChg chg="modSp add mod">
        <pc:chgData name="Şule Tatar Yolcular" userId="ba990890af6f7d68" providerId="LiveId" clId="{69726EFD-58D1-4D36-91EC-FC92F7AA51D9}" dt="2023-11-29T08:52:52.453" v="2" actId="27636"/>
        <pc:sldMkLst>
          <pc:docMk/>
          <pc:sldMk cId="0" sldId="261"/>
        </pc:sldMkLst>
        <pc:spChg chg="mod">
          <ac:chgData name="Şule Tatar Yolcular" userId="ba990890af6f7d68" providerId="LiveId" clId="{69726EFD-58D1-4D36-91EC-FC92F7AA51D9}" dt="2023-11-29T08:52:52.453" v="2" actId="27636"/>
          <ac:spMkLst>
            <pc:docMk/>
            <pc:sldMk cId="0" sldId="261"/>
            <ac:spMk id="3" creationId="{00000000-0000-0000-0000-000000000000}"/>
          </ac:spMkLst>
        </pc:spChg>
      </pc:sldChg>
      <pc:sldChg chg="modSp add mod">
        <pc:chgData name="Şule Tatar Yolcular" userId="ba990890af6f7d68" providerId="LiveId" clId="{69726EFD-58D1-4D36-91EC-FC92F7AA51D9}" dt="2023-11-29T08:52:52.531" v="5" actId="27636"/>
        <pc:sldMkLst>
          <pc:docMk/>
          <pc:sldMk cId="0" sldId="262"/>
        </pc:sldMkLst>
        <pc:spChg chg="mod">
          <ac:chgData name="Şule Tatar Yolcular" userId="ba990890af6f7d68" providerId="LiveId" clId="{69726EFD-58D1-4D36-91EC-FC92F7AA51D9}" dt="2023-11-29T08:52:52.531" v="5" actId="27636"/>
          <ac:spMkLst>
            <pc:docMk/>
            <pc:sldMk cId="0" sldId="262"/>
            <ac:spMk id="3" creationId="{00000000-0000-0000-0000-000000000000}"/>
          </ac:spMkLst>
        </pc:spChg>
      </pc:sldChg>
      <pc:sldChg chg="modSp add mod">
        <pc:chgData name="Şule Tatar Yolcular" userId="ba990890af6f7d68" providerId="LiveId" clId="{69726EFD-58D1-4D36-91EC-FC92F7AA51D9}" dt="2023-11-29T08:52:52.547" v="6" actId="27636"/>
        <pc:sldMkLst>
          <pc:docMk/>
          <pc:sldMk cId="0" sldId="263"/>
        </pc:sldMkLst>
        <pc:spChg chg="mod">
          <ac:chgData name="Şule Tatar Yolcular" userId="ba990890af6f7d68" providerId="LiveId" clId="{69726EFD-58D1-4D36-91EC-FC92F7AA51D9}" dt="2023-11-29T08:52:52.547" v="6" actId="27636"/>
          <ac:spMkLst>
            <pc:docMk/>
            <pc:sldMk cId="0" sldId="263"/>
            <ac:spMk id="3" creationId="{00000000-0000-0000-0000-000000000000}"/>
          </ac:spMkLst>
        </pc:spChg>
      </pc:sldChg>
      <pc:sldChg chg="add">
        <pc:chgData name="Şule Tatar Yolcular" userId="ba990890af6f7d68" providerId="LiveId" clId="{69726EFD-58D1-4D36-91EC-FC92F7AA51D9}" dt="2023-11-29T08:52:52.311" v="0"/>
        <pc:sldMkLst>
          <pc:docMk/>
          <pc:sldMk cId="0" sldId="264"/>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E1DB1DD-6D06-0B70-6807-C313B14DFC84}"/>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EC4626F9-7F02-C5EE-0E6F-F8EE41ACB1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CF465057-82C3-2F64-73D5-377FC7FE5AF6}"/>
              </a:ext>
            </a:extLst>
          </p:cNvPr>
          <p:cNvSpPr>
            <a:spLocks noGrp="1"/>
          </p:cNvSpPr>
          <p:nvPr>
            <p:ph type="dt" sz="half" idx="10"/>
          </p:nvPr>
        </p:nvSpPr>
        <p:spPr/>
        <p:txBody>
          <a:bodyPr/>
          <a:lstStyle/>
          <a:p>
            <a:fld id="{8DA99B07-1A30-4DC2-B398-BD50F2476043}" type="datetimeFigureOut">
              <a:rPr lang="tr-TR" smtClean="0"/>
              <a:t>29.11.2023</a:t>
            </a:fld>
            <a:endParaRPr lang="tr-TR"/>
          </a:p>
        </p:txBody>
      </p:sp>
      <p:sp>
        <p:nvSpPr>
          <p:cNvPr id="5" name="Alt Bilgi Yer Tutucusu 4">
            <a:extLst>
              <a:ext uri="{FF2B5EF4-FFF2-40B4-BE49-F238E27FC236}">
                <a16:creationId xmlns:a16="http://schemas.microsoft.com/office/drawing/2014/main" id="{DE27AC65-ADCF-711C-B612-E2F5B06D1BA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48758CF-DAA4-43E1-935C-546DD08A7FEA}"/>
              </a:ext>
            </a:extLst>
          </p:cNvPr>
          <p:cNvSpPr>
            <a:spLocks noGrp="1"/>
          </p:cNvSpPr>
          <p:nvPr>
            <p:ph type="sldNum" sz="quarter" idx="12"/>
          </p:nvPr>
        </p:nvSpPr>
        <p:spPr/>
        <p:txBody>
          <a:bodyPr/>
          <a:lstStyle/>
          <a:p>
            <a:fld id="{8369E5DC-418C-4FBB-A8D0-0C38FB6279A1}" type="slidenum">
              <a:rPr lang="tr-TR" smtClean="0"/>
              <a:t>‹#›</a:t>
            </a:fld>
            <a:endParaRPr lang="tr-TR"/>
          </a:p>
        </p:txBody>
      </p:sp>
    </p:spTree>
    <p:extLst>
      <p:ext uri="{BB962C8B-B14F-4D97-AF65-F5344CB8AC3E}">
        <p14:creationId xmlns:p14="http://schemas.microsoft.com/office/powerpoint/2010/main" val="3363176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E78A3A-EEBD-DFAE-AFC9-11A7F66FE556}"/>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3D3CEBFF-C5CA-9087-B71D-433C543F15E0}"/>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C89C5F5-F660-A830-75A5-B30CAD408B14}"/>
              </a:ext>
            </a:extLst>
          </p:cNvPr>
          <p:cNvSpPr>
            <a:spLocks noGrp="1"/>
          </p:cNvSpPr>
          <p:nvPr>
            <p:ph type="dt" sz="half" idx="10"/>
          </p:nvPr>
        </p:nvSpPr>
        <p:spPr/>
        <p:txBody>
          <a:bodyPr/>
          <a:lstStyle/>
          <a:p>
            <a:fld id="{8DA99B07-1A30-4DC2-B398-BD50F2476043}" type="datetimeFigureOut">
              <a:rPr lang="tr-TR" smtClean="0"/>
              <a:t>29.11.2023</a:t>
            </a:fld>
            <a:endParaRPr lang="tr-TR"/>
          </a:p>
        </p:txBody>
      </p:sp>
      <p:sp>
        <p:nvSpPr>
          <p:cNvPr id="5" name="Alt Bilgi Yer Tutucusu 4">
            <a:extLst>
              <a:ext uri="{FF2B5EF4-FFF2-40B4-BE49-F238E27FC236}">
                <a16:creationId xmlns:a16="http://schemas.microsoft.com/office/drawing/2014/main" id="{BFA2A69A-49BE-5D0A-27FB-B0DA3B2C6AB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7B295B3-7382-0F47-5EFD-E892FD5AE22C}"/>
              </a:ext>
            </a:extLst>
          </p:cNvPr>
          <p:cNvSpPr>
            <a:spLocks noGrp="1"/>
          </p:cNvSpPr>
          <p:nvPr>
            <p:ph type="sldNum" sz="quarter" idx="12"/>
          </p:nvPr>
        </p:nvSpPr>
        <p:spPr/>
        <p:txBody>
          <a:bodyPr/>
          <a:lstStyle/>
          <a:p>
            <a:fld id="{8369E5DC-418C-4FBB-A8D0-0C38FB6279A1}" type="slidenum">
              <a:rPr lang="tr-TR" smtClean="0"/>
              <a:t>‹#›</a:t>
            </a:fld>
            <a:endParaRPr lang="tr-TR"/>
          </a:p>
        </p:txBody>
      </p:sp>
    </p:spTree>
    <p:extLst>
      <p:ext uri="{BB962C8B-B14F-4D97-AF65-F5344CB8AC3E}">
        <p14:creationId xmlns:p14="http://schemas.microsoft.com/office/powerpoint/2010/main" val="546079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3BE0A74-7486-53CA-7A3B-60F470E770E8}"/>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7C9B4109-C312-0AF3-177F-334B04ED7DD0}"/>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A18A868-F604-CF65-D99F-7BDC91CAD1D1}"/>
              </a:ext>
            </a:extLst>
          </p:cNvPr>
          <p:cNvSpPr>
            <a:spLocks noGrp="1"/>
          </p:cNvSpPr>
          <p:nvPr>
            <p:ph type="dt" sz="half" idx="10"/>
          </p:nvPr>
        </p:nvSpPr>
        <p:spPr/>
        <p:txBody>
          <a:bodyPr/>
          <a:lstStyle/>
          <a:p>
            <a:fld id="{8DA99B07-1A30-4DC2-B398-BD50F2476043}" type="datetimeFigureOut">
              <a:rPr lang="tr-TR" smtClean="0"/>
              <a:t>29.11.2023</a:t>
            </a:fld>
            <a:endParaRPr lang="tr-TR"/>
          </a:p>
        </p:txBody>
      </p:sp>
      <p:sp>
        <p:nvSpPr>
          <p:cNvPr id="5" name="Alt Bilgi Yer Tutucusu 4">
            <a:extLst>
              <a:ext uri="{FF2B5EF4-FFF2-40B4-BE49-F238E27FC236}">
                <a16:creationId xmlns:a16="http://schemas.microsoft.com/office/drawing/2014/main" id="{5542E85B-CEDD-70F2-2AF5-D46BD4CA121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691A9DC-E9F1-8630-E6F5-377623BE7D87}"/>
              </a:ext>
            </a:extLst>
          </p:cNvPr>
          <p:cNvSpPr>
            <a:spLocks noGrp="1"/>
          </p:cNvSpPr>
          <p:nvPr>
            <p:ph type="sldNum" sz="quarter" idx="12"/>
          </p:nvPr>
        </p:nvSpPr>
        <p:spPr/>
        <p:txBody>
          <a:bodyPr/>
          <a:lstStyle/>
          <a:p>
            <a:fld id="{8369E5DC-418C-4FBB-A8D0-0C38FB6279A1}" type="slidenum">
              <a:rPr lang="tr-TR" smtClean="0"/>
              <a:t>‹#›</a:t>
            </a:fld>
            <a:endParaRPr lang="tr-TR"/>
          </a:p>
        </p:txBody>
      </p:sp>
    </p:spTree>
    <p:extLst>
      <p:ext uri="{BB962C8B-B14F-4D97-AF65-F5344CB8AC3E}">
        <p14:creationId xmlns:p14="http://schemas.microsoft.com/office/powerpoint/2010/main" val="2285638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C863B5B-63B7-A594-3BC4-3FDCC41208C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08264F9-56C6-0382-A456-E3AB8A9EA339}"/>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3F5D489-1EF8-1D06-5D00-B623A9308114}"/>
              </a:ext>
            </a:extLst>
          </p:cNvPr>
          <p:cNvSpPr>
            <a:spLocks noGrp="1"/>
          </p:cNvSpPr>
          <p:nvPr>
            <p:ph type="dt" sz="half" idx="10"/>
          </p:nvPr>
        </p:nvSpPr>
        <p:spPr/>
        <p:txBody>
          <a:bodyPr/>
          <a:lstStyle/>
          <a:p>
            <a:fld id="{8DA99B07-1A30-4DC2-B398-BD50F2476043}" type="datetimeFigureOut">
              <a:rPr lang="tr-TR" smtClean="0"/>
              <a:t>29.11.2023</a:t>
            </a:fld>
            <a:endParaRPr lang="tr-TR"/>
          </a:p>
        </p:txBody>
      </p:sp>
      <p:sp>
        <p:nvSpPr>
          <p:cNvPr id="5" name="Alt Bilgi Yer Tutucusu 4">
            <a:extLst>
              <a:ext uri="{FF2B5EF4-FFF2-40B4-BE49-F238E27FC236}">
                <a16:creationId xmlns:a16="http://schemas.microsoft.com/office/drawing/2014/main" id="{B2D611A4-3585-B5EB-65B9-088F218BD55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935A7E3-F2EA-E0EF-0647-B554261CA7A2}"/>
              </a:ext>
            </a:extLst>
          </p:cNvPr>
          <p:cNvSpPr>
            <a:spLocks noGrp="1"/>
          </p:cNvSpPr>
          <p:nvPr>
            <p:ph type="sldNum" sz="quarter" idx="12"/>
          </p:nvPr>
        </p:nvSpPr>
        <p:spPr/>
        <p:txBody>
          <a:bodyPr/>
          <a:lstStyle/>
          <a:p>
            <a:fld id="{8369E5DC-418C-4FBB-A8D0-0C38FB6279A1}" type="slidenum">
              <a:rPr lang="tr-TR" smtClean="0"/>
              <a:t>‹#›</a:t>
            </a:fld>
            <a:endParaRPr lang="tr-TR"/>
          </a:p>
        </p:txBody>
      </p:sp>
    </p:spTree>
    <p:extLst>
      <p:ext uri="{BB962C8B-B14F-4D97-AF65-F5344CB8AC3E}">
        <p14:creationId xmlns:p14="http://schemas.microsoft.com/office/powerpoint/2010/main" val="1930503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EE62C4-63BC-5A07-7A8F-347703B94AFE}"/>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FFA144A0-7803-61D7-62D3-2F219F1CA3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8F2DC9D1-12EB-6594-0B04-303E7D00FE4B}"/>
              </a:ext>
            </a:extLst>
          </p:cNvPr>
          <p:cNvSpPr>
            <a:spLocks noGrp="1"/>
          </p:cNvSpPr>
          <p:nvPr>
            <p:ph type="dt" sz="half" idx="10"/>
          </p:nvPr>
        </p:nvSpPr>
        <p:spPr/>
        <p:txBody>
          <a:bodyPr/>
          <a:lstStyle/>
          <a:p>
            <a:fld id="{8DA99B07-1A30-4DC2-B398-BD50F2476043}" type="datetimeFigureOut">
              <a:rPr lang="tr-TR" smtClean="0"/>
              <a:t>29.11.2023</a:t>
            </a:fld>
            <a:endParaRPr lang="tr-TR"/>
          </a:p>
        </p:txBody>
      </p:sp>
      <p:sp>
        <p:nvSpPr>
          <p:cNvPr id="5" name="Alt Bilgi Yer Tutucusu 4">
            <a:extLst>
              <a:ext uri="{FF2B5EF4-FFF2-40B4-BE49-F238E27FC236}">
                <a16:creationId xmlns:a16="http://schemas.microsoft.com/office/drawing/2014/main" id="{83FC88FD-AA00-8750-9AA6-CC04F2F11E5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B0D404A-A3B9-1603-8E67-7955BD0BE354}"/>
              </a:ext>
            </a:extLst>
          </p:cNvPr>
          <p:cNvSpPr>
            <a:spLocks noGrp="1"/>
          </p:cNvSpPr>
          <p:nvPr>
            <p:ph type="sldNum" sz="quarter" idx="12"/>
          </p:nvPr>
        </p:nvSpPr>
        <p:spPr/>
        <p:txBody>
          <a:bodyPr/>
          <a:lstStyle/>
          <a:p>
            <a:fld id="{8369E5DC-418C-4FBB-A8D0-0C38FB6279A1}" type="slidenum">
              <a:rPr lang="tr-TR" smtClean="0"/>
              <a:t>‹#›</a:t>
            </a:fld>
            <a:endParaRPr lang="tr-TR"/>
          </a:p>
        </p:txBody>
      </p:sp>
    </p:spTree>
    <p:extLst>
      <p:ext uri="{BB962C8B-B14F-4D97-AF65-F5344CB8AC3E}">
        <p14:creationId xmlns:p14="http://schemas.microsoft.com/office/powerpoint/2010/main" val="982392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BFF9C5-5E6E-149E-1FE0-916C4E87AC1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D2B9DF9-EA3E-8983-B788-0F0D6EB6BA34}"/>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E3235FB6-E65E-F314-51DC-78FFBEB01C8B}"/>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2220D31D-B125-2FB0-5A9F-60053730066F}"/>
              </a:ext>
            </a:extLst>
          </p:cNvPr>
          <p:cNvSpPr>
            <a:spLocks noGrp="1"/>
          </p:cNvSpPr>
          <p:nvPr>
            <p:ph type="dt" sz="half" idx="10"/>
          </p:nvPr>
        </p:nvSpPr>
        <p:spPr/>
        <p:txBody>
          <a:bodyPr/>
          <a:lstStyle/>
          <a:p>
            <a:fld id="{8DA99B07-1A30-4DC2-B398-BD50F2476043}" type="datetimeFigureOut">
              <a:rPr lang="tr-TR" smtClean="0"/>
              <a:t>29.11.2023</a:t>
            </a:fld>
            <a:endParaRPr lang="tr-TR"/>
          </a:p>
        </p:txBody>
      </p:sp>
      <p:sp>
        <p:nvSpPr>
          <p:cNvPr id="6" name="Alt Bilgi Yer Tutucusu 5">
            <a:extLst>
              <a:ext uri="{FF2B5EF4-FFF2-40B4-BE49-F238E27FC236}">
                <a16:creationId xmlns:a16="http://schemas.microsoft.com/office/drawing/2014/main" id="{A09E9409-880A-2A57-C0EC-968723A1B90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2A81E36-7254-1EBC-5F5F-381FEBEDC355}"/>
              </a:ext>
            </a:extLst>
          </p:cNvPr>
          <p:cNvSpPr>
            <a:spLocks noGrp="1"/>
          </p:cNvSpPr>
          <p:nvPr>
            <p:ph type="sldNum" sz="quarter" idx="12"/>
          </p:nvPr>
        </p:nvSpPr>
        <p:spPr/>
        <p:txBody>
          <a:bodyPr/>
          <a:lstStyle/>
          <a:p>
            <a:fld id="{8369E5DC-418C-4FBB-A8D0-0C38FB6279A1}" type="slidenum">
              <a:rPr lang="tr-TR" smtClean="0"/>
              <a:t>‹#›</a:t>
            </a:fld>
            <a:endParaRPr lang="tr-TR"/>
          </a:p>
        </p:txBody>
      </p:sp>
    </p:spTree>
    <p:extLst>
      <p:ext uri="{BB962C8B-B14F-4D97-AF65-F5344CB8AC3E}">
        <p14:creationId xmlns:p14="http://schemas.microsoft.com/office/powerpoint/2010/main" val="2881108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0EFCFB-0861-515E-468C-F17B45FD1366}"/>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87271EF-CFB3-D218-1B4B-5632CF5E8C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04B0058B-01D1-F0C1-3805-316449275DFF}"/>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5256A9AC-AA0A-5D19-724D-DC12D24F87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4D58C77-215E-6D83-1C4A-A6DCE560382A}"/>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3C01829-6CA6-AE39-B525-25C6824AF5CC}"/>
              </a:ext>
            </a:extLst>
          </p:cNvPr>
          <p:cNvSpPr>
            <a:spLocks noGrp="1"/>
          </p:cNvSpPr>
          <p:nvPr>
            <p:ph type="dt" sz="half" idx="10"/>
          </p:nvPr>
        </p:nvSpPr>
        <p:spPr/>
        <p:txBody>
          <a:bodyPr/>
          <a:lstStyle/>
          <a:p>
            <a:fld id="{8DA99B07-1A30-4DC2-B398-BD50F2476043}" type="datetimeFigureOut">
              <a:rPr lang="tr-TR" smtClean="0"/>
              <a:t>29.11.2023</a:t>
            </a:fld>
            <a:endParaRPr lang="tr-TR"/>
          </a:p>
        </p:txBody>
      </p:sp>
      <p:sp>
        <p:nvSpPr>
          <p:cNvPr id="8" name="Alt Bilgi Yer Tutucusu 7">
            <a:extLst>
              <a:ext uri="{FF2B5EF4-FFF2-40B4-BE49-F238E27FC236}">
                <a16:creationId xmlns:a16="http://schemas.microsoft.com/office/drawing/2014/main" id="{ADC2E234-1E92-561D-CDBA-5758C286B25A}"/>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E42BE51F-1123-7EE0-721B-1408D760135B}"/>
              </a:ext>
            </a:extLst>
          </p:cNvPr>
          <p:cNvSpPr>
            <a:spLocks noGrp="1"/>
          </p:cNvSpPr>
          <p:nvPr>
            <p:ph type="sldNum" sz="quarter" idx="12"/>
          </p:nvPr>
        </p:nvSpPr>
        <p:spPr/>
        <p:txBody>
          <a:bodyPr/>
          <a:lstStyle/>
          <a:p>
            <a:fld id="{8369E5DC-418C-4FBB-A8D0-0C38FB6279A1}" type="slidenum">
              <a:rPr lang="tr-TR" smtClean="0"/>
              <a:t>‹#›</a:t>
            </a:fld>
            <a:endParaRPr lang="tr-TR"/>
          </a:p>
        </p:txBody>
      </p:sp>
    </p:spTree>
    <p:extLst>
      <p:ext uri="{BB962C8B-B14F-4D97-AF65-F5344CB8AC3E}">
        <p14:creationId xmlns:p14="http://schemas.microsoft.com/office/powerpoint/2010/main" val="406592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FC25AE-2B98-F9BF-D507-010E00D2DFE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6300609C-099E-CE36-9627-81EDDF5DFBCD}"/>
              </a:ext>
            </a:extLst>
          </p:cNvPr>
          <p:cNvSpPr>
            <a:spLocks noGrp="1"/>
          </p:cNvSpPr>
          <p:nvPr>
            <p:ph type="dt" sz="half" idx="10"/>
          </p:nvPr>
        </p:nvSpPr>
        <p:spPr/>
        <p:txBody>
          <a:bodyPr/>
          <a:lstStyle/>
          <a:p>
            <a:fld id="{8DA99B07-1A30-4DC2-B398-BD50F2476043}" type="datetimeFigureOut">
              <a:rPr lang="tr-TR" smtClean="0"/>
              <a:t>29.11.2023</a:t>
            </a:fld>
            <a:endParaRPr lang="tr-TR"/>
          </a:p>
        </p:txBody>
      </p:sp>
      <p:sp>
        <p:nvSpPr>
          <p:cNvPr id="4" name="Alt Bilgi Yer Tutucusu 3">
            <a:extLst>
              <a:ext uri="{FF2B5EF4-FFF2-40B4-BE49-F238E27FC236}">
                <a16:creationId xmlns:a16="http://schemas.microsoft.com/office/drawing/2014/main" id="{EFACF2FC-DC4F-5B27-97A8-EAE09FF5FB28}"/>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E502AA16-6F72-44F0-0B9D-ABE7974AA543}"/>
              </a:ext>
            </a:extLst>
          </p:cNvPr>
          <p:cNvSpPr>
            <a:spLocks noGrp="1"/>
          </p:cNvSpPr>
          <p:nvPr>
            <p:ph type="sldNum" sz="quarter" idx="12"/>
          </p:nvPr>
        </p:nvSpPr>
        <p:spPr/>
        <p:txBody>
          <a:bodyPr/>
          <a:lstStyle/>
          <a:p>
            <a:fld id="{8369E5DC-418C-4FBB-A8D0-0C38FB6279A1}" type="slidenum">
              <a:rPr lang="tr-TR" smtClean="0"/>
              <a:t>‹#›</a:t>
            </a:fld>
            <a:endParaRPr lang="tr-TR"/>
          </a:p>
        </p:txBody>
      </p:sp>
    </p:spTree>
    <p:extLst>
      <p:ext uri="{BB962C8B-B14F-4D97-AF65-F5344CB8AC3E}">
        <p14:creationId xmlns:p14="http://schemas.microsoft.com/office/powerpoint/2010/main" val="2595987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DA72DE15-3BF9-2AFD-10B4-FD7B113634C0}"/>
              </a:ext>
            </a:extLst>
          </p:cNvPr>
          <p:cNvSpPr>
            <a:spLocks noGrp="1"/>
          </p:cNvSpPr>
          <p:nvPr>
            <p:ph type="dt" sz="half" idx="10"/>
          </p:nvPr>
        </p:nvSpPr>
        <p:spPr/>
        <p:txBody>
          <a:bodyPr/>
          <a:lstStyle/>
          <a:p>
            <a:fld id="{8DA99B07-1A30-4DC2-B398-BD50F2476043}" type="datetimeFigureOut">
              <a:rPr lang="tr-TR" smtClean="0"/>
              <a:t>29.11.2023</a:t>
            </a:fld>
            <a:endParaRPr lang="tr-TR"/>
          </a:p>
        </p:txBody>
      </p:sp>
      <p:sp>
        <p:nvSpPr>
          <p:cNvPr id="3" name="Alt Bilgi Yer Tutucusu 2">
            <a:extLst>
              <a:ext uri="{FF2B5EF4-FFF2-40B4-BE49-F238E27FC236}">
                <a16:creationId xmlns:a16="http://schemas.microsoft.com/office/drawing/2014/main" id="{8A0650DB-F058-9F72-01EF-7361B388F559}"/>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B649625C-91BC-F5E9-1476-B4ADF040A9F1}"/>
              </a:ext>
            </a:extLst>
          </p:cNvPr>
          <p:cNvSpPr>
            <a:spLocks noGrp="1"/>
          </p:cNvSpPr>
          <p:nvPr>
            <p:ph type="sldNum" sz="quarter" idx="12"/>
          </p:nvPr>
        </p:nvSpPr>
        <p:spPr/>
        <p:txBody>
          <a:bodyPr/>
          <a:lstStyle/>
          <a:p>
            <a:fld id="{8369E5DC-418C-4FBB-A8D0-0C38FB6279A1}" type="slidenum">
              <a:rPr lang="tr-TR" smtClean="0"/>
              <a:t>‹#›</a:t>
            </a:fld>
            <a:endParaRPr lang="tr-TR"/>
          </a:p>
        </p:txBody>
      </p:sp>
    </p:spTree>
    <p:extLst>
      <p:ext uri="{BB962C8B-B14F-4D97-AF65-F5344CB8AC3E}">
        <p14:creationId xmlns:p14="http://schemas.microsoft.com/office/powerpoint/2010/main" val="10928478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5BC8F42-E62D-CBD8-2ECC-4075AF56DF7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7B422D7E-9326-FA64-6983-B8D27A29A6F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CC180826-6F26-8FA4-B229-07D8D13A08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3F27143-CB93-FDFD-F784-544E82EDAD06}"/>
              </a:ext>
            </a:extLst>
          </p:cNvPr>
          <p:cNvSpPr>
            <a:spLocks noGrp="1"/>
          </p:cNvSpPr>
          <p:nvPr>
            <p:ph type="dt" sz="half" idx="10"/>
          </p:nvPr>
        </p:nvSpPr>
        <p:spPr/>
        <p:txBody>
          <a:bodyPr/>
          <a:lstStyle/>
          <a:p>
            <a:fld id="{8DA99B07-1A30-4DC2-B398-BD50F2476043}" type="datetimeFigureOut">
              <a:rPr lang="tr-TR" smtClean="0"/>
              <a:t>29.11.2023</a:t>
            </a:fld>
            <a:endParaRPr lang="tr-TR"/>
          </a:p>
        </p:txBody>
      </p:sp>
      <p:sp>
        <p:nvSpPr>
          <p:cNvPr id="6" name="Alt Bilgi Yer Tutucusu 5">
            <a:extLst>
              <a:ext uri="{FF2B5EF4-FFF2-40B4-BE49-F238E27FC236}">
                <a16:creationId xmlns:a16="http://schemas.microsoft.com/office/drawing/2014/main" id="{1BF7910E-1C9F-D9E0-25EA-0FD2E44E4CC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5DAEA33-322F-4C5E-DF38-DB2008FBEB1C}"/>
              </a:ext>
            </a:extLst>
          </p:cNvPr>
          <p:cNvSpPr>
            <a:spLocks noGrp="1"/>
          </p:cNvSpPr>
          <p:nvPr>
            <p:ph type="sldNum" sz="quarter" idx="12"/>
          </p:nvPr>
        </p:nvSpPr>
        <p:spPr/>
        <p:txBody>
          <a:bodyPr/>
          <a:lstStyle/>
          <a:p>
            <a:fld id="{8369E5DC-418C-4FBB-A8D0-0C38FB6279A1}" type="slidenum">
              <a:rPr lang="tr-TR" smtClean="0"/>
              <a:t>‹#›</a:t>
            </a:fld>
            <a:endParaRPr lang="tr-TR"/>
          </a:p>
        </p:txBody>
      </p:sp>
    </p:spTree>
    <p:extLst>
      <p:ext uri="{BB962C8B-B14F-4D97-AF65-F5344CB8AC3E}">
        <p14:creationId xmlns:p14="http://schemas.microsoft.com/office/powerpoint/2010/main" val="3548969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B8D39AE-A085-8D4F-D06D-71FBB3B11B3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1623B510-EE56-9C11-578E-3870D37AC82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441C458-C1A6-3952-B3A6-7627DF73E4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33105C1-6974-5850-C6CB-AAC1ABA07B67}"/>
              </a:ext>
            </a:extLst>
          </p:cNvPr>
          <p:cNvSpPr>
            <a:spLocks noGrp="1"/>
          </p:cNvSpPr>
          <p:nvPr>
            <p:ph type="dt" sz="half" idx="10"/>
          </p:nvPr>
        </p:nvSpPr>
        <p:spPr/>
        <p:txBody>
          <a:bodyPr/>
          <a:lstStyle/>
          <a:p>
            <a:fld id="{8DA99B07-1A30-4DC2-B398-BD50F2476043}" type="datetimeFigureOut">
              <a:rPr lang="tr-TR" smtClean="0"/>
              <a:t>29.11.2023</a:t>
            </a:fld>
            <a:endParaRPr lang="tr-TR"/>
          </a:p>
        </p:txBody>
      </p:sp>
      <p:sp>
        <p:nvSpPr>
          <p:cNvPr id="6" name="Alt Bilgi Yer Tutucusu 5">
            <a:extLst>
              <a:ext uri="{FF2B5EF4-FFF2-40B4-BE49-F238E27FC236}">
                <a16:creationId xmlns:a16="http://schemas.microsoft.com/office/drawing/2014/main" id="{2B218689-2006-37FE-CB21-21CA8CD735A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CF71532-EE0C-7882-2AE9-637C7F51D027}"/>
              </a:ext>
            </a:extLst>
          </p:cNvPr>
          <p:cNvSpPr>
            <a:spLocks noGrp="1"/>
          </p:cNvSpPr>
          <p:nvPr>
            <p:ph type="sldNum" sz="quarter" idx="12"/>
          </p:nvPr>
        </p:nvSpPr>
        <p:spPr/>
        <p:txBody>
          <a:bodyPr/>
          <a:lstStyle/>
          <a:p>
            <a:fld id="{8369E5DC-418C-4FBB-A8D0-0C38FB6279A1}" type="slidenum">
              <a:rPr lang="tr-TR" smtClean="0"/>
              <a:t>‹#›</a:t>
            </a:fld>
            <a:endParaRPr lang="tr-TR"/>
          </a:p>
        </p:txBody>
      </p:sp>
    </p:spTree>
    <p:extLst>
      <p:ext uri="{BB962C8B-B14F-4D97-AF65-F5344CB8AC3E}">
        <p14:creationId xmlns:p14="http://schemas.microsoft.com/office/powerpoint/2010/main" val="2672882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8EDF0E74-7133-AE4C-F882-524768BD83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BC2A8AA-A8CA-0C6A-012F-27FBA87854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BCE6C87-DB3B-41FC-D518-D06DD384116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A99B07-1A30-4DC2-B398-BD50F2476043}" type="datetimeFigureOut">
              <a:rPr lang="tr-TR" smtClean="0"/>
              <a:t>29.11.2023</a:t>
            </a:fld>
            <a:endParaRPr lang="tr-TR"/>
          </a:p>
        </p:txBody>
      </p:sp>
      <p:sp>
        <p:nvSpPr>
          <p:cNvPr id="5" name="Alt Bilgi Yer Tutucusu 4">
            <a:extLst>
              <a:ext uri="{FF2B5EF4-FFF2-40B4-BE49-F238E27FC236}">
                <a16:creationId xmlns:a16="http://schemas.microsoft.com/office/drawing/2014/main" id="{CE87A295-619F-0EBF-CD69-C25AD07536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5A925AA9-F436-B487-E49A-8A2B6BC0418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69E5DC-418C-4FBB-A8D0-0C38FB6279A1}" type="slidenum">
              <a:rPr lang="tr-TR" smtClean="0"/>
              <a:t>‹#›</a:t>
            </a:fld>
            <a:endParaRPr lang="tr-TR"/>
          </a:p>
        </p:txBody>
      </p:sp>
    </p:spTree>
    <p:extLst>
      <p:ext uri="{BB962C8B-B14F-4D97-AF65-F5344CB8AC3E}">
        <p14:creationId xmlns:p14="http://schemas.microsoft.com/office/powerpoint/2010/main" val="39047387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571481"/>
            <a:ext cx="8229600" cy="5554683"/>
          </a:xfrm>
        </p:spPr>
        <p:txBody>
          <a:bodyPr>
            <a:normAutofit lnSpcReduction="10000"/>
          </a:bodyPr>
          <a:lstStyle/>
          <a:p>
            <a:pPr algn="just"/>
            <a:r>
              <a:rPr lang="tr-TR" b="1" dirty="0"/>
              <a:t>4. AĞIRLIKLI-DERECELENDİRMELİ KONTROL LİSTELERİ </a:t>
            </a:r>
          </a:p>
          <a:p>
            <a:pPr algn="just"/>
            <a:r>
              <a:rPr lang="tr-TR" dirty="0"/>
              <a:t>İncelenen derecelendirmeli kontrol listeleri yöntemi, ÇED’ e nicelikselleştirme açısından bir boyut kazandırmakla, beraber, kontrol listesinde yer alan tüm parametreler eşit ağırlıklı olarak hesaba katılmaktadır. Çeşitli çevresel parametrelerin birbirinden farklı olan bağıl önemlerini dikkate alabilmek: için ağırlıklı-derecelendirmeli kontrol listeleri geliştirilmiştir. Bu yönteme her alternatif için çevresel parametrelere etkilerin önemini gösteren bir değer verildikten başka bu değer, her parametrenin önemini (ağırlığını) belirten bir katsayı ile çarpılmaktadır. Böylece çeşitli çevresel etkilerin önemlerini dikkate almak mümkün olabilmektedir.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095472" y="642919"/>
            <a:ext cx="8229600" cy="5554683"/>
          </a:xfrm>
        </p:spPr>
        <p:txBody>
          <a:bodyPr>
            <a:normAutofit fontScale="92500" lnSpcReduction="10000"/>
          </a:bodyPr>
          <a:lstStyle/>
          <a:p>
            <a:pPr algn="just"/>
            <a:r>
              <a:rPr lang="tr-TR" dirty="0"/>
              <a:t>Bu yöntemin en yaygın uygulamaları, </a:t>
            </a:r>
            <a:r>
              <a:rPr lang="tr-TR" dirty="0" err="1"/>
              <a:t>Battelle</a:t>
            </a:r>
            <a:r>
              <a:rPr lang="tr-TR" dirty="0"/>
              <a:t> Enstitüsü tarafından geliştirilen "Çevresel Değerlendirme Sistemi" ile ABD Askeri Mühendislik Servisi</a:t>
            </a:r>
            <a:r>
              <a:rPr lang="tr-TR" b="1" dirty="0"/>
              <a:t> </a:t>
            </a:r>
            <a:r>
              <a:rPr lang="tr-TR" dirty="0"/>
              <a:t>tarafından geliştirilen "Su Kaynakları Değerlendirme </a:t>
            </a:r>
            <a:r>
              <a:rPr lang="tr-TR" dirty="0" err="1"/>
              <a:t>Metedolojisi</a:t>
            </a:r>
            <a:r>
              <a:rPr lang="tr-TR" dirty="0"/>
              <a:t>" olmaktadır.</a:t>
            </a:r>
          </a:p>
          <a:p>
            <a:pPr algn="just"/>
            <a:r>
              <a:rPr lang="tr-TR" dirty="0" err="1"/>
              <a:t>Battelle</a:t>
            </a:r>
            <a:r>
              <a:rPr lang="tr-TR" dirty="0"/>
              <a:t> Enstitüsü tarafından geliştirilen yöntemde, 1000 toplam ağırlık katsayısı bir grup uzman tarafından,"</a:t>
            </a:r>
            <a:r>
              <a:rPr lang="tr-TR" dirty="0" err="1"/>
              <a:t>Delphi</a:t>
            </a:r>
            <a:r>
              <a:rPr lang="tr-TR" dirty="0"/>
              <a:t> Teknikleri" kullanılarak çevresel parametreye paylaştırılmıştır. Bu tekniğin esası, uzmanlar tarafından parametrelere ardışık olarak değerler verilmesi, her değer verme işleminden sonra uzman grupça yapılan katsayı belirlemelerinin </a:t>
            </a:r>
            <a:r>
              <a:rPr lang="tr-TR" dirty="0" err="1"/>
              <a:t>istatiksel</a:t>
            </a:r>
            <a:r>
              <a:rPr lang="tr-TR" dirty="0"/>
              <a:t> olarak değerlendirilmesi ve bu değerlendirmenin uzmanlara bildirilmesidir. Böylece çalışmaya katılan uzmanların her aşamada, grup değerlendirmesi hakkında fikir sahibi olmaları sağlanmakta, ancak tek tek diğer uzmanlarla görüşüp tartışarak etki altında kalmaları önlenmektedir. </a:t>
            </a:r>
            <a:r>
              <a:rPr lang="tr-TR" b="1" dirty="0"/>
              <a:t>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52596" y="642918"/>
            <a:ext cx="8229600" cy="5429288"/>
          </a:xfrm>
        </p:spPr>
        <p:txBody>
          <a:bodyPr>
            <a:noAutofit/>
          </a:bodyPr>
          <a:lstStyle/>
          <a:p>
            <a:pPr algn="just"/>
            <a:r>
              <a:rPr lang="tr-TR" sz="2200" dirty="0" err="1"/>
              <a:t>Delphi</a:t>
            </a:r>
            <a:r>
              <a:rPr lang="tr-TR" sz="2200" dirty="0"/>
              <a:t> Teknikleri, modern işletmecilik ve karar vermede yaygın olarak kullanılan bir yöntemdir. Böylece elde edilen katsayılar, Tablo 3'te görüldüğü gibi. her bir çevresel parametrenin önüne parantez içinde yazılmakta, ayrıca parametre gruplarını belirleyen ana başlıkların yanında , grup ağırlık katsayıları toplamı belirtilmektedir. </a:t>
            </a:r>
          </a:p>
          <a:p>
            <a:pPr algn="just"/>
            <a:r>
              <a:rPr lang="tr-TR" sz="2200" dirty="0"/>
              <a:t>Yönetime elastiklik kazandırmak, açışından, yapılan ÇED çalışmasının özel koşullarının da dikkate alınabilmesi için, derecelendirmenin ötesinde özel çevresel duyarlılığa sahip parametrelerin dikkate alınması sağlanmıştır. Bu tür parametreler küçük ve büyük kırmızı sembollerle işaretlenmektedir. Ekolojik parametrelerde % 5-10 arasında kalan ve diğer parametrelerde % 30'un altında kalan olumsuz değişimler küçük, ekolojik parametrelerde % 10 u diğer parametrelerde % 30’ u aşan olumsuz değişimler ise büyük etkilere işaret etmektedir. Bu tür kırmızı işaretler, veri bulunamayan ve sadece niteliksel olarak ifade edilebilen parametreler içinde kullanılmaktadır.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571481"/>
            <a:ext cx="8229600" cy="5554683"/>
          </a:xfrm>
        </p:spPr>
        <p:txBody>
          <a:bodyPr>
            <a:normAutofit fontScale="92500" lnSpcReduction="10000"/>
          </a:bodyPr>
          <a:lstStyle/>
          <a:p>
            <a:pPr algn="just"/>
            <a:r>
              <a:rPr lang="tr-TR" dirty="0" err="1"/>
              <a:t>Battelle</a:t>
            </a:r>
            <a:r>
              <a:rPr lang="tr-TR" dirty="0"/>
              <a:t> Enstitüsü tarafından geliştirilen bu yöntem ulaşım sistemleri, </a:t>
            </a:r>
            <a:r>
              <a:rPr lang="tr-TR" dirty="0" err="1"/>
              <a:t>pipeline'Iar</a:t>
            </a:r>
            <a:r>
              <a:rPr lang="tr-TR" dirty="0"/>
              <a:t> ve atık su arıtma sistemlerinin değerlendirilmesi içinde kullanılmıştır. Etkilerin nicelikselleştirilebilmesi açısından oldukça önemli aşamaların sağlandığı bu yaklaşımın, bazı yetersiz kalan unsurları aşağıda belirtilmiştir. </a:t>
            </a:r>
          </a:p>
          <a:p>
            <a:pPr algn="just"/>
            <a:r>
              <a:rPr lang="tr-TR" dirty="0"/>
              <a:t> Yöntem belirsizlik ve risk faktörlerini </a:t>
            </a:r>
            <a:r>
              <a:rPr lang="tr-TR" dirty="0" err="1"/>
              <a:t>istatiksel</a:t>
            </a:r>
            <a:r>
              <a:rPr lang="tr-TR" dirty="0"/>
              <a:t> açıdan değerlendirememektedir, </a:t>
            </a:r>
          </a:p>
          <a:p>
            <a:pPr algn="just"/>
            <a:r>
              <a:rPr lang="tr-TR" dirty="0"/>
              <a:t> İkincil ve dolaylı etkilerin kesin ve kapsamlı bir biçimde değerlendirilmesi mümkün olmamaktadır. </a:t>
            </a:r>
          </a:p>
          <a:p>
            <a:pPr algn="just"/>
            <a:r>
              <a:rPr lang="tr-TR" dirty="0"/>
              <a:t> İnşaat ve kuruluş aşamasındaki etkilerle, işletme aşamasındaki etkiler birbirinden ayrılmamaktadır, </a:t>
            </a:r>
          </a:p>
          <a:p>
            <a:pPr algn="just"/>
            <a:r>
              <a:rPr lang="tr-TR" dirty="0"/>
              <a:t> Yöntem, uzun vadeli değişimlerin ne zaman ve hangi sıra içinde oluşacağını belirleyememektedir. Yapılan değerlendirme, gelecekteki tek bir zaman için geçerlidir. </a:t>
            </a:r>
          </a:p>
          <a:p>
            <a:pPr algn="just">
              <a:buNone/>
            </a:pP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571481"/>
            <a:ext cx="8229600" cy="5554683"/>
          </a:xfrm>
        </p:spPr>
        <p:txBody>
          <a:bodyPr>
            <a:normAutofit fontScale="92500" lnSpcReduction="20000"/>
          </a:bodyPr>
          <a:lstStyle/>
          <a:p>
            <a:pPr algn="just"/>
            <a:r>
              <a:rPr lang="tr-TR" dirty="0"/>
              <a:t>Dereceli-ağırlıklı bir değerlendirmenin sağlıklı bir şekilde yapılabilmesi için, geniş bir uzman kadroya ihtiyaç vardır. Ancak bu şekilde değerlendirmenin ortaya çıkardığı toplam puanlar daha az tartışmalı bir şekilde kabul edilebilecektir. </a:t>
            </a:r>
          </a:p>
          <a:p>
            <a:pPr algn="just"/>
            <a:r>
              <a:rPr lang="tr-TR" dirty="0"/>
              <a:t>Amerikan Askeri Mühendislik Servisi tarafından geliştirilen Su Kaynakları Değerlendirme Metodolojisi (WRAM) yöntemi, yukarıda anlatılan </a:t>
            </a:r>
            <a:r>
              <a:rPr lang="tr-TR" dirty="0" err="1"/>
              <a:t>Battelle</a:t>
            </a:r>
            <a:r>
              <a:rPr lang="tr-TR" dirty="0"/>
              <a:t> yöntemine oldukça benzemektedir. Aradaki fark, bu ikinci yöntemde puanlamanın ikili alternatifler üzerinden yapılmasıdır. İki alternatif arasındaki yapılan değerlendirmede herhangi bir parametrenin etkisi diğerine kıyasla daha olumlu ise "1", iki parametrenin etkileri eşit ise "0. 5" ve bir parametre diğerine kıyasla daha olumsuz etkiler gösteriyorsa "0" değeri verilmektedir. Bu şekilde tüm ikili kombinasyonlar değerlendirildikten sonra, tüm alternatiflerin çevresel etkileri açısından su-alama yapmak mümkün olabilmektedir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571481"/>
            <a:ext cx="8229600" cy="5554683"/>
          </a:xfrm>
        </p:spPr>
        <p:txBody>
          <a:bodyPr>
            <a:normAutofit lnSpcReduction="10000"/>
          </a:bodyPr>
          <a:lstStyle/>
          <a:p>
            <a:pPr algn="just"/>
            <a:r>
              <a:rPr lang="tr-TR" b="1" dirty="0"/>
              <a:t>D. ETKİLEŞİM MATRİSLERİ </a:t>
            </a:r>
          </a:p>
          <a:p>
            <a:pPr algn="just"/>
            <a:r>
              <a:rPr lang="tr-TR" dirty="0"/>
              <a:t>Etkileşim matrisleri, kontrol listeleri yöntemine bir boyut daha ilave ederek daha ayrıntılı değerlendir meleri mümkün kılmaktadır. Bu yöntemle bir proje veya faaliyetin bileşenlerinin çeşitli çevresel parametrelerle olan ilişkileri iki boyutlu olarak incelenebilmektedir. Etkileşim matrisleri yönteminde, matrisin bir ekseninde projenin faaliyetleri diğer ekseninde ise çevresel faktörler su </a:t>
            </a:r>
            <a:r>
              <a:rPr lang="tr-TR" dirty="0" err="1"/>
              <a:t>ıl</a:t>
            </a:r>
            <a:r>
              <a:rPr lang="tr-TR" dirty="0"/>
              <a:t> sımaktadır. Herhangi bir faaliyet çevresel bir faktörü etkilediği zaman, bu olay iki eksenin kesiştiği göze bir işaret konarak belirtilmektedir. Matriste, istenildiği takdirde, etkinin büyüklüğü ve </a:t>
            </a:r>
            <a:r>
              <a:rPr lang="tr-TR" dirty="0" err="1"/>
              <a:t>önemı</a:t>
            </a:r>
            <a:r>
              <a:rPr lang="tr-TR" dirty="0"/>
              <a:t> de gösterilebilmektedir, </a:t>
            </a:r>
            <a:r>
              <a:rPr lang="tr-TR" dirty="0" err="1"/>
              <a:t>Chase</a:t>
            </a:r>
            <a:r>
              <a:rPr lang="tr-TR" dirty="0"/>
              <a:t> ( 1976 ), ÇED uygulamalarında kullanılan etkileşim matrislerini beş ayrı grupta sınıflandırmıştır: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571481"/>
            <a:ext cx="8229600" cy="5554683"/>
          </a:xfrm>
        </p:spPr>
        <p:txBody>
          <a:bodyPr>
            <a:normAutofit fontScale="92500" lnSpcReduction="20000"/>
          </a:bodyPr>
          <a:lstStyle/>
          <a:p>
            <a:pPr algn="just"/>
            <a:endParaRPr lang="tr-TR" dirty="0"/>
          </a:p>
          <a:p>
            <a:pPr algn="just"/>
            <a:r>
              <a:rPr lang="tr-TR" dirty="0"/>
              <a:t>Tamamlayıcı ( </a:t>
            </a:r>
            <a:r>
              <a:rPr lang="tr-TR" dirty="0" err="1"/>
              <a:t>verbal</a:t>
            </a:r>
            <a:r>
              <a:rPr lang="tr-TR" dirty="0"/>
              <a:t> ) Matrisler: Matrisi oluşturan gözlere etkinin bağıl değerini belirleyen birkaç kelime yazılmaktadır; </a:t>
            </a:r>
          </a:p>
          <a:p>
            <a:pPr algn="just"/>
            <a:r>
              <a:rPr lang="tr-TR" dirty="0"/>
              <a:t> Karakteri/e Edici Matrisler: Bu yöntemde etkiler, matris gözlerinde harflerle belirtilen bir sistematik içinde işaret edilmektedir; </a:t>
            </a:r>
          </a:p>
          <a:p>
            <a:pPr algn="just"/>
            <a:r>
              <a:rPr lang="tr-TR" dirty="0"/>
              <a:t> Sembolik Matrisler: Matris gözleri, etkilerin ağırlığını belirleyen çeşitli koyulukta </a:t>
            </a:r>
            <a:r>
              <a:rPr lang="tr-TR" dirty="0" err="1"/>
              <a:t>reıık</a:t>
            </a:r>
            <a:r>
              <a:rPr lang="tr-TR" dirty="0"/>
              <a:t> tonlarıyla işaretlenmekte, ayrıca doğrudan ve dolaylı etkileri belirleyen semboller kullanılmaktadır; </a:t>
            </a:r>
          </a:p>
          <a:p>
            <a:pPr algn="just"/>
            <a:r>
              <a:rPr lang="tr-TR" dirty="0"/>
              <a:t> Sayısal Matrisler: Değerlendirmeler, belirli bir puanlama sistemi çerçevesinde matris gözlerine yazılmaktadır; </a:t>
            </a:r>
          </a:p>
          <a:p>
            <a:pPr algn="just"/>
            <a:r>
              <a:rPr lang="tr-TR" dirty="0"/>
              <a:t> Kombine Matrisler: Çevresel etkilerin kapsam, şiddet vb. özellikleri matris gözlerine sayısal ve sembolik olarak işaretlenmektedir. </a:t>
            </a:r>
          </a:p>
          <a:p>
            <a:pPr algn="just">
              <a:buNone/>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52596" y="428604"/>
            <a:ext cx="8229600" cy="5643602"/>
          </a:xfrm>
        </p:spPr>
        <p:txBody>
          <a:bodyPr>
            <a:noAutofit/>
          </a:bodyPr>
          <a:lstStyle/>
          <a:p>
            <a:pPr algn="just">
              <a:buNone/>
            </a:pPr>
            <a:r>
              <a:rPr lang="tr-TR" sz="2200" dirty="0"/>
              <a:t>ÇED uygulamalarında bugüne kadar belki de en yaygın olarak kullanılmış olan yöntemlerden biri, 1971' de </a:t>
            </a:r>
            <a:r>
              <a:rPr lang="tr-TR" sz="2200" dirty="0" err="1"/>
              <a:t>Leopold</a:t>
            </a:r>
            <a:r>
              <a:rPr lang="tr-TR" sz="2200" dirty="0"/>
              <a:t> tarafından geliştirilmiş olan ve " </a:t>
            </a:r>
            <a:r>
              <a:rPr lang="tr-TR" sz="2200" dirty="0" err="1"/>
              <a:t>Leopold</a:t>
            </a:r>
            <a:r>
              <a:rPr lang="tr-TR" sz="2200" dirty="0"/>
              <a:t> matrisleri yöntemi " olarak bilinen yaklaşımdır. Bu yöntemde düşey eksende 100 adet proje faaliyeti, yatay eksende ise 88 adet çevresel parametre tanımlanmaktadır. Böylece matris, 8800 gözden oluşmaktadır. Ancak normal bir proje değerlendirmesinde bu gözlerden sadece 25 ile 50 tanesinde gerçek ve anlamlı bir etkileşimin saptanması söz konusu olmaktadır. Ancak çeşitli uygulamalarda ilave parametreler kullanarak matrisi genişletmek mümkündür. </a:t>
            </a:r>
            <a:r>
              <a:rPr lang="tr-TR" sz="2200" dirty="0" err="1"/>
              <a:t>Leopold</a:t>
            </a:r>
            <a:r>
              <a:rPr lang="tr-TR" sz="2200" dirty="0"/>
              <a:t> matrisiyle yapılacak olan değerlendirmelerde, etkilerin muhtemel olduğu gözler, önce bir köşegen çizgi ile işaretlenir. Böylece ikiye ayrılan gözlerde, sol üst köşeyi meydana getiren üçgen, etkinin büyüklüğünü, sağ alt köşedeki ise etkinin önemini gösteren puanların yazılması için kullanılır. Etki büyüklüğü ve önemi " 1 " ile " 10 " arasında değişen puanlarla değerlendirilir. Bazı uygulamalarda bu puanlara " + " ve " - " işaretler verilerek, etkinin olumlu veya olumsuz oluşu da ayrıca belirtilebilmektedir.  </a:t>
            </a:r>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935</Words>
  <Application>Microsoft Office PowerPoint</Application>
  <PresentationFormat>Geniş ekran</PresentationFormat>
  <Paragraphs>22</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Şule Tatar Yolcular</dc:creator>
  <cp:lastModifiedBy>Şule Tatar Yolcular</cp:lastModifiedBy>
  <cp:revision>1</cp:revision>
  <dcterms:created xsi:type="dcterms:W3CDTF">2023-11-29T08:52:28Z</dcterms:created>
  <dcterms:modified xsi:type="dcterms:W3CDTF">2023-11-29T08:52:55Z</dcterms:modified>
</cp:coreProperties>
</file>