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5" r:id="rId2"/>
    <p:sldId id="266" r:id="rId3"/>
    <p:sldId id="267" r:id="rId4"/>
    <p:sldId id="271" r:id="rId5"/>
    <p:sldId id="268" r:id="rId6"/>
    <p:sldId id="270" r:id="rId7"/>
    <p:sldId id="269"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8" d="100"/>
          <a:sy n="78" d="100"/>
        </p:scale>
        <p:origin x="1594" y="6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Şule Tatar Yolcular" userId="ba990890af6f7d68" providerId="LiveId" clId="{BCDE6998-61DB-4187-B8C7-D19913B8BF37}"/>
    <pc:docChg chg="delSld">
      <pc:chgData name="Şule Tatar Yolcular" userId="ba990890af6f7d68" providerId="LiveId" clId="{BCDE6998-61DB-4187-B8C7-D19913B8BF37}" dt="2023-11-29T08:52:48.185" v="0" actId="2696"/>
      <pc:docMkLst>
        <pc:docMk/>
      </pc:docMkLst>
      <pc:sldChg chg="del">
        <pc:chgData name="Şule Tatar Yolcular" userId="ba990890af6f7d68" providerId="LiveId" clId="{BCDE6998-61DB-4187-B8C7-D19913B8BF37}" dt="2023-11-29T08:52:48.185" v="0" actId="2696"/>
        <pc:sldMkLst>
          <pc:docMk/>
          <pc:sldMk cId="0" sldId="257"/>
        </pc:sldMkLst>
      </pc:sldChg>
      <pc:sldChg chg="del">
        <pc:chgData name="Şule Tatar Yolcular" userId="ba990890af6f7d68" providerId="LiveId" clId="{BCDE6998-61DB-4187-B8C7-D19913B8BF37}" dt="2023-11-29T08:52:48.185" v="0" actId="2696"/>
        <pc:sldMkLst>
          <pc:docMk/>
          <pc:sldMk cId="0" sldId="258"/>
        </pc:sldMkLst>
      </pc:sldChg>
      <pc:sldChg chg="del">
        <pc:chgData name="Şule Tatar Yolcular" userId="ba990890af6f7d68" providerId="LiveId" clId="{BCDE6998-61DB-4187-B8C7-D19913B8BF37}" dt="2023-11-29T08:52:48.185" v="0" actId="2696"/>
        <pc:sldMkLst>
          <pc:docMk/>
          <pc:sldMk cId="0" sldId="259"/>
        </pc:sldMkLst>
      </pc:sldChg>
      <pc:sldChg chg="del">
        <pc:chgData name="Şule Tatar Yolcular" userId="ba990890af6f7d68" providerId="LiveId" clId="{BCDE6998-61DB-4187-B8C7-D19913B8BF37}" dt="2023-11-29T08:52:48.185" v="0" actId="2696"/>
        <pc:sldMkLst>
          <pc:docMk/>
          <pc:sldMk cId="0" sldId="260"/>
        </pc:sldMkLst>
      </pc:sldChg>
      <pc:sldChg chg="del">
        <pc:chgData name="Şule Tatar Yolcular" userId="ba990890af6f7d68" providerId="LiveId" clId="{BCDE6998-61DB-4187-B8C7-D19913B8BF37}" dt="2023-11-29T08:52:48.185" v="0" actId="2696"/>
        <pc:sldMkLst>
          <pc:docMk/>
          <pc:sldMk cId="0" sldId="261"/>
        </pc:sldMkLst>
      </pc:sldChg>
      <pc:sldChg chg="del">
        <pc:chgData name="Şule Tatar Yolcular" userId="ba990890af6f7d68" providerId="LiveId" clId="{BCDE6998-61DB-4187-B8C7-D19913B8BF37}" dt="2023-11-29T08:52:48.185" v="0" actId="2696"/>
        <pc:sldMkLst>
          <pc:docMk/>
          <pc:sldMk cId="0" sldId="262"/>
        </pc:sldMkLst>
      </pc:sldChg>
      <pc:sldChg chg="del">
        <pc:chgData name="Şule Tatar Yolcular" userId="ba990890af6f7d68" providerId="LiveId" clId="{BCDE6998-61DB-4187-B8C7-D19913B8BF37}" dt="2023-11-29T08:52:48.185" v="0" actId="2696"/>
        <pc:sldMkLst>
          <pc:docMk/>
          <pc:sldMk cId="0" sldId="263"/>
        </pc:sldMkLst>
      </pc:sldChg>
      <pc:sldChg chg="del">
        <pc:chgData name="Şule Tatar Yolcular" userId="ba990890af6f7d68" providerId="LiveId" clId="{BCDE6998-61DB-4187-B8C7-D19913B8BF37}" dt="2023-11-29T08:52:48.185" v="0" actId="2696"/>
        <pc:sldMkLst>
          <pc:docMk/>
          <pc:sldMk cId="0" sldId="264"/>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29.11.2023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29.11.2023</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62500" lnSpcReduction="20000"/>
          </a:bodyPr>
          <a:lstStyle/>
          <a:p>
            <a:pPr algn="just"/>
            <a:r>
              <a:rPr lang="tr-TR" dirty="0"/>
              <a:t>Oluşan matris, planlanan faaliyetin tüm etkilerinin bir bakışta görülebilmesini sağlamak açısından yarar sağlar. Ancak bunun yanı sıra, yöntemin pek çok eksiklikleri de vardır., </a:t>
            </a:r>
            <a:r>
              <a:rPr lang="tr-TR" dirty="0" err="1"/>
              <a:t>Leopold</a:t>
            </a:r>
            <a:r>
              <a:rPr lang="tr-TR" dirty="0"/>
              <a:t> matrislerinin eksiklikleri sırasıyla aşağıda belirtilmiştir. </a:t>
            </a:r>
          </a:p>
          <a:p>
            <a:pPr algn="just"/>
            <a:r>
              <a:rPr lang="tr-TR" dirty="0"/>
              <a:t> Matris gözlerinde yapılan puanlama, genellikle sübjektif etkileri içermektedir. </a:t>
            </a:r>
          </a:p>
          <a:p>
            <a:pPr algn="just"/>
            <a:r>
              <a:rPr lang="tr-TR" dirty="0"/>
              <a:t> </a:t>
            </a:r>
            <a:r>
              <a:rPr lang="tr-TR" dirty="0" err="1"/>
              <a:t>Leopold</a:t>
            </a:r>
            <a:r>
              <a:rPr lang="tr-TR" dirty="0"/>
              <a:t> matrisi yöntemi sadece doğrudan etkileri belirleyebilmekte, dolaylı ve ikincil etkiler saptanamamaktadır; </a:t>
            </a:r>
          </a:p>
          <a:p>
            <a:pPr algn="just"/>
            <a:r>
              <a:rPr lang="tr-TR" dirty="0"/>
              <a:t> Yöntem, etkilerin rastgele özelliklerini yansıtamamaktadır; </a:t>
            </a:r>
          </a:p>
          <a:p>
            <a:pPr algn="just"/>
            <a:r>
              <a:rPr lang="tr-TR" dirty="0"/>
              <a:t> Her bir matris ile planlanan faaliyetin sadece tek bir alternatifi değerlendirilebilmekte, alternatiflerin kıyaslanmasında güçlükler ortaya çıkmaktadır, </a:t>
            </a:r>
          </a:p>
          <a:p>
            <a:pPr algn="just"/>
            <a:r>
              <a:rPr lang="tr-TR" dirty="0"/>
              <a:t> Yöntem, etkilerin zaman içindeki değişimlerinin dikkate alınmasını mümkün kılmamakta, böylece değerlendirme statik özellikler taşımaktadır; </a:t>
            </a:r>
            <a:r>
              <a:rPr lang="tr-TR" dirty="0" err="1"/>
              <a:t>Parker</a:t>
            </a:r>
            <a:r>
              <a:rPr lang="tr-TR" dirty="0"/>
              <a:t> ve </a:t>
            </a:r>
            <a:r>
              <a:rPr lang="tr-TR" dirty="0" err="1"/>
              <a:t>Howard</a:t>
            </a:r>
            <a:r>
              <a:rPr lang="tr-TR" dirty="0"/>
              <a:t> ( 1977 ), bu sakıncayı ortadan kaldırmak için beşli bir değerlendirme sistemi önermişlerdir. Bu yönteme göre, matris gözlerine " 1 " ile " 4 " arasında değişebilen rakamlardan oluşan beş haneli sayılar yazılmaktadır. Birinci hane hemen oluşacak etkileri, ikinci hane mevsimsel etkileri, üçüncü hane kısa vadeli ( 1-5 yıl) etkileri, dördüncü hane orta vadeli ( 5-15 yıl), beşinci hane ise uzun vadeli ( 15 yıldan uzun) etkileri belirlemektedir. </a:t>
            </a:r>
          </a:p>
          <a:p>
            <a:pPr algn="just">
              <a:buNone/>
            </a:pP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62500" lnSpcReduction="20000"/>
          </a:bodyPr>
          <a:lstStyle/>
          <a:p>
            <a:pPr algn="just"/>
            <a:r>
              <a:rPr lang="tr-TR" dirty="0"/>
              <a:t>Etkileşim matrisleri yöntemine bir diğer örnek, Kanada Federal Çevre Değerlendirme Bürosu (FEARO) tarafından geliştirilen iki kademeli matris sistemidir. Birinci kademeli matris, eleme ve kapsam ve etkilerin belirlenmesi aşamalarında kullanılan genel değerlendirme matrisidir. Bu matris ile planlanan faaliyetin </a:t>
            </a:r>
          </a:p>
          <a:p>
            <a:pPr algn="just"/>
            <a:r>
              <a:rPr lang="tr-TR" dirty="0"/>
              <a:t> Yer seçimi ve inşaat öncesi etkinlikler, </a:t>
            </a:r>
          </a:p>
          <a:p>
            <a:pPr algn="just"/>
            <a:r>
              <a:rPr lang="tr-TR" dirty="0"/>
              <a:t> İnşaat ve kuruluş, </a:t>
            </a:r>
          </a:p>
          <a:p>
            <a:pPr algn="just"/>
            <a:r>
              <a:rPr lang="tr-TR" dirty="0"/>
              <a:t> İşletme ve bakım, </a:t>
            </a:r>
          </a:p>
          <a:p>
            <a:pPr algn="just"/>
            <a:r>
              <a:rPr lang="tr-TR" dirty="0"/>
              <a:t> Planlanan faaliyetle ilgili diğer etkinlikler aşamalarında ortaya çıkabilecek çevresel etkiler, </a:t>
            </a:r>
          </a:p>
          <a:p>
            <a:pPr algn="just"/>
            <a:r>
              <a:rPr lang="tr-TR" dirty="0"/>
              <a:t> Fiziksel ve kimyasal, </a:t>
            </a:r>
          </a:p>
          <a:p>
            <a:pPr algn="just"/>
            <a:r>
              <a:rPr lang="tr-TR" dirty="0"/>
              <a:t> Ekolojik, </a:t>
            </a:r>
          </a:p>
          <a:p>
            <a:pPr algn="just"/>
            <a:r>
              <a:rPr lang="tr-TR" dirty="0"/>
              <a:t> Estetik, </a:t>
            </a:r>
          </a:p>
          <a:p>
            <a:pPr algn="just"/>
            <a:r>
              <a:rPr lang="tr-TR" dirty="0"/>
              <a:t> Sosyal etki grupları için kaba bir ön değerlendirmeye tabi tutulmaktadır. Bu ön değerlendirmede muhtemel bir etkinin beklendiği matris gözlerine bir " x " işareti konmaktadır. Böylece bir ön değerlendirme aşamasın-da niteliksel olarak belirlenmiş olan çevresel etkiler, ikinci .kademe bir . * matriste daha detaylı bir biçimde incelenebilmektedir. </a:t>
            </a:r>
          </a:p>
          <a:p>
            <a:pPr algn="just">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70000" lnSpcReduction="20000"/>
          </a:bodyPr>
          <a:lstStyle/>
          <a:p>
            <a:pPr algn="just"/>
            <a:r>
              <a:rPr lang="tr-TR" b="1" dirty="0"/>
              <a:t>E. AĞ/SİSTEM DİYAGRAMLARI </a:t>
            </a:r>
          </a:p>
          <a:p>
            <a:pPr algn="just"/>
            <a:r>
              <a:rPr lang="tr-TR" dirty="0"/>
              <a:t>Çevresel etki değerlendirilmesinde kullanılan kontrol listeleri ve etkileşim matrislerinin., yukarıdaki kısımlarda tartışılan eksikliklerini giderebilmek .amacıyla, ağ/sistem diyagramları yöntemi geliştirilmiştir. Bu yöntemde faaliyetler ve etkiler arasındaki ilişkiler doğrudan bağlantılarla gösterilmektedir. Ağ yöntemlerine en güzel örnek, </a:t>
            </a:r>
            <a:r>
              <a:rPr lang="tr-TR" dirty="0" err="1"/>
              <a:t>Sorensen</a:t>
            </a:r>
            <a:r>
              <a:rPr lang="tr-TR" dirty="0"/>
              <a:t> (1971) tarafından bir kıyı bölgesinin çevresel etki değerlendirmesinde kullanılmak için geliştirilen etkileşim şebekesidir. </a:t>
            </a:r>
          </a:p>
          <a:p>
            <a:pPr algn="just"/>
            <a:r>
              <a:rPr lang="tr-TR" dirty="0"/>
              <a:t>Ağ diyagramı yönetiminin en önemli yararı ikincil ve dolaylı etkilerin bu yöntemle değerlendirilebilmesinin mümkün olmasıdır. Bu şekilde "etkilerin etkileri" belirlenebilmektedir. Ancak yukarıda tartışılan diğer yöntemlerde. olduğu gibi, ağ yöntemleriyle de etkilerin. nicelikselleştirilmesinde güçlükler ortaya çıkmaktadır. Yöntemin etkin bir şekilde kullanılabilmesi için. çevresel etkilerin ve bunlar arasındaki ilişkilerin Çok iyi bilinmesi ve her uygulama için ağ diyagramının yeniden oluşturulması gerekir. Ağ diyagramları da ÇED sonuçlarının sunulmasında ve anlaşılmasının sağlanmasında üstün bir güce sahiptir.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92500" lnSpcReduction="20000"/>
          </a:bodyPr>
          <a:lstStyle/>
          <a:p>
            <a:pPr algn="just">
              <a:buNone/>
            </a:pPr>
            <a:r>
              <a:rPr lang="tr-TR" b="1" dirty="0"/>
              <a:t>F. KESTİRİM YÖNTEMLERİ </a:t>
            </a:r>
          </a:p>
          <a:p>
            <a:pPr marL="514350" indent="-514350" algn="just">
              <a:buAutoNum type="alphaLcPeriod"/>
            </a:pPr>
            <a:r>
              <a:rPr lang="fi-FI" b="1" dirty="0"/>
              <a:t>Kestirim Yöntemlerinde Nicelikselleştirmenin Önemi </a:t>
            </a:r>
            <a:endParaRPr lang="tr-TR" b="1" dirty="0"/>
          </a:p>
          <a:p>
            <a:pPr marL="514350" indent="-514350" algn="just">
              <a:buNone/>
            </a:pPr>
            <a:r>
              <a:rPr lang="tr-TR" dirty="0"/>
              <a:t>Kantitatif (niceliksel) kestirim yöntemlerinin kullanımı, ÇED uygulamalarına 1980'li yılların başlarından itibaren girmiştir. Bu yöntemlerin ortak özelliği, değerlendirmeleri yoğun matematiksel model kullanımına dayandırılmasıdır. Kantitatif çevresel değerlendirme yöntemlerinin uygulanmasında çevresel konularda uzmanlaşmış kişilerle bilgisayar ve matematiksel modelleme uzmanları birlikte çalışırlar.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Autofit/>
          </a:bodyPr>
          <a:lstStyle/>
          <a:p>
            <a:pPr algn="just"/>
            <a:r>
              <a:rPr lang="tr-TR" sz="1800" b="1" dirty="0"/>
              <a:t>b. Kestirim Yöntemlerinin Uygulanmasında Genel Kurallar </a:t>
            </a:r>
          </a:p>
          <a:p>
            <a:pPr algn="just"/>
            <a:r>
              <a:rPr lang="tr-TR" sz="1800" dirty="0"/>
              <a:t>Kestirim sürencin içerdiği bir dizi güçlük vardır. Gerek çalışmayı yapan grubun gerekse ÇED raporunu değerlendiren ve karar veren mercilerin bu sorunların bilincinde olmaları gereklidir. </a:t>
            </a:r>
          </a:p>
          <a:p>
            <a:pPr algn="just"/>
            <a:r>
              <a:rPr lang="tr-TR" sz="1800" dirty="0"/>
              <a:t> Kestirimler genellikle karmaşık çevresel sistemler içinde gerçekleşen süreçlerle ilgilidir. Bu sistemleri yöneten değişkenlerin bir kısmı yeterince belirgin olarak tanımlanmış olabilir. Ayrıca bu sistemler dinamiktir ve sürekli değişim içinedir. </a:t>
            </a:r>
          </a:p>
          <a:p>
            <a:pPr algn="just"/>
            <a:r>
              <a:rPr lang="tr-TR" sz="1800" dirty="0"/>
              <a:t> ÇED çalışmaları genellikle zamansal ve parasal. kaynak kısıtlamalarının belirlediği çevreler içinde gerçekleşir. Bütçe açısından kaynak kısıtlamaları olmasa bile karmaşık çevresel sistemlerin dinamik ve skolâstik davranışlarını çok ayrıntılı bir biçimde incelemek için zaman genelde hep sıkıntılı olacaktır. </a:t>
            </a:r>
          </a:p>
          <a:p>
            <a:pPr algn="just"/>
            <a:r>
              <a:rPr lang="tr-TR" sz="1800" dirty="0"/>
              <a:t> ÇED bir planlama aracıdır ve bu özelliği ile proje, plan, politika gibi bir faaliyetin yapılmasına çevresel açıdan izin verilip verilmeyeceğine; eğer izin verilecekse bu iznin ne şekilde olacağına yönelik kararlarda karar vericilere yardımcı olacak bir ön çalışmadır. ÇED, karar mercilerine faaliyet alternatifleri arasında kıyaslama yapma olanağı sağlar ve bu özelliği ile herhangi bir faaliyet alternatifinin diğerine kıyasla çevresel açıdan daha ciddi veya daha az etki yapıp yapmayacağı konusundaki kanıtları sağlar. Kestirimi yapılan etkilerin kabul edilebilir olup olmadığı konusunda bilgi verir. </a:t>
            </a:r>
          </a:p>
          <a:p>
            <a:pPr algn="just">
              <a:buNone/>
            </a:pPr>
            <a:endParaRPr lang="tr-TR"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00034" y="500042"/>
            <a:ext cx="8229600" cy="6143668"/>
          </a:xfrm>
        </p:spPr>
        <p:txBody>
          <a:bodyPr>
            <a:noAutofit/>
          </a:bodyPr>
          <a:lstStyle/>
          <a:p>
            <a:pPr algn="just"/>
            <a:r>
              <a:rPr lang="tr-TR" sz="2000" dirty="0"/>
              <a:t> Planlanan faaliyetin etkilerinin belirlenebilmesi için uygulanabilecek yöntemler çok geniş bir palet oluşturur. Bunlar arasında konuya özgün çözümlerin üretilebilirliği, yaklaşımların kapsam ve karmaşıklığı, ayrıntı düzeyi gibi pek çok farklılıklar bulunmaktadır. Söz konusu yöntemler çeşitli duyarlıkta sonuçlar üretebilirler. Her yöntem farklı düzey ve kapsamlarda parasal, beyinsel, bilgi ve veri kaynağı gerektirebilir. </a:t>
            </a:r>
          </a:p>
          <a:p>
            <a:pPr algn="just"/>
            <a:r>
              <a:rPr lang="tr-TR" sz="2000" dirty="0"/>
              <a:t> Belirli bir uygulama için kestirim yöntemi seçimi, pek çok farklı faktöre dayanır. Bu seçimde sorulması gereken en önemli soru, uygulanan yöntemin incelenen faaliyetin çevrede yapacağı değişimleri açık, seçik, güvenilir ve karar verici tarafından anlaşılabilir bir biçimde ortaya koyup koymayacağıdır. </a:t>
            </a:r>
          </a:p>
          <a:p>
            <a:pPr algn="just"/>
            <a:r>
              <a:rPr lang="tr-TR" sz="2000" dirty="0"/>
              <a:t> Kestirimler belirsizlikler içerir. Her türlü mühendislik çalışmasında geleceğe yönelik öngörüler projeksiyonlar yapılmaktadır. Tecrübeli mühendisler bir öngörünün yorumunu yaparken, belirsizlik ortamlarında çalışmaya deneyimlidir. ÇED kapsamında yapılan kestirimler de planlanan ve halen mevcut olmayan bir faaliyet hakkında öngörüler içermektedir. Bunların yorumlanmasında değişimlerin sadece ana hatlarıyla ortaya konduğunun bilincinde olunması gerektiği unutulmamalıdır. </a:t>
            </a:r>
          </a:p>
          <a:p>
            <a:pPr algn="just">
              <a:buNone/>
            </a:pPr>
            <a:endParaRPr lang="tr-TR" sz="20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71480"/>
            <a:ext cx="8229600" cy="5554683"/>
          </a:xfrm>
        </p:spPr>
        <p:txBody>
          <a:bodyPr>
            <a:normAutofit fontScale="62500" lnSpcReduction="20000"/>
          </a:bodyPr>
          <a:lstStyle/>
          <a:p>
            <a:pPr algn="just"/>
            <a:endParaRPr lang="tr-TR" dirty="0"/>
          </a:p>
          <a:p>
            <a:pPr algn="just"/>
            <a:r>
              <a:rPr lang="tr-TR" dirty="0"/>
              <a:t> Kestirimlerin kalitesi, çalışmayı yapan kişiye grupların araştırma ve uzmanlık deneyimi ile orantılıdır. Kestirim yöntemleri tek başlarına çevrenin gelecekte maruz kalacağı etkilenmeyi ortaya koyamazlar. Bunların kullanımı, kestirim sürecinin sadece bir aşamasıdır. Kestirimde kullanılan veriler ve uygulanan yöntemlerle de edilen sonuçların yorumundaki deneyim, büyük önlem taşımaktadır. </a:t>
            </a:r>
          </a:p>
          <a:p>
            <a:pPr algn="just"/>
            <a:endParaRPr lang="tr-TR" dirty="0"/>
          </a:p>
          <a:p>
            <a:pPr algn="just"/>
            <a:r>
              <a:rPr lang="tr-TR" dirty="0"/>
              <a:t> ÇED kapsamında yapılan kestirimler mümkün olduğunca objektif ve güvenilir olmalıdır. Ancak ÇED' sübjektif öğelerin girmesi de kaçınılmazdır.(örn: önemli etkilerin sıralanması konusunda seçimler; çevresel sistemi temsil eden süreç; değişken ve parametrelerin seçimi; o veya bu uzmanın bilgisine başvurulması; seçilen değerlendirme fonksiyonları ve ağırlıkları gibi unsurlar). Objektif kestirimlerin gerçekleştirmesi açısından en etkili önlem, ÇED çalışmalarına zaman ve bütçe kısıtları elverdiği ölçüde en geniş zaman katılımının ve bilgilendirilmiş geniş halk kesimlerinin görüşlerinin yansıtılmasının sağlanmasıdır. Sunum aşamasında değerlendirmenin hangi kriterlere göre yapıldığı, bu kriterlerin seçilmesinde mevcut olan diğer seçenekler ve elde edilen kestirim sonuçlarının neden olacağı değişimler açık seçik belirtilmelidir. </a:t>
            </a:r>
          </a:p>
          <a:p>
            <a:pPr algn="just">
              <a:buNone/>
            </a:pP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1040</Words>
  <Application>Microsoft Office PowerPoint</Application>
  <PresentationFormat>Ekran Gösterisi (4:3)</PresentationFormat>
  <Paragraphs>33</Paragraphs>
  <Slides>7</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7</vt:i4>
      </vt:variant>
    </vt:vector>
  </HeadingPairs>
  <TitlesOfParts>
    <vt:vector size="10" baseType="lpstr">
      <vt:lpstr>Arial</vt:lpstr>
      <vt:lpstr>Calibri</vt:lpstr>
      <vt:lpstr>Ofis Teması</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ANA BİLGİSAYAR</dc:creator>
  <cp:lastModifiedBy>Şule Tatar Yolcular</cp:lastModifiedBy>
  <cp:revision>2</cp:revision>
  <dcterms:created xsi:type="dcterms:W3CDTF">2020-03-27T17:52:05Z</dcterms:created>
  <dcterms:modified xsi:type="dcterms:W3CDTF">2023-11-29T08:52:58Z</dcterms:modified>
</cp:coreProperties>
</file>