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C1A80A-5DC8-4440-855D-2C95BE632FEB}" v="1" dt="2023-11-29T08:53:28.9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Şule Tatar Yolcular" userId="ba990890af6f7d68" providerId="LiveId" clId="{68C1A80A-5DC8-4440-855D-2C95BE632FEB}"/>
    <pc:docChg chg="custSel addSld modSld">
      <pc:chgData name="Şule Tatar Yolcular" userId="ba990890af6f7d68" providerId="LiveId" clId="{68C1A80A-5DC8-4440-855D-2C95BE632FEB}" dt="2023-11-29T08:53:29.115" v="4" actId="27636"/>
      <pc:docMkLst>
        <pc:docMk/>
      </pc:docMkLst>
      <pc:sldChg chg="modSp add mod">
        <pc:chgData name="Şule Tatar Yolcular" userId="ba990890af6f7d68" providerId="LiveId" clId="{68C1A80A-5DC8-4440-855D-2C95BE632FEB}" dt="2023-11-29T08:53:29.084" v="2" actId="27636"/>
        <pc:sldMkLst>
          <pc:docMk/>
          <pc:sldMk cId="0" sldId="256"/>
        </pc:sldMkLst>
        <pc:spChg chg="mod">
          <ac:chgData name="Şule Tatar Yolcular" userId="ba990890af6f7d68" providerId="LiveId" clId="{68C1A80A-5DC8-4440-855D-2C95BE632FEB}" dt="2023-11-29T08:53:29.084" v="2" actId="27636"/>
          <ac:spMkLst>
            <pc:docMk/>
            <pc:sldMk cId="0" sldId="256"/>
            <ac:spMk id="3" creationId="{00000000-0000-0000-0000-000000000000}"/>
          </ac:spMkLst>
        </pc:spChg>
      </pc:sldChg>
      <pc:sldChg chg="modSp add mod">
        <pc:chgData name="Şule Tatar Yolcular" userId="ba990890af6f7d68" providerId="LiveId" clId="{68C1A80A-5DC8-4440-855D-2C95BE632FEB}" dt="2023-11-29T08:53:29.115" v="4" actId="27636"/>
        <pc:sldMkLst>
          <pc:docMk/>
          <pc:sldMk cId="0" sldId="257"/>
        </pc:sldMkLst>
        <pc:spChg chg="mod">
          <ac:chgData name="Şule Tatar Yolcular" userId="ba990890af6f7d68" providerId="LiveId" clId="{68C1A80A-5DC8-4440-855D-2C95BE632FEB}" dt="2023-11-29T08:53:29.115" v="4" actId="27636"/>
          <ac:spMkLst>
            <pc:docMk/>
            <pc:sldMk cId="0" sldId="257"/>
            <ac:spMk id="3" creationId="{00000000-0000-0000-0000-000000000000}"/>
          </ac:spMkLst>
        </pc:spChg>
      </pc:sldChg>
      <pc:sldChg chg="modSp add mod">
        <pc:chgData name="Şule Tatar Yolcular" userId="ba990890af6f7d68" providerId="LiveId" clId="{68C1A80A-5DC8-4440-855D-2C95BE632FEB}" dt="2023-11-29T08:53:29.099" v="3" actId="27636"/>
        <pc:sldMkLst>
          <pc:docMk/>
          <pc:sldMk cId="0" sldId="258"/>
        </pc:sldMkLst>
        <pc:spChg chg="mod">
          <ac:chgData name="Şule Tatar Yolcular" userId="ba990890af6f7d68" providerId="LiveId" clId="{68C1A80A-5DC8-4440-855D-2C95BE632FEB}" dt="2023-11-29T08:53:29.099" v="3" actId="27636"/>
          <ac:spMkLst>
            <pc:docMk/>
            <pc:sldMk cId="0" sldId="258"/>
            <ac:spMk id="3" creationId="{00000000-0000-0000-0000-000000000000}"/>
          </ac:spMkLst>
        </pc:spChg>
      </pc:sldChg>
      <pc:sldChg chg="add">
        <pc:chgData name="Şule Tatar Yolcular" userId="ba990890af6f7d68" providerId="LiveId" clId="{68C1A80A-5DC8-4440-855D-2C95BE632FEB}" dt="2023-11-29T08:53:28.974" v="0"/>
        <pc:sldMkLst>
          <pc:docMk/>
          <pc:sldMk cId="0" sldId="259"/>
        </pc:sldMkLst>
      </pc:sldChg>
      <pc:sldChg chg="modSp add mod">
        <pc:chgData name="Şule Tatar Yolcular" userId="ba990890af6f7d68" providerId="LiveId" clId="{68C1A80A-5DC8-4440-855D-2C95BE632FEB}" dt="2023-11-29T08:53:29.052" v="1" actId="27636"/>
        <pc:sldMkLst>
          <pc:docMk/>
          <pc:sldMk cId="0" sldId="261"/>
        </pc:sldMkLst>
        <pc:spChg chg="mod">
          <ac:chgData name="Şule Tatar Yolcular" userId="ba990890af6f7d68" providerId="LiveId" clId="{68C1A80A-5DC8-4440-855D-2C95BE632FEB}" dt="2023-11-29T08:53:29.052" v="1" actId="27636"/>
          <ac:spMkLst>
            <pc:docMk/>
            <pc:sldMk cId="0" sldId="261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A5EA9B-8B3A-F109-D98B-628E4F5178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C077DF4-88B2-066C-5636-015DC3339E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AB38C59-CF59-FE2F-40EC-D174C0545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8C02-E3DD-45F9-8CC6-367689D8E921}" type="datetimeFigureOut">
              <a:rPr lang="tr-TR" smtClean="0"/>
              <a:t>29.11.2023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70CDA79-B0E7-0C05-09B9-A3C0364FC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78058FD-12CB-20D8-7997-57EC9F31E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C5CE-71D7-4F24-B026-25C3EB35D5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9305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60EBCF1-5BE6-9E74-DA76-34541768B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80CEE6C-3E6E-AA49-1493-86FC8B1B99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90F233-1F30-1E5D-69C7-35A0F0458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8C02-E3DD-45F9-8CC6-367689D8E921}" type="datetimeFigureOut">
              <a:rPr lang="tr-TR" smtClean="0"/>
              <a:t>29.11.2023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852B542-B7EC-4F01-6FB4-8AD255405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81C8856-77CD-6F0C-6324-2B6CA253D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C5CE-71D7-4F24-B026-25C3EB35D5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1988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7E5F766-6ABC-A031-D93C-5988BBE221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A8F334C-F983-89FA-FDAE-73D560EC93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335316C-2BEA-1D95-BFE1-1DEEA0A4C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8C02-E3DD-45F9-8CC6-367689D8E921}" type="datetimeFigureOut">
              <a:rPr lang="tr-TR" smtClean="0"/>
              <a:t>29.11.2023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36B71F-2841-2584-6D02-1F6D3BB01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3A08A32-DE88-3F08-F55F-1256C609D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C5CE-71D7-4F24-B026-25C3EB35D5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5199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F58A849-2A94-A441-A7A0-A2825DC6B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AD423CD-8E1F-A416-B24A-34F1E7B75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8A55DD-9092-87D3-3610-1E1D0843F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8C02-E3DD-45F9-8CC6-367689D8E921}" type="datetimeFigureOut">
              <a:rPr lang="tr-TR" smtClean="0"/>
              <a:t>29.11.2023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7E0EE0A-B9C0-D41A-7093-6D1DEEAD3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5BDDD16-6C0A-E9AF-DBC6-B2BB11D8E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C5CE-71D7-4F24-B026-25C3EB35D5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2107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45725BF-91D7-9592-1154-69C5F64EA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FEA8229-C561-FD5B-277B-45DAF529D8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AB3D299-061E-88FC-0539-5B695A6D8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8C02-E3DD-45F9-8CC6-367689D8E921}" type="datetimeFigureOut">
              <a:rPr lang="tr-TR" smtClean="0"/>
              <a:t>29.11.2023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D30B19E-F91B-37B6-84DA-D1FF9F477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FAB4864-E574-A908-4E7F-54D304DE6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C5CE-71D7-4F24-B026-25C3EB35D5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2798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C5F3ED-7427-48C9-5327-1009ED87D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35E236-84BF-27A5-7EC3-9FD8959C0D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58DB688-4B87-A582-3A12-FFDC2672B5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513F64A-E170-49FF-C8DE-81A5390E3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8C02-E3DD-45F9-8CC6-367689D8E921}" type="datetimeFigureOut">
              <a:rPr lang="tr-TR" smtClean="0"/>
              <a:t>29.11.2023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22527DE-DBAB-E9EB-D2BB-0D926CB08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1DF71A5-2C3B-415A-F0E4-BD55CFA20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C5CE-71D7-4F24-B026-25C3EB35D5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5679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C093AB-605A-384E-417A-E9DDB46EC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A103D3B-D94F-B781-2C35-BA2E6D0F89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F64FBDF-27AE-15A1-CB1C-8F8F748280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C6B972-03A1-FCA6-5582-B344926B9E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28B05B4-FFBB-FC7F-0A2A-B725BF8B27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AFBB8020-5C68-97F2-68FD-86DD17E66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8C02-E3DD-45F9-8CC6-367689D8E921}" type="datetimeFigureOut">
              <a:rPr lang="tr-TR" smtClean="0"/>
              <a:t>29.11.2023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0CB5C4F-E884-7FB6-EF2D-2A3B2B015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59DFD3B-7672-6BD5-4777-ED9A81F32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C5CE-71D7-4F24-B026-25C3EB35D5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279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5379F8-1EC3-B3F7-19D2-41D444CFD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0E2B5AF-0CB2-BFD8-8F7F-B5DD0D0F9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8C02-E3DD-45F9-8CC6-367689D8E921}" type="datetimeFigureOut">
              <a:rPr lang="tr-TR" smtClean="0"/>
              <a:t>29.11.2023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B9259A6-268B-4016-696B-C0AA47121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1AF7B54-A64E-5BC8-68DF-21736E78A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C5CE-71D7-4F24-B026-25C3EB35D5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124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031C06E-2FFE-8E9A-63DC-5F0C5E456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8C02-E3DD-45F9-8CC6-367689D8E921}" type="datetimeFigureOut">
              <a:rPr lang="tr-TR" smtClean="0"/>
              <a:t>29.11.2023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4625E9D-1638-4B1D-426F-E5015B029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E5FD935-DD95-6473-7EB5-517CFC5F5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C5CE-71D7-4F24-B026-25C3EB35D5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3260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7AA9BBA-AF59-87AC-777C-60D325869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E7E5D7F-8415-8254-A726-D0178A4D6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DABBA43-7064-A40C-00B5-5826251D43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3EA2AD-6737-C962-D2A5-7633FFF2B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8C02-E3DD-45F9-8CC6-367689D8E921}" type="datetimeFigureOut">
              <a:rPr lang="tr-TR" smtClean="0"/>
              <a:t>29.11.2023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6A523F5-734E-A1F1-252F-6418AD0CB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E3FF27A-EE6A-ED10-8887-1250809EA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C5CE-71D7-4F24-B026-25C3EB35D5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7543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AA28F3C-1C6E-8C9A-04B3-726607CD6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CEADC79B-6500-96A3-D7DF-4C435BC4CD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5AFB1B3-B2A3-2FFD-AE20-695F01CFC5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00F150F-5BDE-8596-C148-EB95FDE0C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8C02-E3DD-45F9-8CC6-367689D8E921}" type="datetimeFigureOut">
              <a:rPr lang="tr-TR" smtClean="0"/>
              <a:t>29.11.2023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3636C28-BA3E-BC20-661C-771E737B7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96825AA-BF9B-F87A-6E3A-332DB202E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C5CE-71D7-4F24-B026-25C3EB35D5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578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BB4499D0-9EC0-572B-AB6A-41EC8071A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7F61830-5FBD-0EE8-3451-CA69FC76A8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1B593F3-E8CE-3996-1BB3-0D61601374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A8C02-E3DD-45F9-8CC6-367689D8E921}" type="datetimeFigureOut">
              <a:rPr lang="tr-TR" smtClean="0"/>
              <a:t>29.11.2023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F7CF403-D186-EC46-1A21-B6F616605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ADB2CAB-7217-68DC-CFFA-8F551C0011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AC5CE-71D7-4F24-B026-25C3EB35D5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069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571481"/>
            <a:ext cx="8229600" cy="555468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tr-TR" sz="2900" b="1" dirty="0"/>
              <a:t>EK- 3 </a:t>
            </a:r>
          </a:p>
          <a:p>
            <a:pPr>
              <a:buNone/>
            </a:pPr>
            <a:r>
              <a:rPr lang="tr-TR" b="1" dirty="0"/>
              <a:t>ÇEVRESEL ETKİ DEĞERLENDİRMESİ GENEL FORMATI </a:t>
            </a:r>
          </a:p>
          <a:p>
            <a:r>
              <a:rPr lang="tr-TR" dirty="0"/>
              <a:t>Başlık Sayfası: </a:t>
            </a:r>
          </a:p>
          <a:p>
            <a:r>
              <a:rPr lang="tr-TR" dirty="0"/>
              <a:t>Proje Sahibinin Adı: </a:t>
            </a:r>
          </a:p>
          <a:p>
            <a:r>
              <a:rPr lang="tr-TR" dirty="0"/>
              <a:t>Adresi </a:t>
            </a:r>
          </a:p>
          <a:p>
            <a:r>
              <a:rPr lang="tr-TR" dirty="0"/>
              <a:t>Telefon, GSM ve Faks Numarası: </a:t>
            </a:r>
          </a:p>
          <a:p>
            <a:r>
              <a:rPr lang="tr-TR" dirty="0"/>
              <a:t>e-posta: </a:t>
            </a:r>
          </a:p>
          <a:p>
            <a:r>
              <a:rPr lang="tr-TR" dirty="0"/>
              <a:t>Projenin Adı: </a:t>
            </a:r>
          </a:p>
          <a:p>
            <a:r>
              <a:rPr lang="tr-TR" dirty="0"/>
              <a:t>Proje Bedeli: </a:t>
            </a:r>
          </a:p>
          <a:p>
            <a:r>
              <a:rPr lang="tr-TR" dirty="0"/>
              <a:t>Proje İçin Seçilen Yerin Açık Adresi (İli, İlçesi, Mevkii): </a:t>
            </a:r>
          </a:p>
          <a:p>
            <a:r>
              <a:rPr lang="tr-TR" dirty="0"/>
              <a:t>Projenin ÇED Yönetmeliği Kapsamındaki Yeri (Sektör, Alt Sektör): </a:t>
            </a:r>
          </a:p>
          <a:p>
            <a:r>
              <a:rPr lang="tr-TR" dirty="0"/>
              <a:t>Projenin NACE Kodu: </a:t>
            </a:r>
          </a:p>
          <a:p>
            <a:r>
              <a:rPr lang="tr-TR" dirty="0"/>
              <a:t>Raporu Hazırlayan Çalışma Grubunun / Kuruluşun Adı: </a:t>
            </a:r>
          </a:p>
          <a:p>
            <a:r>
              <a:rPr lang="tr-TR" dirty="0"/>
              <a:t>Adresi: </a:t>
            </a:r>
          </a:p>
          <a:p>
            <a:r>
              <a:rPr lang="tr-TR" dirty="0"/>
              <a:t>Telefon ve Faks Numaraları: </a:t>
            </a:r>
          </a:p>
          <a:p>
            <a:r>
              <a:rPr lang="tr-TR" dirty="0"/>
              <a:t>Başvuru Dosyasının Sunum Tarihi: </a:t>
            </a:r>
          </a:p>
          <a:p>
            <a:r>
              <a:rPr lang="tr-TR" dirty="0"/>
              <a:t>İçindekiler Listesi: </a:t>
            </a:r>
          </a:p>
          <a:p>
            <a:r>
              <a:rPr lang="tr-TR" dirty="0"/>
              <a:t>Projenin Teknik Olmayan Özeti: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095472" y="500042"/>
            <a:ext cx="8229600" cy="5786478"/>
          </a:xfrm>
        </p:spPr>
        <p:txBody>
          <a:bodyPr>
            <a:noAutofit/>
          </a:bodyPr>
          <a:lstStyle/>
          <a:p>
            <a:r>
              <a:rPr lang="tr-TR" sz="1800" b="1" dirty="0"/>
              <a:t>Bölüm I: Projenin Tanımı ve Özelikleri </a:t>
            </a:r>
          </a:p>
          <a:p>
            <a:r>
              <a:rPr lang="tr-TR" sz="1800" dirty="0"/>
              <a:t>a) Proje konusu yatırımın tanımı, özellikleri, ömrü, hizmet maksatları, önem ve gerekliliği </a:t>
            </a:r>
          </a:p>
          <a:p>
            <a:r>
              <a:rPr lang="tr-TR" sz="1800" dirty="0"/>
              <a:t>b) Projenin yer ve teknoloji alternatifleri, proje için seçilen yerin koordinatları </a:t>
            </a:r>
          </a:p>
          <a:p>
            <a:r>
              <a:rPr lang="tr-TR" sz="1800" b="1" dirty="0"/>
              <a:t>Bölüm II: Proje Yeri ve Etki Alanının Mevcut Çevresel Özellikleri </a:t>
            </a:r>
          </a:p>
          <a:p>
            <a:r>
              <a:rPr lang="tr-TR" sz="1800" dirty="0"/>
              <a:t>Proje alanının ve önerilen proje nedeniyle etkilenmesi muhtemel olan çevrenin; nüfus, fauna, flora, jeolojik ve hidrojeolojik özellikler, doğal afet durumu, toprak, su, hava, atmosferik koşullar, iklimsel faktörler, mülkiyet durumu, kültür varlığı ve sit özellikleri, peyzaj özellikleri, arazi kullanım durumu, hassasiyet derecesi (Ek-5’deki Duyarlı Yöreler Listesi de dikkate alınarak) benzeri özellikleri </a:t>
            </a:r>
          </a:p>
          <a:p>
            <a:r>
              <a:rPr lang="tr-TR" sz="1800" b="1" dirty="0"/>
              <a:t>Bölüm III: Projenin İnşaat ve İşletme Aşamasında Çevresel Etkileri ve Alınacak Önlemler </a:t>
            </a:r>
          </a:p>
          <a:p>
            <a:r>
              <a:rPr lang="tr-TR" sz="1800" dirty="0"/>
              <a:t>Projenin; </a:t>
            </a:r>
          </a:p>
          <a:p>
            <a:r>
              <a:rPr lang="tr-TR" sz="1800" dirty="0"/>
              <a:t>a) Çevreyi etkileyebilecek olası sorunların belirlenmesi, kirleticilerin miktarı, alıcı ortamla etkileşimi, </a:t>
            </a:r>
            <a:r>
              <a:rPr lang="tr-TR" sz="1800" dirty="0" err="1"/>
              <a:t>kümülatifetkilerin</a:t>
            </a:r>
            <a:r>
              <a:rPr lang="tr-TR" sz="1800" dirty="0"/>
              <a:t> belirlenmesi </a:t>
            </a:r>
          </a:p>
          <a:p>
            <a:r>
              <a:rPr lang="tr-TR" sz="1800" dirty="0"/>
              <a:t>b) Sera gazı emisyon miktarının belirlenmesi ve emisyonların azaltılması için alınacak önlemler, </a:t>
            </a:r>
          </a:p>
          <a:p>
            <a:r>
              <a:rPr lang="tr-TR" sz="1800" dirty="0"/>
              <a:t>c) Projenin çevreye olabilecek olumsuz etkilerinin azaltılması için alınacak önlemler </a:t>
            </a:r>
          </a:p>
          <a:p>
            <a:r>
              <a:rPr lang="tr-TR" sz="1800" dirty="0"/>
              <a:t>ç) İzleme Planı (inşaat dönemi)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571481"/>
            <a:ext cx="8229600" cy="555468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tr-TR" b="1" dirty="0"/>
              <a:t>Bölüm IV: Halkın Katılımı </a:t>
            </a:r>
          </a:p>
          <a:p>
            <a:pPr algn="just"/>
            <a:r>
              <a:rPr lang="tr-TR" dirty="0"/>
              <a:t>a) Projeden etkilenmesi muhtemel ilgili halkın belirlenmesi ve halkın görüşlerinin çevresel etki değerlendirmesi çalışmasına yansıtılması için önerilen yöntemler </a:t>
            </a:r>
          </a:p>
          <a:p>
            <a:pPr algn="just"/>
            <a:r>
              <a:rPr lang="tr-TR" dirty="0"/>
              <a:t>b) Görüşlerine başvurulması öngörülen diğer taraflar </a:t>
            </a:r>
          </a:p>
          <a:p>
            <a:pPr algn="just"/>
            <a:r>
              <a:rPr lang="tr-TR" dirty="0"/>
              <a:t>Notlar ve Kaynaklar </a:t>
            </a:r>
          </a:p>
          <a:p>
            <a:pPr algn="just"/>
            <a:r>
              <a:rPr lang="tr-TR" dirty="0"/>
              <a:t>Ekler: Çevresel Etki Değerlendirmesi Başvuru Dosyası hazırlanmasında kullanılan bilgi ve belgeler ile raporda kullanılan tekniklerden rapor metninde sunulamayan belgeler. </a:t>
            </a:r>
          </a:p>
          <a:p>
            <a:pPr algn="just"/>
            <a:r>
              <a:rPr lang="tr-TR" dirty="0"/>
              <a:t>Proje için seçilen yerin koordinatları </a:t>
            </a:r>
          </a:p>
          <a:p>
            <a:pPr algn="just"/>
            <a:r>
              <a:rPr lang="tr-TR" dirty="0"/>
              <a:t>Proje için belirlenen yer ve alternatiflerinin varsa; çevre düzeni, nazım, uygulama imar planı, vaziyet planı veya plan değişikliği teklifleri </a:t>
            </a:r>
          </a:p>
          <a:p>
            <a:pPr algn="just"/>
            <a:r>
              <a:rPr lang="tr-TR" dirty="0"/>
              <a:t>Proje ile ilgili olarak daha önceden ilgili kurumlardan alınmış belgeler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571481"/>
            <a:ext cx="8229600" cy="5554683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tr-TR" b="1" dirty="0"/>
              <a:t>EK 4</a:t>
            </a:r>
          </a:p>
          <a:p>
            <a:pPr algn="just">
              <a:buNone/>
            </a:pPr>
            <a:r>
              <a:rPr lang="tr-TR" sz="2200" b="1" dirty="0"/>
              <a:t>PROJE TANITIM DOSYASININ HAZIRLANMASINDA ESAS ALINACAK SEÇME ELEME KRİTERLERİ </a:t>
            </a:r>
          </a:p>
          <a:p>
            <a:r>
              <a:rPr lang="tr-TR" sz="2400" dirty="0"/>
              <a:t>Başlık Sayfası: </a:t>
            </a:r>
          </a:p>
          <a:p>
            <a:r>
              <a:rPr lang="tr-TR" sz="2400" dirty="0"/>
              <a:t>Proje Sahibinin Adı: </a:t>
            </a:r>
          </a:p>
          <a:p>
            <a:r>
              <a:rPr lang="tr-TR" sz="2400" dirty="0"/>
              <a:t>Adresi: </a:t>
            </a:r>
          </a:p>
          <a:p>
            <a:r>
              <a:rPr lang="tr-TR" sz="2400" dirty="0"/>
              <a:t>Telefon, GSM ve Faks Numarası: </a:t>
            </a:r>
          </a:p>
          <a:p>
            <a:r>
              <a:rPr lang="tr-TR" sz="2400" dirty="0"/>
              <a:t>e-posta: </a:t>
            </a:r>
          </a:p>
          <a:p>
            <a:r>
              <a:rPr lang="tr-TR" sz="2400" dirty="0"/>
              <a:t>Projenin Adı: </a:t>
            </a:r>
          </a:p>
          <a:p>
            <a:r>
              <a:rPr lang="tr-TR" sz="2400" dirty="0"/>
              <a:t>Proje Bedeli: </a:t>
            </a:r>
          </a:p>
          <a:p>
            <a:r>
              <a:rPr lang="tr-TR" sz="2400" dirty="0"/>
              <a:t>Proje İçin Seçilen Yerin Açık Adresi (İli, İlçesi, Mevkii): </a:t>
            </a:r>
          </a:p>
          <a:p>
            <a:r>
              <a:rPr lang="tr-TR" sz="2400" dirty="0"/>
              <a:t>Projenin ÇED Yönetmeliği Kapsamındaki Yeri (Sektör, Alt Sektör): </a:t>
            </a:r>
          </a:p>
          <a:p>
            <a:r>
              <a:rPr lang="tr-TR" sz="2400" dirty="0"/>
              <a:t>Projenin NACE Kodu: </a:t>
            </a:r>
          </a:p>
          <a:p>
            <a:r>
              <a:rPr lang="tr-TR" sz="2400" dirty="0"/>
              <a:t>Raporu Hazırlayan Çalışma Grubunun /Kuruluşun Adı: </a:t>
            </a:r>
          </a:p>
          <a:p>
            <a:r>
              <a:rPr lang="tr-TR" sz="2400" dirty="0"/>
              <a:t>Adresi: </a:t>
            </a:r>
          </a:p>
          <a:p>
            <a:r>
              <a:rPr lang="tr-TR" sz="2400" dirty="0"/>
              <a:t>Telefon ve Faks Numaraları: </a:t>
            </a:r>
          </a:p>
          <a:p>
            <a:r>
              <a:rPr lang="tr-TR" sz="2400" dirty="0"/>
              <a:t>Proje Tanıtım Dosyasının Sunum Tarihi: </a:t>
            </a:r>
          </a:p>
          <a:p>
            <a:r>
              <a:rPr lang="tr-TR" sz="2400" dirty="0"/>
              <a:t>İçindekiler listesi: </a:t>
            </a:r>
          </a:p>
          <a:p>
            <a:r>
              <a:rPr lang="tr-TR" sz="2400" dirty="0"/>
              <a:t>Projenin Teknik Olmayan Özeti: </a:t>
            </a:r>
            <a:endParaRPr lang="tr-TR" sz="22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571481"/>
            <a:ext cx="8229600" cy="555468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tr-TR" b="1" dirty="0"/>
              <a:t>1.Projenin Özellikleri: </a:t>
            </a:r>
          </a:p>
          <a:p>
            <a:pPr algn="just"/>
            <a:r>
              <a:rPr lang="tr-TR" dirty="0"/>
              <a:t>a) Projenin ve yerin alternatifleri (proje teknolojisinin ve proje alanının seçilme nedenleri), </a:t>
            </a:r>
          </a:p>
          <a:p>
            <a:pPr algn="just"/>
            <a:r>
              <a:rPr lang="tr-TR" dirty="0"/>
              <a:t>b) Projenin iş akım şeması, kapasitesi, kapladığı alan, teknolojisi, çalışacak personel sayısı, </a:t>
            </a:r>
          </a:p>
          <a:p>
            <a:pPr algn="just"/>
            <a:r>
              <a:rPr lang="tr-TR" dirty="0"/>
              <a:t>c) Doğal kaynakların kullanımı (arazi kullanımı, su kullanımı, kullanılan enerji türü vb.), </a:t>
            </a:r>
          </a:p>
          <a:p>
            <a:pPr algn="just"/>
            <a:r>
              <a:rPr lang="tr-TR" dirty="0"/>
              <a:t>ç) Atık miktarı(katı, sıvı, gaz ve benzeri) ve atıkların kimyasal, fiziksel ve biyolojik özellikleri, </a:t>
            </a:r>
          </a:p>
          <a:p>
            <a:pPr algn="just"/>
            <a:r>
              <a:rPr lang="tr-TR" dirty="0"/>
              <a:t>d) Kullanılan teknoloji ve malzemelerden kaynaklanabilecek kaza riski. </a:t>
            </a:r>
          </a:p>
          <a:p>
            <a:pPr algn="just"/>
            <a:r>
              <a:rPr lang="tr-TR" b="1" dirty="0"/>
              <a:t>2.Proje Yeri ve Etki Alanının Mevcut Çevresel Özellikleri: </a:t>
            </a:r>
          </a:p>
          <a:p>
            <a:pPr algn="just"/>
            <a:r>
              <a:rPr lang="tr-TR" dirty="0"/>
              <a:t>a) Mevcut arazi kullanımı ve kalitesi (tarım alanı, orman alanı, planlı alan, su yüzeyi ve benzeri), </a:t>
            </a:r>
          </a:p>
          <a:p>
            <a:pPr algn="just"/>
            <a:r>
              <a:rPr lang="tr-TR" dirty="0"/>
              <a:t>b) Ek-5’deki Duyarlı Yöreler Listesi dikkate alınarak korunması gereken alanlar. </a:t>
            </a:r>
          </a:p>
          <a:p>
            <a:pPr algn="just"/>
            <a:r>
              <a:rPr lang="tr-TR" b="1" dirty="0"/>
              <a:t>3. Projenin İnşaat ve İşletme Aşamasında Çevresel Etkileri ve Alınacak Önlemler 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595</Words>
  <Application>Microsoft Office PowerPoint</Application>
  <PresentationFormat>Geniş ekran</PresentationFormat>
  <Paragraphs>65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Şule Tatar Yolcular</dc:creator>
  <cp:lastModifiedBy>Şule Tatar Yolcular</cp:lastModifiedBy>
  <cp:revision>1</cp:revision>
  <dcterms:created xsi:type="dcterms:W3CDTF">2023-11-29T08:53:11Z</dcterms:created>
  <dcterms:modified xsi:type="dcterms:W3CDTF">2023-11-29T08:53:33Z</dcterms:modified>
</cp:coreProperties>
</file>