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2" r:id="rId2"/>
    <p:sldId id="263" r:id="rId3"/>
    <p:sldId id="264" r:id="rId4"/>
    <p:sldId id="265" r:id="rId5"/>
    <p:sldId id="266" r:id="rId6"/>
    <p:sldId id="267" r:id="rId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8" d="100"/>
          <a:sy n="78" d="100"/>
        </p:scale>
        <p:origin x="1594"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Şule Tatar Yolcular" userId="ba990890af6f7d68" providerId="LiveId" clId="{F1461EF5-BA02-4917-AD98-065FBE8BF269}"/>
    <pc:docChg chg="delSld">
      <pc:chgData name="Şule Tatar Yolcular" userId="ba990890af6f7d68" providerId="LiveId" clId="{F1461EF5-BA02-4917-AD98-065FBE8BF269}" dt="2023-11-29T08:53:22.130" v="0" actId="2696"/>
      <pc:docMkLst>
        <pc:docMk/>
      </pc:docMkLst>
      <pc:sldChg chg="del">
        <pc:chgData name="Şule Tatar Yolcular" userId="ba990890af6f7d68" providerId="LiveId" clId="{F1461EF5-BA02-4917-AD98-065FBE8BF269}" dt="2023-11-29T08:53:22.130" v="0" actId="2696"/>
        <pc:sldMkLst>
          <pc:docMk/>
          <pc:sldMk cId="0" sldId="256"/>
        </pc:sldMkLst>
      </pc:sldChg>
      <pc:sldChg chg="del">
        <pc:chgData name="Şule Tatar Yolcular" userId="ba990890af6f7d68" providerId="LiveId" clId="{F1461EF5-BA02-4917-AD98-065FBE8BF269}" dt="2023-11-29T08:53:22.130" v="0" actId="2696"/>
        <pc:sldMkLst>
          <pc:docMk/>
          <pc:sldMk cId="0" sldId="257"/>
        </pc:sldMkLst>
      </pc:sldChg>
      <pc:sldChg chg="del">
        <pc:chgData name="Şule Tatar Yolcular" userId="ba990890af6f7d68" providerId="LiveId" clId="{F1461EF5-BA02-4917-AD98-065FBE8BF269}" dt="2023-11-29T08:53:22.130" v="0" actId="2696"/>
        <pc:sldMkLst>
          <pc:docMk/>
          <pc:sldMk cId="0" sldId="258"/>
        </pc:sldMkLst>
      </pc:sldChg>
      <pc:sldChg chg="del">
        <pc:chgData name="Şule Tatar Yolcular" userId="ba990890af6f7d68" providerId="LiveId" clId="{F1461EF5-BA02-4917-AD98-065FBE8BF269}" dt="2023-11-29T08:53:22.130" v="0" actId="2696"/>
        <pc:sldMkLst>
          <pc:docMk/>
          <pc:sldMk cId="0" sldId="259"/>
        </pc:sldMkLst>
      </pc:sldChg>
      <pc:sldChg chg="del">
        <pc:chgData name="Şule Tatar Yolcular" userId="ba990890af6f7d68" providerId="LiveId" clId="{F1461EF5-BA02-4917-AD98-065FBE8BF269}" dt="2023-11-29T08:53:22.130" v="0" actId="2696"/>
        <pc:sldMkLst>
          <pc:docMk/>
          <pc:sldMk cId="0" sldId="261"/>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29.11.2023</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pPr/>
              <a:t>29.11.2023</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pPr/>
              <a:t>29.11.2023</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pPr/>
              <a:t>29.11.2023</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29.11.2023</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D9F75050-0E15-4C5B-92B0-66D068882F1F}" type="datetimeFigureOut">
              <a:rPr lang="tr-TR" smtClean="0"/>
              <a:pPr/>
              <a:t>29.11.2023</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D9F75050-0E15-4C5B-92B0-66D068882F1F}" type="datetimeFigureOut">
              <a:rPr lang="tr-TR" smtClean="0"/>
              <a:pPr/>
              <a:t>29.11.2023</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D9F75050-0E15-4C5B-92B0-66D068882F1F}" type="datetimeFigureOut">
              <a:rPr lang="tr-TR" smtClean="0"/>
              <a:pPr/>
              <a:t>29.11.2023</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29.11.2023</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29.11.2023</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29.11.2023</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29.11.2023</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71480"/>
            <a:ext cx="8229600" cy="5554683"/>
          </a:xfrm>
        </p:spPr>
        <p:txBody>
          <a:bodyPr>
            <a:normAutofit fontScale="85000" lnSpcReduction="10000"/>
          </a:bodyPr>
          <a:lstStyle/>
          <a:p>
            <a:pPr algn="just"/>
            <a:r>
              <a:rPr lang="tr-TR" b="1" dirty="0"/>
              <a:t>Notlar ve Kaynaklar: </a:t>
            </a:r>
          </a:p>
          <a:p>
            <a:pPr algn="just"/>
            <a:r>
              <a:rPr lang="tr-TR" b="1" dirty="0"/>
              <a:t>Ekler: </a:t>
            </a:r>
          </a:p>
          <a:p>
            <a:pPr algn="just"/>
            <a:r>
              <a:rPr lang="tr-TR" dirty="0"/>
              <a:t>1- Proje için seçilen yerin koordinatları </a:t>
            </a:r>
          </a:p>
          <a:p>
            <a:pPr algn="just"/>
            <a:r>
              <a:rPr lang="tr-TR" dirty="0"/>
              <a:t>2-Proje alanı ve yakın çevresinin mevcut arazi kullanımını değerlendirmek için; yerleşim alanlarının, ulaşım ağlarının, enerji nakil hatlarının, mevcut tesislerin ve ek-5’de yer alan Duyarlı Yöreler Listesinde belirtilen diğer alanların (proje alanı ve yakın çevresinde bulunması halinde) yerlerine ilişkin verileri gösterir bilgiler 1/25000 ölçekli hâlihazır harita (çevre düzeni planı, nazım, uygulama imar planı, vaziyet planı veya plan değişikliği teklifleri, </a:t>
            </a:r>
            <a:r>
              <a:rPr lang="tr-TR" dirty="0" err="1"/>
              <a:t>topografik</a:t>
            </a:r>
            <a:r>
              <a:rPr lang="tr-TR" dirty="0"/>
              <a:t> harita) üzerine işlenerek kısaca açıklanması, jeoloji haritası ve depremsellik.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34" y="357166"/>
            <a:ext cx="8229600" cy="5554683"/>
          </a:xfrm>
        </p:spPr>
        <p:txBody>
          <a:bodyPr>
            <a:noAutofit/>
          </a:bodyPr>
          <a:lstStyle/>
          <a:p>
            <a:pPr algn="just">
              <a:buNone/>
            </a:pPr>
            <a:r>
              <a:rPr lang="tr-TR" sz="2000" b="1" dirty="0"/>
              <a:t>EK- 5 </a:t>
            </a:r>
          </a:p>
          <a:p>
            <a:pPr algn="just">
              <a:buNone/>
            </a:pPr>
            <a:r>
              <a:rPr lang="tr-TR" sz="2000" b="1" dirty="0"/>
              <a:t>DUYARLI YÖRELER</a:t>
            </a:r>
          </a:p>
          <a:p>
            <a:pPr algn="just"/>
            <a:r>
              <a:rPr lang="tr-TR" sz="2000" dirty="0"/>
              <a:t>Bu Yönetmelik kapsamında bulunan projelere ilişkin yapılacak çalışmalar sırasında başvurulması gereken mevzuatın dökümü aşağıda yer almaktadır. Mevzuatta olabilecek değişiklikler bu bölümün ayrılmaz bir parçasıdır. </a:t>
            </a:r>
          </a:p>
          <a:p>
            <a:pPr algn="just"/>
            <a:r>
              <a:rPr lang="tr-TR" sz="2000" b="1" dirty="0"/>
              <a:t>1.Ülkemiz mevzuatı uyarınca korunması gerekli alanlar </a:t>
            </a:r>
          </a:p>
          <a:p>
            <a:pPr algn="just"/>
            <a:r>
              <a:rPr lang="tr-TR" sz="2000" dirty="0"/>
              <a:t>a) Milli Parklar Kanunu’nun 2 </a:t>
            </a:r>
            <a:r>
              <a:rPr lang="tr-TR" sz="2000" dirty="0" err="1"/>
              <a:t>nci</a:t>
            </a:r>
            <a:r>
              <a:rPr lang="tr-TR" sz="2000" dirty="0"/>
              <a:t> maddesinde tanımlanan ve bu Kanunun 3 üncü maddesi uyarınca belirlenen "Milli Parklar", "Tabiat Parkları", "Tabiat Anıtları" ve "Tabiat Koruma Alanları", </a:t>
            </a:r>
          </a:p>
          <a:p>
            <a:pPr algn="just"/>
            <a:r>
              <a:rPr lang="tr-TR" sz="2000" dirty="0"/>
              <a:t>b) Kara Avcılığı Kanunu uyarınca belirlenen "Yaban Hayatı Koruma Sahaları, Yaban Hayatı Geliştirme Sahaları ve Yaban Hayvanı Yerleştirme Alanları", </a:t>
            </a:r>
          </a:p>
          <a:p>
            <a:pPr algn="just"/>
            <a:r>
              <a:rPr lang="tr-TR" sz="2000" dirty="0"/>
              <a:t>c) Kültür ve Tabiat Varlıklarını Koruma Kanunu’nun 3 üncü maddesinin birinci fıkrasının "Tanımlar" başlıklı (a) bendinin 1 inci, 2 </a:t>
            </a:r>
            <a:r>
              <a:rPr lang="tr-TR" sz="2000" dirty="0" err="1"/>
              <a:t>nci</a:t>
            </a:r>
            <a:r>
              <a:rPr lang="tr-TR" sz="2000" dirty="0"/>
              <a:t>, 3 üncü ve 5 inci alt bentlerinde "Kültür Varlıkları", "Tabiat Varlıkları", "Sit" ve "Koruma Alanı" olarak tanımlanan ve aynı Kanun ile 17/6/1987 tarihli ve 3386 sayılı Kanunun (2863 sayılı Kültür ve Tabiat Varlıklarını Koruma Kanunu’nun Bazı Maddelerinin Değiştirilmesi ve Bu Kanuna Bazı Maddelerin Eklenmesi Hakkında Kanun) ilgili maddeleri uyarınca tespiti ve tescili yapılan alanlar, </a:t>
            </a:r>
            <a:r>
              <a:rPr lang="tr-TR" sz="2000" b="1" dirty="0"/>
              <a:t> </a:t>
            </a:r>
          </a:p>
          <a:p>
            <a:pPr algn="just"/>
            <a:endParaRPr lang="tr-TR" sz="2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71480"/>
            <a:ext cx="8229600" cy="5554683"/>
          </a:xfrm>
        </p:spPr>
        <p:txBody>
          <a:bodyPr>
            <a:normAutofit fontScale="70000" lnSpcReduction="20000"/>
          </a:bodyPr>
          <a:lstStyle/>
          <a:p>
            <a:pPr algn="just"/>
            <a:r>
              <a:rPr lang="tr-TR" dirty="0"/>
              <a:t>ç) Su Ürünleri Kanunu kapsamında olan Su Ürünleri İstihsal ve Üreme Sahaları, </a:t>
            </a:r>
          </a:p>
          <a:p>
            <a:pPr algn="just"/>
            <a:r>
              <a:rPr lang="tr-TR" dirty="0"/>
              <a:t>d) Su Kirliliği Kontrol Yönetmeliği’nin 17 </a:t>
            </a:r>
            <a:r>
              <a:rPr lang="tr-TR" dirty="0" err="1"/>
              <a:t>nci</a:t>
            </a:r>
            <a:r>
              <a:rPr lang="tr-TR" dirty="0"/>
              <a:t>, 18 inci, 19 uncu ve 20 </a:t>
            </a:r>
            <a:r>
              <a:rPr lang="tr-TR" dirty="0" err="1"/>
              <a:t>nci</a:t>
            </a:r>
            <a:r>
              <a:rPr lang="tr-TR" dirty="0"/>
              <a:t> maddelerinde tanımlanan alanlar, </a:t>
            </a:r>
          </a:p>
          <a:p>
            <a:pPr algn="just"/>
            <a:r>
              <a:rPr lang="tr-TR" dirty="0"/>
              <a:t>e) Hava Kalitesi Değerlendirme ve Yönetimi Yönetmeliği’nde tanımlanan alanlar </a:t>
            </a:r>
          </a:p>
          <a:p>
            <a:pPr algn="just"/>
            <a:r>
              <a:rPr lang="tr-TR" dirty="0"/>
              <a:t>f) Çevre Kanunu’nun 9 uncu maddesi uyarınca Bakanlar Kurulu tarafından "Özel Çevre Koruma Bölgeleri" olarak tespit ve ilan edilen alanlar, </a:t>
            </a:r>
          </a:p>
          <a:p>
            <a:pPr algn="just"/>
            <a:r>
              <a:rPr lang="tr-TR" dirty="0"/>
              <a:t>g) Boğaziçi Kanunu’na göre koruma altına alınan alanlar, </a:t>
            </a:r>
          </a:p>
          <a:p>
            <a:pPr algn="just"/>
            <a:r>
              <a:rPr lang="tr-TR" dirty="0"/>
              <a:t>ğ) Orman Kanunu uyarınca orman alanı sayılan yerler, </a:t>
            </a:r>
          </a:p>
          <a:p>
            <a:pPr algn="just"/>
            <a:r>
              <a:rPr lang="tr-TR" dirty="0"/>
              <a:t>h) Kıyı Kanunu gereğince yapı yasağı getirilen alanlar, </a:t>
            </a:r>
          </a:p>
          <a:p>
            <a:pPr algn="just"/>
            <a:r>
              <a:rPr lang="tr-TR" dirty="0"/>
              <a:t>ı) Zeytinciliğin Islahı ve Yabanilerinin Aşılattırılması Hakkında Kanunda belirtilen alanlar, </a:t>
            </a:r>
          </a:p>
          <a:p>
            <a:pPr algn="just"/>
            <a:r>
              <a:rPr lang="sv-SE" dirty="0"/>
              <a:t>i) Mera Kanununda belirtilen alanlar, </a:t>
            </a:r>
          </a:p>
          <a:p>
            <a:pPr algn="just"/>
            <a:r>
              <a:rPr lang="tr-TR" dirty="0"/>
              <a:t>j) Sulak Alanların Korunması Yönetmeliği’nde belirtilen alanlar.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71480"/>
            <a:ext cx="8229600" cy="5554683"/>
          </a:xfrm>
        </p:spPr>
        <p:txBody>
          <a:bodyPr>
            <a:normAutofit fontScale="70000" lnSpcReduction="20000"/>
          </a:bodyPr>
          <a:lstStyle/>
          <a:p>
            <a:pPr algn="just"/>
            <a:r>
              <a:rPr lang="tr-TR" b="1" dirty="0"/>
              <a:t>2.Ülkemizin taraf olduğu uluslararası sözleşmeler uyarınca korunması gerekli alanlar </a:t>
            </a:r>
          </a:p>
          <a:p>
            <a:pPr algn="just"/>
            <a:r>
              <a:rPr lang="tr-TR" dirty="0"/>
              <a:t>a) "Avrupa’nın Yaban Hayatı ve Yaşama Ortamlarını Koruma Sözleşmesi" (BERN Sözleşmesi) uyarınca koruma altına alınmış alanlardan "Önemli Deniz Kaplumbağası Üreme Alanları"nda belirtilen I. ve II. Koruma Bölgeleri, "Akdeniz Foku Yaşama ve Üreme Alanları", </a:t>
            </a:r>
          </a:p>
          <a:p>
            <a:pPr algn="just"/>
            <a:r>
              <a:rPr lang="tr-TR" dirty="0"/>
              <a:t>b) "Akdeniz’in Kirlenmeye Karşı Korunması Sözleşmesi" (</a:t>
            </a:r>
            <a:r>
              <a:rPr lang="tr-TR" dirty="0" err="1"/>
              <a:t>Barcelona</a:t>
            </a:r>
            <a:r>
              <a:rPr lang="tr-TR" dirty="0"/>
              <a:t> Sözleşmesi) uyarınca korumaya alınan alanlar, </a:t>
            </a:r>
          </a:p>
          <a:p>
            <a:pPr algn="just"/>
            <a:r>
              <a:rPr lang="tr-TR" dirty="0"/>
              <a:t>1) "Akdeniz’de Özel Koruma Alanlarının Korunmasına Ait Protokol" gereği ülkemizde "Özel Koruma Alanı" olarak belirlenmiş alanlar, </a:t>
            </a:r>
          </a:p>
          <a:p>
            <a:pPr algn="just"/>
            <a:r>
              <a:rPr lang="tr-TR" dirty="0"/>
              <a:t>2) </a:t>
            </a:r>
            <a:r>
              <a:rPr lang="tr-TR" dirty="0" err="1"/>
              <a:t>Cenova</a:t>
            </a:r>
            <a:r>
              <a:rPr lang="tr-TR" dirty="0"/>
              <a:t> Bildirgesi gereği seçilmiş Birleşmiş Milletler Çevre Programı tarafından yayımlanmış olan "Akdeniz’de Ortak Öneme Sahip 100 Kıyısal Tarihi Sit" listesinde yer alan alanlar, </a:t>
            </a:r>
          </a:p>
          <a:p>
            <a:pPr algn="just"/>
            <a:r>
              <a:rPr lang="tr-TR" dirty="0"/>
              <a:t>3) </a:t>
            </a:r>
            <a:r>
              <a:rPr lang="tr-TR" dirty="0" err="1"/>
              <a:t>Cenova</a:t>
            </a:r>
            <a:r>
              <a:rPr lang="tr-TR" dirty="0"/>
              <a:t> </a:t>
            </a:r>
            <a:r>
              <a:rPr lang="tr-TR" dirty="0" err="1"/>
              <a:t>Deklerasyonu’nun</a:t>
            </a:r>
            <a:r>
              <a:rPr lang="tr-TR" dirty="0"/>
              <a:t> 17 </a:t>
            </a:r>
            <a:r>
              <a:rPr lang="tr-TR" dirty="0" err="1"/>
              <a:t>nci</a:t>
            </a:r>
            <a:r>
              <a:rPr lang="tr-TR" dirty="0"/>
              <a:t> maddesinde yer alan "Akdeniz’e Has Nesli Tehlikede Olan Deniz Türlerinin" yaşama ve beslenme ortamı olan kıyısal alanlar,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71480"/>
            <a:ext cx="8229600" cy="5554683"/>
          </a:xfrm>
        </p:spPr>
        <p:txBody>
          <a:bodyPr>
            <a:normAutofit lnSpcReduction="10000"/>
          </a:bodyPr>
          <a:lstStyle/>
          <a:p>
            <a:pPr algn="just"/>
            <a:r>
              <a:rPr lang="tr-TR" dirty="0"/>
              <a:t>c) "Dünya Kültür ve Tabiat Mirasının Korunması Sözleşmesi"nin 1 inci ve 2 </a:t>
            </a:r>
            <a:r>
              <a:rPr lang="tr-TR" dirty="0" err="1"/>
              <a:t>nci</a:t>
            </a:r>
            <a:r>
              <a:rPr lang="tr-TR" dirty="0"/>
              <a:t> maddeleri gereğince Kültür Bakanlığı tarafından koruma altına alınan "Kültürel Miras" ve "Doğal Miras" statüsü verilen kültürel, tarihi ve doğal alanlar, </a:t>
            </a:r>
          </a:p>
          <a:p>
            <a:pPr algn="just"/>
            <a:r>
              <a:rPr lang="tr-TR" dirty="0"/>
              <a:t>ç) "Özellikle Su Kuşları Yaşama Ortamı Olarak Uluslararası Öneme Sahip Sulak Alanların Korunması Sözleşmesi" (RAMSAR Sözleşmesi) uyarınca koruma altına alınmış alanlar, </a:t>
            </a:r>
          </a:p>
          <a:p>
            <a:pPr algn="just"/>
            <a:r>
              <a:rPr lang="tr-TR" dirty="0"/>
              <a:t>d) Avrupa Peyzaj Sözleşmesi.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71480"/>
            <a:ext cx="8229600" cy="5554683"/>
          </a:xfrm>
        </p:spPr>
        <p:txBody>
          <a:bodyPr>
            <a:normAutofit fontScale="62500" lnSpcReduction="20000"/>
          </a:bodyPr>
          <a:lstStyle/>
          <a:p>
            <a:pPr algn="just"/>
            <a:r>
              <a:rPr lang="tr-TR" b="1" dirty="0"/>
              <a:t>3. Korunması gereken alanlar </a:t>
            </a:r>
          </a:p>
          <a:p>
            <a:pPr algn="just"/>
            <a:r>
              <a:rPr lang="tr-TR" dirty="0"/>
              <a:t>a) Onaylı Çevre Düzeni Planlarında, mevcut özellikleri korunacak alan olarak tespit edilen ve yapılaşma yasağı getirilen alanlar (Tabii karakteri korunacak alan, </a:t>
            </a:r>
            <a:r>
              <a:rPr lang="tr-TR" dirty="0" err="1"/>
              <a:t>biogenetik</a:t>
            </a:r>
            <a:r>
              <a:rPr lang="tr-TR" dirty="0"/>
              <a:t> rezerv alanları, jeotermal alanlar ve benzeri), </a:t>
            </a:r>
          </a:p>
          <a:p>
            <a:pPr algn="just"/>
            <a:r>
              <a:rPr lang="tr-TR" dirty="0"/>
              <a:t>b) Tarım Alanları: Tarımsal kalkınma alanları, sulanan, sulanması mümkün ve arazi kullanma kabiliyet sınıfları I, II, III ve IV olan alanlar, yağışa bağlı tarımda kullanılan I. ve II. sınıf ile, özel mahsul plantasyon alanlarının tamamı, </a:t>
            </a:r>
          </a:p>
          <a:p>
            <a:pPr algn="just"/>
            <a:r>
              <a:rPr lang="tr-TR" dirty="0"/>
              <a:t>c) Sulak Alanlar: Doğal veya yapay, devamlı veya geçici, suların durgun veya akıntılı, tatlı, acı veya tuzlu, denizlerin gel-git hareketinin çekilme devresinde 6 metreyi geçmeyen derinlikleri kapsayan, başta su kuşları olmak 18  üzere canlıların yaşama ortamı olarak önem taşıyan bütün sular, bataklık sazlık ve </a:t>
            </a:r>
            <a:r>
              <a:rPr lang="tr-TR" dirty="0" err="1"/>
              <a:t>turbiyeler</a:t>
            </a:r>
            <a:r>
              <a:rPr lang="tr-TR" dirty="0"/>
              <a:t> ile bu alanların kıyı kenar çizgisinden itibaren kara tarafına doğru ekolojik açıdan sulak alan kalan yerler, </a:t>
            </a:r>
          </a:p>
          <a:p>
            <a:pPr algn="just"/>
            <a:r>
              <a:rPr lang="tr-TR" dirty="0"/>
              <a:t>ç) Göller, akarsular, yeraltı suyu işletme sahaları, </a:t>
            </a:r>
          </a:p>
          <a:p>
            <a:pPr algn="just"/>
            <a:r>
              <a:rPr lang="tr-TR" dirty="0"/>
              <a:t>d) Bilimsel araştırmalar için önem arz eden ve/veya nesli tehlikeye düşmüş veya düşebilir türler ve ülkemiz için endemik olan türlerin yaşama ortamı olan alanlar, biyosfer rezervi, </a:t>
            </a:r>
            <a:r>
              <a:rPr lang="tr-TR" dirty="0" err="1"/>
              <a:t>biyotoplar</a:t>
            </a:r>
            <a:r>
              <a:rPr lang="tr-TR" dirty="0"/>
              <a:t>, </a:t>
            </a:r>
            <a:r>
              <a:rPr lang="tr-TR" dirty="0" err="1"/>
              <a:t>biyogenetik</a:t>
            </a:r>
            <a:r>
              <a:rPr lang="tr-TR" dirty="0"/>
              <a:t> rezerv alanları, benzersiz özelliklerdeki jeolojik ve jeomorfolojik oluşumların bulunduğu alanlar. </a:t>
            </a: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TotalTime>
  <Words>849</Words>
  <Application>Microsoft Office PowerPoint</Application>
  <PresentationFormat>Ekran Gösterisi (4:3)</PresentationFormat>
  <Paragraphs>36</Paragraphs>
  <Slides>6</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6</vt:i4>
      </vt:variant>
    </vt:vector>
  </HeadingPairs>
  <TitlesOfParts>
    <vt:vector size="9" baseType="lpstr">
      <vt:lpstr>Arial</vt:lpstr>
      <vt:lpstr>Calibri</vt:lpstr>
      <vt:lpstr>Ofis Teması</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ANA BİLGİSAYAR</dc:creator>
  <cp:lastModifiedBy>Şule Tatar Yolcular</cp:lastModifiedBy>
  <cp:revision>3</cp:revision>
  <dcterms:created xsi:type="dcterms:W3CDTF">2020-03-27T18:10:57Z</dcterms:created>
  <dcterms:modified xsi:type="dcterms:W3CDTF">2023-11-29T08:53:31Z</dcterms:modified>
</cp:coreProperties>
</file>