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1" r:id="rId3"/>
    <p:sldId id="259" r:id="rId4"/>
    <p:sldId id="258" r:id="rId5"/>
    <p:sldId id="270" r:id="rId6"/>
    <p:sldId id="271" r:id="rId7"/>
    <p:sldId id="272" r:id="rId8"/>
    <p:sldId id="277" r:id="rId9"/>
    <p:sldId id="276"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91" autoAdjust="0"/>
    <p:restoredTop sz="94660"/>
  </p:normalViewPr>
  <p:slideViewPr>
    <p:cSldViewPr>
      <p:cViewPr varScale="1">
        <p:scale>
          <a:sx n="74" d="100"/>
          <a:sy n="74" d="100"/>
        </p:scale>
        <p:origin x="1853"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Şule Tatar Yolcular" userId="ba990890af6f7d68" providerId="LiveId" clId="{0EEE536B-DAEA-439D-9DC2-77460382FE67}"/>
    <pc:docChg chg="delSld">
      <pc:chgData name="Şule Tatar Yolcular" userId="ba990890af6f7d68" providerId="LiveId" clId="{0EEE536B-DAEA-439D-9DC2-77460382FE67}" dt="2023-11-29T08:47:50.438" v="0" actId="47"/>
      <pc:docMkLst>
        <pc:docMk/>
      </pc:docMkLst>
      <pc:sldChg chg="del">
        <pc:chgData name="Şule Tatar Yolcular" userId="ba990890af6f7d68" providerId="LiveId" clId="{0EEE536B-DAEA-439D-9DC2-77460382FE67}" dt="2023-11-29T08:47:50.438" v="0" actId="47"/>
        <pc:sldMkLst>
          <pc:docMk/>
          <pc:sldMk cId="0" sldId="256"/>
        </pc:sldMkLst>
      </pc:sldChg>
      <pc:sldChg chg="del">
        <pc:chgData name="Şule Tatar Yolcular" userId="ba990890af6f7d68" providerId="LiveId" clId="{0EEE536B-DAEA-439D-9DC2-77460382FE67}" dt="2023-11-29T08:47:50.438" v="0" actId="47"/>
        <pc:sldMkLst>
          <pc:docMk/>
          <pc:sldMk cId="0" sldId="260"/>
        </pc:sldMkLst>
      </pc:sldChg>
      <pc:sldChg chg="del">
        <pc:chgData name="Şule Tatar Yolcular" userId="ba990890af6f7d68" providerId="LiveId" clId="{0EEE536B-DAEA-439D-9DC2-77460382FE67}" dt="2023-11-29T08:47:50.438" v="0" actId="47"/>
        <pc:sldMkLst>
          <pc:docMk/>
          <pc:sldMk cId="0" sldId="263"/>
        </pc:sldMkLst>
      </pc:sldChg>
      <pc:sldChg chg="del">
        <pc:chgData name="Şule Tatar Yolcular" userId="ba990890af6f7d68" providerId="LiveId" clId="{0EEE536B-DAEA-439D-9DC2-77460382FE67}" dt="2023-11-29T08:47:50.438" v="0" actId="47"/>
        <pc:sldMkLst>
          <pc:docMk/>
          <pc:sldMk cId="0" sldId="264"/>
        </pc:sldMkLst>
      </pc:sldChg>
      <pc:sldChg chg="del">
        <pc:chgData name="Şule Tatar Yolcular" userId="ba990890af6f7d68" providerId="LiveId" clId="{0EEE536B-DAEA-439D-9DC2-77460382FE67}" dt="2023-11-29T08:47:50.438" v="0" actId="47"/>
        <pc:sldMkLst>
          <pc:docMk/>
          <pc:sldMk cId="0" sldId="265"/>
        </pc:sldMkLst>
      </pc:sldChg>
      <pc:sldChg chg="del">
        <pc:chgData name="Şule Tatar Yolcular" userId="ba990890af6f7d68" providerId="LiveId" clId="{0EEE536B-DAEA-439D-9DC2-77460382FE67}" dt="2023-11-29T08:47:50.438" v="0" actId="47"/>
        <pc:sldMkLst>
          <pc:docMk/>
          <pc:sldMk cId="0" sldId="266"/>
        </pc:sldMkLst>
      </pc:sldChg>
      <pc:sldChg chg="del">
        <pc:chgData name="Şule Tatar Yolcular" userId="ba990890af6f7d68" providerId="LiveId" clId="{0EEE536B-DAEA-439D-9DC2-77460382FE67}" dt="2023-11-29T08:47:50.438" v="0" actId="47"/>
        <pc:sldMkLst>
          <pc:docMk/>
          <pc:sldMk cId="0" sldId="267"/>
        </pc:sldMkLst>
      </pc:sldChg>
      <pc:sldChg chg="del">
        <pc:chgData name="Şule Tatar Yolcular" userId="ba990890af6f7d68" providerId="LiveId" clId="{0EEE536B-DAEA-439D-9DC2-77460382FE67}" dt="2023-11-29T08:47:50.438" v="0" actId="47"/>
        <pc:sldMkLst>
          <pc:docMk/>
          <pc:sldMk cId="0" sldId="268"/>
        </pc:sldMkLst>
      </pc:sldChg>
      <pc:sldChg chg="del">
        <pc:chgData name="Şule Tatar Yolcular" userId="ba990890af6f7d68" providerId="LiveId" clId="{0EEE536B-DAEA-439D-9DC2-77460382FE67}" dt="2023-11-29T08:47:50.438" v="0" actId="47"/>
        <pc:sldMkLst>
          <pc:docMk/>
          <pc:sldMk cId="0" sldId="26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29.11.2023</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786478"/>
          </a:xfrm>
        </p:spPr>
        <p:txBody>
          <a:bodyPr>
            <a:normAutofit fontScale="85000" lnSpcReduction="10000"/>
          </a:bodyPr>
          <a:lstStyle/>
          <a:p>
            <a:pPr algn="just">
              <a:buNone/>
            </a:pPr>
            <a:r>
              <a:rPr lang="tr-TR" dirty="0"/>
              <a:t>Çok disiplinli uzman gruplarla çalışmak zaman zaman güçlükler yaratabilir. Genellikle uzman kişiler kendi ilgi alanlarına giren konularda duygusal olma eğilimi gösterebilmelidirler. Özellikle uzmanlığın yaygın olmadığı, bilginin sığ olduğu ortamlarda bu tür kişiler demagojiye başvurabilir ve diğer uzmanları ve proje koordinatörlerini yanlı hareket etme ile suçlamaya kadar gidebilirler. Yaptıkları değerlendirmeler her türlü bilimsel ölçütle kıyaslandığında yanlış bile olsa hatalarını kabul etmeye yanaşmazlar. Bu tür durumlarda proje koordinatörünün görevi, hatalı değerlendirmeleri ileriki tartışmalarda kanıt olarak kullanmak üzere dosyalamak ve değerlendirmeyi bir başka uzmana yaptırtmak veya bizzat yapmaktır.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786478"/>
          </a:xfrm>
        </p:spPr>
        <p:txBody>
          <a:bodyPr>
            <a:normAutofit fontScale="77500" lnSpcReduction="20000"/>
          </a:bodyPr>
          <a:lstStyle/>
          <a:p>
            <a:pPr algn="just">
              <a:buNone/>
            </a:pPr>
            <a:r>
              <a:rPr lang="tr-TR" dirty="0"/>
              <a:t>Görüldüğü gibi, ÇED çalışmalarının koordinasyonu ve sunulması, özellikle sonuç aşamasında ekolojik unsurlara ve proje bileşenlerine makro düzeyde bakabilen ve gerektiğinde detaya inebilen organizatörler gerektirmektedir. Dolayısıyla ÇED çalışmalarını koordine eden ve ÇED raporlarını derleyen kişilerin yukarıda belirtilen özel yetenekleri önemli olmakla beraber, çevre mühendisliği </a:t>
            </a:r>
            <a:r>
              <a:rPr lang="tr-TR" dirty="0" err="1"/>
              <a:t>ağırıklı</a:t>
            </a:r>
            <a:r>
              <a:rPr lang="tr-TR" dirty="0"/>
              <a:t> bir mühendislik eğitiminden geçmiş olmaları uygun olur. Hazırlık çalışmaları kapsamında proje koordinatörünün tayininden sonra atılması gereken adım çalışma planının yapılması, çalışma grubunun belirlenmesi ve grup içinde iş bölümüdür. Çevre yönetiminde özel bir yeri olan ÇED uygulamaları, ancak bilinçli, deneyimli ve iyi yönlendirilen teknik kadroların elinde gerçekleştirilebilir. Çalışacak kadronun, projenin tüm bileşenlerini çevrenin tüm göstergeleriyle bağdaştırabilecek değişik mesleklerden olması esastır.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786478"/>
          </a:xfrm>
        </p:spPr>
        <p:txBody>
          <a:bodyPr>
            <a:normAutofit fontScale="85000" lnSpcReduction="10000"/>
          </a:bodyPr>
          <a:lstStyle/>
          <a:p>
            <a:pPr algn="just">
              <a:buNone/>
            </a:pPr>
            <a:r>
              <a:rPr lang="tr-TR" dirty="0"/>
              <a:t>Bu noktada ülkemizde ÇED çalışmalarının yerli veya yabancı bir kardı tarafından mı yapılmasının daha uygun olacağı sorusu akla gelmektedir. Pek çok sanayileşmiş ülkede bu tür değerlendirmeler konusunda tecrübe kazanmış ve çalışmaları rutin bir biçimde gerçekleştirebilecek ticari amaçlı kuruluşlar mevcuttur ve bu hizmetlerin satın alınası mümkündür. Ancak söz konusu kuruluşların ülkemizdeki yerel koşulları, değer ölçülerini, öncelikleri ve teknolojik imkanları iyi bilmemeleri nedeniyle bazı isabetsiz sonuçlara varmaları mümkündür. Nitekim pek çok gelişmekte olan ülkede geçmişte yabancı uzmanlar tarafından yapılmış olan çalışmalarda bazı temel etkilerin gözden kaçırılarak ortaya vahim çevresel ve ekonomik hataların çıkmış olduğu görülmektedir.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786478"/>
          </a:xfrm>
        </p:spPr>
        <p:txBody>
          <a:bodyPr>
            <a:normAutofit fontScale="85000" lnSpcReduction="10000"/>
          </a:bodyPr>
          <a:lstStyle/>
          <a:p>
            <a:pPr algn="just">
              <a:buNone/>
            </a:pPr>
            <a:r>
              <a:rPr lang="tr-TR" dirty="0"/>
              <a:t>Özetlemek gerekirse, ülkenin geleceğini etkileyen temel kararların verilmesinde önemli bir yer tutan ÇED çalışmalarının, özellikle yerli uzman ve yönetici kadroların sorumluluğunda gerçekleştirilmesi gereklidir. Henüz Türkiye'de bu kadrolar maalesef çok kısıtlıdır. ÇED uygulamalarının başlangıç aşamalarında söz konusu kadroların, bazı özel uzmanlık ve deneyim isteyen konularda yerli elemanlarımız yetişinceye kadar, proje koordinatörü yerli uzman yöneticilerimizden seçilmek kaydıyla, sınırlı sayıda yabancı uzmanla desteklenmesi gerekli olabilir. Ancak bu tür hizmetlerin ithal edilmesi durumunda, çalışmalar sırasında bilgi ve metodoloji aktarımı ile yerli uzmanlarımızın yetiştirilmesi konusu üzerinde titizlikle durulmalıdır.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786478"/>
          </a:xfrm>
        </p:spPr>
        <p:txBody>
          <a:bodyPr>
            <a:normAutofit fontScale="85000" lnSpcReduction="10000"/>
          </a:bodyPr>
          <a:lstStyle/>
          <a:p>
            <a:pPr algn="just">
              <a:buNone/>
            </a:pPr>
            <a:r>
              <a:rPr lang="tr-TR" dirty="0"/>
              <a:t>Hazırlık aşamasında gerçekleştirilmesi gereken unsurlardan bir diğeri, planlanan faaliyetin ve seçeneklerin tanımlanmasıdır. Çeşitli projeler çevreye farklı etkiler yapar. Bu nedenle bir ÇED çalışmasının hazırlanmasında ve yapılmasında planlanan faaliyetin ve seçeneklerin neler olduğu, ayrıntılı ve yanlış anlamalara imkân vermeyecek kesinlikte ortaya konmalıdır. Örneğin planlanan faaliyetin "bir kente temin edilen içme suyunun miktarının arttırılması" şeklinde </a:t>
            </a:r>
            <a:r>
              <a:rPr lang="tr-TR" dirty="0" err="1"/>
              <a:t>formülasyonu</a:t>
            </a:r>
            <a:r>
              <a:rPr lang="tr-TR" dirty="0"/>
              <a:t> ile "bir içme suyu barajı ve su arıtma tesisi kurulması" şeklinde ifade edilmesi arasında önemli farklar vardır. Faaliyetin tanımlanması, bu aşamada en yetkili kişi olan proje koordinatörü tarafından yapılmalı ve karar mercii ile mutabakat sağlanmalıdır.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786478"/>
          </a:xfrm>
        </p:spPr>
        <p:txBody>
          <a:bodyPr>
            <a:normAutofit fontScale="92500" lnSpcReduction="20000"/>
          </a:bodyPr>
          <a:lstStyle/>
          <a:p>
            <a:pPr algn="just">
              <a:buNone/>
            </a:pPr>
            <a:r>
              <a:rPr lang="tr-TR" dirty="0"/>
              <a:t>Bundan sonra yapılacak iş, proje seçeneklerinin belirlenmesidir. Bir proje için seçenekler üretilmesi ve bunların önceden belirlenmiş kriterler uyarınca irdelenerek en iyi seçeneğin gerçekleştirilmesi, esasen geçmişte de </a:t>
            </a:r>
            <a:r>
              <a:rPr lang="tr-TR" dirty="0" err="1"/>
              <a:t>uygulanagelinmiş</a:t>
            </a:r>
            <a:r>
              <a:rPr lang="tr-TR" dirty="0"/>
              <a:t> klasik bir mühendislik yaklaşımıdır. Ancak geçmişte proje seçeneklerinin irdelenmesinde yalnız teknik ve ekonomik kriterler esas alınırken. ÇED bu ölçütler çerçevesine çevresel unsurları da dahil etmektedir. Proje seçeneklerinin belirlenmesi sırasında "hiç bir faaliyetle bulunmama" veya modern matematiğin küme teorisi terminolojisi ile "boş küme'yi de unutmamak gerekir.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786478"/>
          </a:xfrm>
        </p:spPr>
        <p:txBody>
          <a:bodyPr>
            <a:normAutofit fontScale="92500"/>
          </a:bodyPr>
          <a:lstStyle/>
          <a:p>
            <a:pPr algn="just">
              <a:buNone/>
            </a:pPr>
            <a:r>
              <a:rPr lang="tr-TR" dirty="0"/>
              <a:t>Bu aşamada seçenekler üretilirken yansız ve tarafsız olunması çok önemlidir. Bu nedenle, belirli bir faaliyetin tatbikat projesini yapmayı ümit eden ve bu projeden ekonomik çıkarlar bekleyen bir gruba ÇED çalışması yaptıramaması gerekir. Bazı ülkelerde ÇED karar verme durumunda olan kamu kuruluşlarınca bizzat yapılmaktadır. Bu durumda olan kamu kuruluşunun geçmişte verilmiş olan kararların ipoteği akında bulunması muhtemeldir. Böyle durumlarda ÇED daha hazırlık aşamasında amacından sapmış olur.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786478"/>
          </a:xfrm>
        </p:spPr>
        <p:txBody>
          <a:bodyPr>
            <a:normAutofit fontScale="92500" lnSpcReduction="20000"/>
          </a:bodyPr>
          <a:lstStyle/>
          <a:p>
            <a:pPr algn="just">
              <a:buNone/>
            </a:pPr>
            <a:r>
              <a:rPr lang="tr-TR" dirty="0"/>
              <a:t>Seçeneklerin belirlenmesinde ÇED çalışmasının zamanlaması da büyük önem taşımaktadır. Erken bir aşamada (istikşaf veya </a:t>
            </a:r>
            <a:r>
              <a:rPr lang="tr-TR" dirty="0" err="1"/>
              <a:t>master</a:t>
            </a:r>
            <a:r>
              <a:rPr lang="tr-TR" dirty="0"/>
              <a:t> plan düzeyinde) yapılan ÇED çalışmaları, çevresel açıdan çok olumsuz proje seçeneklerinin başlangıçta belirlenmesine ve. elimine edilmesine olanak tanır. Kesin proje aşamasına gelmiş bir faaliyet için yapılan ÇED çalışmaları sadece bu projenin olumsuz etkilerini ve bu etkileri önlemek için alınabilecek, genellikle oldukça pahalı, teknolojik önlemleri belirlemekle sınırlı kalır. Görüldüğü gibi, ÇED çalışmasının erken yapılması, makro düzeyde önemli ekonomik yararlar sağlayabilme potansiyeline sahiptir.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786478"/>
          </a:xfrm>
        </p:spPr>
        <p:txBody>
          <a:bodyPr>
            <a:normAutofit fontScale="85000" lnSpcReduction="20000"/>
          </a:bodyPr>
          <a:lstStyle/>
          <a:p>
            <a:pPr algn="just">
              <a:buNone/>
            </a:pPr>
            <a:r>
              <a:rPr lang="tr-TR" dirty="0"/>
              <a:t>Hazırlık aşamasında yer alması gereken etkinliklerden sonuncusu, planlanan faaliyetle ilgili teknik şartname, norm ve kriterler ile bu faaliyetin çevreye yapacağı etkilere ilişkin yasal düzenleme ve standartların derlenmesidir. Ayrıca arazı ve toprak kullanımı, enerji ve su kullanımına ilişkin yasal düzenlemelerin bilinmesinde yarar vardır. Böylece planlanan faaliyetin, gerek ÇED çalışması çerçevesinde, gerekse de projenin daha sonraki uygulama aşamalarında, mevcut yasal düzenlemelerle çelişkilere düşmemesi sağlanmış olur. Çok büyük kapsamlı projelerde bile örneğin, istimlâk sorunları doğal veya tarihi sit alanlarının bulunması veya aynı bölgede başka kuruluşlar tarafından yapılan planlamaların bilinmemesi nedeniyle, gecikmeler olması veya projeden tamamen vazgeçilme durumunun ortaya çıkması mümkündür. </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850</Words>
  <Application>Microsoft Office PowerPoint</Application>
  <PresentationFormat>Ekran Gösterisi (4:3)</PresentationFormat>
  <Paragraphs>9</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Calibri</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ÇED ÇALIŞMASININ ÇERÇEVESİ VE AŞAMALARI </dc:title>
  <dc:creator>ANA BİLGİSAYAR</dc:creator>
  <cp:lastModifiedBy>Şule Tatar Yolcular</cp:lastModifiedBy>
  <cp:revision>3</cp:revision>
  <dcterms:created xsi:type="dcterms:W3CDTF">2020-03-20T13:19:30Z</dcterms:created>
  <dcterms:modified xsi:type="dcterms:W3CDTF">2023-11-29T08:47:57Z</dcterms:modified>
</cp:coreProperties>
</file>