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6" r:id="rId4"/>
    <p:sldId id="265" r:id="rId5"/>
    <p:sldId id="264" r:id="rId6"/>
    <p:sldId id="263" r:id="rId7"/>
    <p:sldId id="262"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37B88-A3F5-4B70-9B28-084ECB97085A}" v="1" dt="2023-11-29T08:49:05.5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28B37B88-A3F5-4B70-9B28-084ECB97085A}"/>
    <pc:docChg chg="custSel addSld modSld">
      <pc:chgData name="Şule Tatar Yolcular" userId="ba990890af6f7d68" providerId="LiveId" clId="{28B37B88-A3F5-4B70-9B28-084ECB97085A}" dt="2023-11-29T08:49:05.720" v="5" actId="27636"/>
      <pc:docMkLst>
        <pc:docMk/>
      </pc:docMkLst>
      <pc:sldChg chg="modSp add mod">
        <pc:chgData name="Şule Tatar Yolcular" userId="ba990890af6f7d68" providerId="LiveId" clId="{28B37B88-A3F5-4B70-9B28-084ECB97085A}" dt="2023-11-29T08:49:05.681" v="2" actId="27636"/>
        <pc:sldMkLst>
          <pc:docMk/>
          <pc:sldMk cId="0" sldId="256"/>
        </pc:sldMkLst>
        <pc:spChg chg="mod">
          <ac:chgData name="Şule Tatar Yolcular" userId="ba990890af6f7d68" providerId="LiveId" clId="{28B37B88-A3F5-4B70-9B28-084ECB97085A}" dt="2023-11-29T08:49:05.681" v="2" actId="27636"/>
          <ac:spMkLst>
            <pc:docMk/>
            <pc:sldMk cId="0" sldId="256"/>
            <ac:spMk id="3" creationId="{00000000-0000-0000-0000-000000000000}"/>
          </ac:spMkLst>
        </pc:spChg>
      </pc:sldChg>
      <pc:sldChg chg="modSp add mod">
        <pc:chgData name="Şule Tatar Yolcular" userId="ba990890af6f7d68" providerId="LiveId" clId="{28B37B88-A3F5-4B70-9B28-084ECB97085A}" dt="2023-11-29T08:49:05.651" v="1" actId="27636"/>
        <pc:sldMkLst>
          <pc:docMk/>
          <pc:sldMk cId="0" sldId="261"/>
        </pc:sldMkLst>
        <pc:spChg chg="mod">
          <ac:chgData name="Şule Tatar Yolcular" userId="ba990890af6f7d68" providerId="LiveId" clId="{28B37B88-A3F5-4B70-9B28-084ECB97085A}" dt="2023-11-29T08:49:05.651" v="1" actId="27636"/>
          <ac:spMkLst>
            <pc:docMk/>
            <pc:sldMk cId="0" sldId="261"/>
            <ac:spMk id="3" creationId="{00000000-0000-0000-0000-000000000000}"/>
          </ac:spMkLst>
        </pc:spChg>
      </pc:sldChg>
      <pc:sldChg chg="add">
        <pc:chgData name="Şule Tatar Yolcular" userId="ba990890af6f7d68" providerId="LiveId" clId="{28B37B88-A3F5-4B70-9B28-084ECB97085A}" dt="2023-11-29T08:49:05.567" v="0"/>
        <pc:sldMkLst>
          <pc:docMk/>
          <pc:sldMk cId="0" sldId="262"/>
        </pc:sldMkLst>
      </pc:sldChg>
      <pc:sldChg chg="add">
        <pc:chgData name="Şule Tatar Yolcular" userId="ba990890af6f7d68" providerId="LiveId" clId="{28B37B88-A3F5-4B70-9B28-084ECB97085A}" dt="2023-11-29T08:49:05.567" v="0"/>
        <pc:sldMkLst>
          <pc:docMk/>
          <pc:sldMk cId="0" sldId="263"/>
        </pc:sldMkLst>
      </pc:sldChg>
      <pc:sldChg chg="modSp add mod">
        <pc:chgData name="Şule Tatar Yolcular" userId="ba990890af6f7d68" providerId="LiveId" clId="{28B37B88-A3F5-4B70-9B28-084ECB97085A}" dt="2023-11-29T08:49:05.720" v="5" actId="27636"/>
        <pc:sldMkLst>
          <pc:docMk/>
          <pc:sldMk cId="0" sldId="264"/>
        </pc:sldMkLst>
        <pc:spChg chg="mod">
          <ac:chgData name="Şule Tatar Yolcular" userId="ba990890af6f7d68" providerId="LiveId" clId="{28B37B88-A3F5-4B70-9B28-084ECB97085A}" dt="2023-11-29T08:49:05.720" v="5" actId="27636"/>
          <ac:spMkLst>
            <pc:docMk/>
            <pc:sldMk cId="0" sldId="264"/>
            <ac:spMk id="3" creationId="{00000000-0000-0000-0000-000000000000}"/>
          </ac:spMkLst>
        </pc:spChg>
      </pc:sldChg>
      <pc:sldChg chg="add">
        <pc:chgData name="Şule Tatar Yolcular" userId="ba990890af6f7d68" providerId="LiveId" clId="{28B37B88-A3F5-4B70-9B28-084ECB97085A}" dt="2023-11-29T08:49:05.567" v="0"/>
        <pc:sldMkLst>
          <pc:docMk/>
          <pc:sldMk cId="0" sldId="265"/>
        </pc:sldMkLst>
      </pc:sldChg>
      <pc:sldChg chg="modSp add mod">
        <pc:chgData name="Şule Tatar Yolcular" userId="ba990890af6f7d68" providerId="LiveId" clId="{28B37B88-A3F5-4B70-9B28-084ECB97085A}" dt="2023-11-29T08:49:05.708" v="4" actId="27636"/>
        <pc:sldMkLst>
          <pc:docMk/>
          <pc:sldMk cId="0" sldId="266"/>
        </pc:sldMkLst>
        <pc:spChg chg="mod">
          <ac:chgData name="Şule Tatar Yolcular" userId="ba990890af6f7d68" providerId="LiveId" clId="{28B37B88-A3F5-4B70-9B28-084ECB97085A}" dt="2023-11-29T08:49:05.708" v="4" actId="27636"/>
          <ac:spMkLst>
            <pc:docMk/>
            <pc:sldMk cId="0" sldId="266"/>
            <ac:spMk id="3" creationId="{00000000-0000-0000-0000-000000000000}"/>
          </ac:spMkLst>
        </pc:spChg>
      </pc:sldChg>
      <pc:sldChg chg="modSp add mod">
        <pc:chgData name="Şule Tatar Yolcular" userId="ba990890af6f7d68" providerId="LiveId" clId="{28B37B88-A3F5-4B70-9B28-084ECB97085A}" dt="2023-11-29T08:49:05.699" v="3" actId="27636"/>
        <pc:sldMkLst>
          <pc:docMk/>
          <pc:sldMk cId="0" sldId="267"/>
        </pc:sldMkLst>
        <pc:spChg chg="mod">
          <ac:chgData name="Şule Tatar Yolcular" userId="ba990890af6f7d68" providerId="LiveId" clId="{28B37B88-A3F5-4B70-9B28-084ECB97085A}" dt="2023-11-29T08:49:05.699" v="3" actId="27636"/>
          <ac:spMkLst>
            <pc:docMk/>
            <pc:sldMk cId="0" sldId="26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4F0CED-BAB6-91FD-02BD-B8D795E4CB9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8882651-769A-2C12-EC12-7121136159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5A576C1-858A-1E56-12E1-6228E0E9ADF5}"/>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63FB95A7-B271-0E72-C482-A3FB0F64E3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38D5E39-D6E0-E340-D7B6-B58808A63F87}"/>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2390783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9B4D92-0AE2-A8F3-A5DA-BB34F0B5CAD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070A2B1-5EDA-9993-FD2D-377E0CFCDC8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272366-F05B-5E22-37D7-CB105777FB4B}"/>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0C99C1AC-6C11-56B7-7E91-AF6BCA3C8FF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FC7FA9E-ADCA-1BB7-14EE-8D9149FABE87}"/>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3832795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EF52B07-4DEB-3819-A6BC-417DB6590D6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7F199B9-8315-3D01-59CC-29FBE2DD8E6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B148AA-5C28-7FE6-BCEC-3121FE28A062}"/>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D7E05296-0C77-099E-FF8B-6A81C6E0A0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80646C5-FC41-3CBA-6019-82D4BEC4D49A}"/>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8382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728922-D44D-E8CD-67D3-8457BB913EE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0B0510E-BDE5-2739-DFBC-BA432D714F6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C3410E7-28D8-B479-6205-718D904435B4}"/>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88F86671-DD6D-652C-775F-F30D64E5979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972A9D-7229-0DD1-DDAF-33571701BC7C}"/>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2310630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848DFC-67EC-77D7-78D8-AEC63DC1444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161A83F-B776-22F5-AC37-0B03FEEC27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E4AF5DB-738F-7918-6613-F49FA514F266}"/>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3FD4B6F2-9A20-BAA1-06D8-89AAF7C1CC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32C3C15-AFFE-D04F-A6B1-34DA0A005640}"/>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1132058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11E05-C4DC-4098-5331-1D5B47935C1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C239C3B-D8A7-431B-25DB-FB68D81C982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E546B39-9686-657D-958B-9575633FCFE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001B07D-28B8-8646-6BEB-DD6818CEEA1F}"/>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6" name="Alt Bilgi Yer Tutucusu 5">
            <a:extLst>
              <a:ext uri="{FF2B5EF4-FFF2-40B4-BE49-F238E27FC236}">
                <a16:creationId xmlns:a16="http://schemas.microsoft.com/office/drawing/2014/main" id="{EEE973F5-D893-B814-B40C-6D4F6148BD2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7F6253-13AD-31CA-0967-E8A995F0B801}"/>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388253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8877E8-4DAC-F8D3-6DD2-5C52C54AE78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6D0DB-5F2D-55E7-F692-AB4F037B24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AC6B398-4E2C-6372-B8B3-FA99DDC0278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1BAC575-25DE-C3F9-3D7E-7998DC9BC1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645EA1F-760D-B844-837E-52022948171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7E6F4E-759F-FED2-84FD-B1863A6CFF70}"/>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8" name="Alt Bilgi Yer Tutucusu 7">
            <a:extLst>
              <a:ext uri="{FF2B5EF4-FFF2-40B4-BE49-F238E27FC236}">
                <a16:creationId xmlns:a16="http://schemas.microsoft.com/office/drawing/2014/main" id="{E9E80A64-5D21-63E0-BA64-66D96986F0D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43B4681-3F2C-A282-FD52-0C1C3C23610B}"/>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773985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664248-E6C2-4171-2D37-54431B9C5E1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54BC5CC-03B4-99C7-1143-FEBF3CDBBAEA}"/>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4" name="Alt Bilgi Yer Tutucusu 3">
            <a:extLst>
              <a:ext uri="{FF2B5EF4-FFF2-40B4-BE49-F238E27FC236}">
                <a16:creationId xmlns:a16="http://schemas.microsoft.com/office/drawing/2014/main" id="{1FB60341-2901-A25A-583B-6B018687007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B0E584C-5AB7-54FB-9745-82B293FD5065}"/>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130722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75E6F9E-AB9B-B240-10E3-514A45813774}"/>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3" name="Alt Bilgi Yer Tutucusu 2">
            <a:extLst>
              <a:ext uri="{FF2B5EF4-FFF2-40B4-BE49-F238E27FC236}">
                <a16:creationId xmlns:a16="http://schemas.microsoft.com/office/drawing/2014/main" id="{3BA4F97A-8526-2681-FF1F-7493371F660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B127074-820D-B179-08BF-12A80350A8B3}"/>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1028607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CB229C-F145-4FA9-96AB-826EF6F33FD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1529C72-8369-2F7A-8EFB-A9B5F7581E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C3036C7-BC03-50DD-5BA6-F687FBFEE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D1B6920-1A08-4C83-8B0C-1F4F30890750}"/>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6" name="Alt Bilgi Yer Tutucusu 5">
            <a:extLst>
              <a:ext uri="{FF2B5EF4-FFF2-40B4-BE49-F238E27FC236}">
                <a16:creationId xmlns:a16="http://schemas.microsoft.com/office/drawing/2014/main" id="{85A841D8-B4A1-9273-5297-7E99363FE1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21CCBB2-A6BB-580C-134E-2962D06A86F7}"/>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2160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361D35-AECE-8908-7878-107DF5CBCE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31A6FFF-7378-D6D1-289D-D5B3A78DE6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1AF3E6A-3D3D-A1D4-2DBA-DC55CAAC76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F860EC6-755F-8D9B-4926-F10F14BB5F0F}"/>
              </a:ext>
            </a:extLst>
          </p:cNvPr>
          <p:cNvSpPr>
            <a:spLocks noGrp="1"/>
          </p:cNvSpPr>
          <p:nvPr>
            <p:ph type="dt" sz="half" idx="10"/>
          </p:nvPr>
        </p:nvSpPr>
        <p:spPr/>
        <p:txBody>
          <a:bodyPr/>
          <a:lstStyle/>
          <a:p>
            <a:fld id="{771B9EEA-B9C9-4BE9-B71D-0D4B8333B8D3}" type="datetimeFigureOut">
              <a:rPr lang="tr-TR" smtClean="0"/>
              <a:t>29.11.2023</a:t>
            </a:fld>
            <a:endParaRPr lang="tr-TR"/>
          </a:p>
        </p:txBody>
      </p:sp>
      <p:sp>
        <p:nvSpPr>
          <p:cNvPr id="6" name="Alt Bilgi Yer Tutucusu 5">
            <a:extLst>
              <a:ext uri="{FF2B5EF4-FFF2-40B4-BE49-F238E27FC236}">
                <a16:creationId xmlns:a16="http://schemas.microsoft.com/office/drawing/2014/main" id="{C7F6883D-D6A4-E7D0-8581-CE98990434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10F7EED-46DC-C1C6-53CC-5909722478F5}"/>
              </a:ext>
            </a:extLst>
          </p:cNvPr>
          <p:cNvSpPr>
            <a:spLocks noGrp="1"/>
          </p:cNvSpPr>
          <p:nvPr>
            <p:ph type="sldNum" sz="quarter" idx="12"/>
          </p:nvPr>
        </p:nvSpPr>
        <p:spPr/>
        <p:txBody>
          <a:bodyPr/>
          <a:lstStyle/>
          <a:p>
            <a:fld id="{A3E09F7F-9E18-4D39-8F30-EB3C7DAF1DAB}" type="slidenum">
              <a:rPr lang="tr-TR" smtClean="0"/>
              <a:t>‹#›</a:t>
            </a:fld>
            <a:endParaRPr lang="tr-TR"/>
          </a:p>
        </p:txBody>
      </p:sp>
    </p:spTree>
    <p:extLst>
      <p:ext uri="{BB962C8B-B14F-4D97-AF65-F5344CB8AC3E}">
        <p14:creationId xmlns:p14="http://schemas.microsoft.com/office/powerpoint/2010/main" val="2086990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E6B7F86-AAF7-9006-4145-FD27C516D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1C72D28-7D39-498A-AB18-992C78606A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7DCE82-126F-0FFE-B6BC-913828D4E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B9EEA-B9C9-4BE9-B71D-0D4B8333B8D3}" type="datetimeFigureOut">
              <a:rPr lang="tr-TR" smtClean="0"/>
              <a:t>29.11.2023</a:t>
            </a:fld>
            <a:endParaRPr lang="tr-TR"/>
          </a:p>
        </p:txBody>
      </p:sp>
      <p:sp>
        <p:nvSpPr>
          <p:cNvPr id="5" name="Alt Bilgi Yer Tutucusu 4">
            <a:extLst>
              <a:ext uri="{FF2B5EF4-FFF2-40B4-BE49-F238E27FC236}">
                <a16:creationId xmlns:a16="http://schemas.microsoft.com/office/drawing/2014/main" id="{F72063EF-AC00-EB45-DE43-7A35BC385D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A3015CC-4AB3-3F86-C410-1E2599B91B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E09F7F-9E18-4D39-8F30-EB3C7DAF1DAB}" type="slidenum">
              <a:rPr lang="tr-TR" smtClean="0"/>
              <a:t>‹#›</a:t>
            </a:fld>
            <a:endParaRPr lang="tr-TR"/>
          </a:p>
        </p:txBody>
      </p:sp>
    </p:spTree>
    <p:extLst>
      <p:ext uri="{BB962C8B-B14F-4D97-AF65-F5344CB8AC3E}">
        <p14:creationId xmlns:p14="http://schemas.microsoft.com/office/powerpoint/2010/main" val="3861905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rmAutofit/>
          </a:bodyPr>
          <a:lstStyle/>
          <a:p>
            <a:pPr algn="just"/>
            <a:r>
              <a:rPr lang="tr-TR" b="1" dirty="0">
                <a:solidFill>
                  <a:schemeClr val="tx1"/>
                </a:solidFill>
              </a:rPr>
              <a:t>3. Eleme Aşaması </a:t>
            </a:r>
          </a:p>
          <a:p>
            <a:pPr algn="just"/>
            <a:r>
              <a:rPr lang="tr-TR" dirty="0">
                <a:solidFill>
                  <a:schemeClr val="tx1"/>
                </a:solidFill>
              </a:rPr>
              <a:t>Çevresel etki değerlendirme raporu, daha önce de belirtildiği gibi Disiplinler arası ve uzman bir grubun yoğun ve geniş kapsamlı bir mesaisi sonucunda ortaya çıkan bir çalışma ürünüdür. Bu nedenle her proje ve/veya faaliyet için. ÇED yaklaşımını uygulamadan önce böyle bir değerlendirmeye gerek olup olmadığı belirlenmeli, eldeki kısıtlı sayıdaki uzman personel, zaman ve finansman en iyi bir biçimde kullanılmalıdır.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rmAutofit/>
          </a:bodyPr>
          <a:lstStyle/>
          <a:p>
            <a:pPr algn="just"/>
            <a:r>
              <a:rPr lang="tr-TR" dirty="0">
                <a:solidFill>
                  <a:schemeClr val="tx1"/>
                </a:solidFill>
              </a:rPr>
              <a:t>Pek çok ülkede hangi faaliyetler için ÇED uygulanacağı yönetmeliklerle belirlenmiştir. Lâkin bu amaç için uygulanan kriterler büyük farklılıklar göstermektedir. Örneğin bazı ülkelerde belirli büyüklükleri, vatının bedellerini veya enerji gereksinimini aşan projeler için ÇED istenebilmektedir. Anemik kullanılan bu tür kriterler, söz konusu proje veya faaliyetin çevre ile ilişkisini kurmaya genellikle yeterli olamamakta, olayın ekolojik boyutlarını yansıtamamaktadır. Bazı ülkelerde tamamen ekolojik kriterler uygulanmakta, sadece ekolojik baskıların yoğun ve çevresel tahammül gücünün düşük olduğu bölgelerde ÇED yapılmaktadır.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rmAutofit/>
          </a:bodyPr>
          <a:lstStyle/>
          <a:p>
            <a:pPr algn="just"/>
            <a:r>
              <a:rPr lang="tr-TR" dirty="0">
                <a:solidFill>
                  <a:schemeClr val="tx1"/>
                </a:solidFill>
              </a:rPr>
              <a:t>Hangi faaliyet ve projeler için bir ÇED isteneceğine ilişkin kararlar, gerek proje ve faaliyetin gerçekleşeceği çevresel- ekolojik ortamın, gerekse de projenin tipini göz önüne alarak verilmelidir. Bu çerçevenin ülke çapında belirlenmesi ve aksaksız bir biçimde işletilmesi, uzun bir zaman süresine ihtiyaç gösterebilir. Başlangıç aşamasında eleme prosedüründe karşılaşılabilecek güçlükleri yenmek için lineer proje ve faaliyet için bir ön değerlendirme (ÖN ÇED yani şu andaki yönetmeliğe göre Proje Tanıtım Dosyası) yaklaşımı da uygun olabilir. Böylece, bir proje ve faaliyetin ÇED gerektirip gerektirmeyeceği belirlenebilir.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lstStyle/>
          <a:p>
            <a:pPr algn="just"/>
            <a:r>
              <a:rPr lang="tr-TR" dirty="0">
                <a:solidFill>
                  <a:schemeClr val="tx1"/>
                </a:solidFill>
              </a:rPr>
              <a:t>Proje Tanıtım Dosyası uygulamalarında proje ve faaliyetlerin gecikmesini önlemek için hızlı, pratik ve kolay yöntemler kullanılmalıdır. Hiç bir olumsuz çevresel etkiye neden olmayacak proje ve faaliyetlerle, önemli çevresel etkilere neden olabilecek proje ve faaliyetleri daha ilk aşamada belirlemek oldukça kolaydır. Ana güçlük, çevresel ve ekolojik açıdan belirsizlik arz eden faaliyetlerdir. Proje Tanıtım Dosyası uygulamasında bu tür projeler hakkında daha ayrıntılı bir çalışma gerekli olabilir.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rmAutofit/>
          </a:bodyPr>
          <a:lstStyle/>
          <a:p>
            <a:pPr algn="just"/>
            <a:r>
              <a:rPr lang="tr-TR" dirty="0">
                <a:solidFill>
                  <a:schemeClr val="tx1"/>
                </a:solidFill>
              </a:rPr>
              <a:t>Proje Tanıtım Dosyası aşamasında, sonraki tebliğimizde ayrıntılı olarak anlatılan ÇED yöntemlerinden yararlanılabilir. Ancak uygulanacak ayrıntı düzeyi çok daha kaba olabilir. Proje Tanıtını Dosyası yaklaşımının bir diğer yararı da, sonuçta ÇED çalışması gerekli olduğu takdirde, bu çalışmanın ihtiyaç göstereceği veri ve bilgi hacminin önceden ve sağlıklı bir biçimde belirlenebilmesidir. Veri eksikliğinin saptandığı durumlarda ÇED çalışmaları için gerekli olan süreyi kısaltabilmek amacıyla derhal veri toplama ve ölçüm programları başlatılabilir.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Autofit/>
          </a:bodyPr>
          <a:lstStyle/>
          <a:p>
            <a:pPr algn="just"/>
            <a:r>
              <a:rPr lang="tr-TR" sz="2300" b="1" dirty="0"/>
              <a:t>4. Kapsam ve Etkilerin Belirlenmesi </a:t>
            </a:r>
          </a:p>
          <a:p>
            <a:pPr algn="just"/>
            <a:r>
              <a:rPr lang="tr-TR" sz="2300" dirty="0"/>
              <a:t>Kapsam ve etkilerin belirlenmesi aşaması bir ÇED çalışmasının sınırlarının çizilmesini amaçlar. Değerlendirilecek proje veya faaliyetin çeşitli alternatiflerinin çevresel etkilerinin neler olacağı bu aşamada ortaya konur. Proje alternatiflerinin belirlenmesinde mevcut kısıtlara uymak zorunludur. Genellikle bir projenin ana hatları, daha genel ve üst düzeyde alman kararlarla belirlenmiş olur, Bu nedenle, genel kalkınma planlarının belirlenmesinde üst düzeyde çevresel değerlendirmeler yapmak ve çevresel politikaları saptamak, uzun vadeli gelişmelerde ülke çapında çevresel ve ekolojik açıdan uygun yönlendirmeleri sağlamak açısından büyük önem taşımaktadır. Bu aşamada sadece bu noktaya işaret edilmekle yerinildikten sonra, sözü fazla uzatmamak amacıyla, tekil proje bazındaki ÇED çalışmalarının kapsam belirlenmesi konusuna dönülecektir.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lstStyle/>
          <a:p>
            <a:pPr algn="just"/>
            <a:r>
              <a:rPr lang="tr-TR" dirty="0">
                <a:solidFill>
                  <a:schemeClr val="tx1"/>
                </a:solidFill>
              </a:rPr>
              <a:t>Bir ÇED çalışmasının sınırlarının erken bir aşamada belirlenmesi, çalışmanın makul bir süre ve bütçe ile tamamlanmasını sağlayan en önemli hususlardan birdir. Bu sınırların belirlenmesi iki aşamada gerçekleştirilir. Birinci aşamada planlanan faaliyetin çevreye yapabileceği tüm olası etkiler saptanır. Bu çalışmalar sırasında proje koordinatörünün ve çalışma grubunun diğer elemanlarının konu üzerindeki tecrübeleri büyük önem taşır.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166910" y="642918"/>
            <a:ext cx="7715304" cy="5572164"/>
          </a:xfrm>
        </p:spPr>
        <p:txBody>
          <a:bodyPr>
            <a:normAutofit/>
          </a:bodyPr>
          <a:lstStyle/>
          <a:p>
            <a:pPr algn="just"/>
            <a:r>
              <a:rPr lang="tr-TR" dirty="0">
                <a:solidFill>
                  <a:schemeClr val="tx1"/>
                </a:solidFill>
              </a:rPr>
              <a:t>Çevresel etkilerin belirlenmesi sırasında daha önce benzer projelere ilişkin olarak yapılmış olan ÇED çalışmalarından da yararlanmak mümkündür. ABD'de Federal Çevre Koruma Ajansı (</a:t>
            </a:r>
            <a:r>
              <a:rPr lang="tr-TR" dirty="0" err="1">
                <a:solidFill>
                  <a:schemeClr val="tx1"/>
                </a:solidFill>
              </a:rPr>
              <a:t>Environmental</a:t>
            </a:r>
            <a:r>
              <a:rPr lang="tr-TR" dirty="0">
                <a:solidFill>
                  <a:schemeClr val="tx1"/>
                </a:solidFill>
              </a:rPr>
              <a:t> </a:t>
            </a:r>
            <a:r>
              <a:rPr lang="tr-TR" dirty="0" err="1">
                <a:solidFill>
                  <a:schemeClr val="tx1"/>
                </a:solidFill>
              </a:rPr>
              <a:t>Protection</a:t>
            </a:r>
            <a:r>
              <a:rPr lang="tr-TR" dirty="0">
                <a:solidFill>
                  <a:schemeClr val="tx1"/>
                </a:solidFill>
              </a:rPr>
              <a:t> </a:t>
            </a:r>
            <a:r>
              <a:rPr lang="tr-TR" dirty="0" err="1">
                <a:solidFill>
                  <a:schemeClr val="tx1"/>
                </a:solidFill>
              </a:rPr>
              <a:t>Agency</a:t>
            </a:r>
            <a:r>
              <a:rPr lang="tr-TR" dirty="0">
                <a:solidFill>
                  <a:schemeClr val="tx1"/>
                </a:solidFill>
              </a:rPr>
              <a:t> - EPA), Federal Almanya'da Federal Çevre Dairesi (</a:t>
            </a:r>
            <a:r>
              <a:rPr lang="tr-TR" dirty="0" err="1">
                <a:solidFill>
                  <a:schemeClr val="tx1"/>
                </a:solidFill>
              </a:rPr>
              <a:t>Umweltbundesamt</a:t>
            </a:r>
            <a:r>
              <a:rPr lang="tr-TR" dirty="0">
                <a:solidFill>
                  <a:schemeClr val="tx1"/>
                </a:solidFill>
              </a:rPr>
              <a:t> - UBA) gibi ulusal veya Avrupa Ekonomik Topluluğu (</a:t>
            </a:r>
            <a:r>
              <a:rPr lang="tr-TR" dirty="0" err="1">
                <a:solidFill>
                  <a:schemeClr val="tx1"/>
                </a:solidFill>
              </a:rPr>
              <a:t>European</a:t>
            </a:r>
            <a:r>
              <a:rPr lang="tr-TR" dirty="0">
                <a:solidFill>
                  <a:schemeClr val="tx1"/>
                </a:solidFill>
              </a:rPr>
              <a:t> </a:t>
            </a:r>
            <a:r>
              <a:rPr lang="tr-TR" dirty="0" err="1">
                <a:solidFill>
                  <a:schemeClr val="tx1"/>
                </a:solidFill>
              </a:rPr>
              <a:t>Economıc</a:t>
            </a:r>
            <a:r>
              <a:rPr lang="tr-TR" dirty="0">
                <a:solidFill>
                  <a:schemeClr val="tx1"/>
                </a:solidFill>
              </a:rPr>
              <a:t> </a:t>
            </a:r>
            <a:r>
              <a:rPr lang="tr-TR" dirty="0" err="1">
                <a:solidFill>
                  <a:schemeClr val="tx1"/>
                </a:solidFill>
              </a:rPr>
              <a:t>Community</a:t>
            </a:r>
            <a:r>
              <a:rPr lang="tr-TR" dirty="0">
                <a:solidFill>
                  <a:schemeClr val="tx1"/>
                </a:solidFill>
              </a:rPr>
              <a:t> - EEC) ve Birleşmiş Milletler Çevre Programı (United </a:t>
            </a:r>
            <a:r>
              <a:rPr lang="tr-TR" dirty="0" err="1">
                <a:solidFill>
                  <a:schemeClr val="tx1"/>
                </a:solidFill>
              </a:rPr>
              <a:t>Natıons</a:t>
            </a:r>
            <a:r>
              <a:rPr lang="tr-TR" dirty="0">
                <a:solidFill>
                  <a:schemeClr val="tx1"/>
                </a:solidFill>
              </a:rPr>
              <a:t> </a:t>
            </a:r>
            <a:r>
              <a:rPr lang="tr-TR" dirty="0" err="1">
                <a:solidFill>
                  <a:schemeClr val="tx1"/>
                </a:solidFill>
              </a:rPr>
              <a:t>Environment</a:t>
            </a:r>
            <a:r>
              <a:rPr lang="tr-TR" dirty="0">
                <a:solidFill>
                  <a:schemeClr val="tx1"/>
                </a:solidFill>
              </a:rPr>
              <a:t> </a:t>
            </a:r>
            <a:r>
              <a:rPr lang="tr-TR" dirty="0" err="1">
                <a:solidFill>
                  <a:schemeClr val="tx1"/>
                </a:solidFill>
              </a:rPr>
              <a:t>Programme</a:t>
            </a:r>
            <a:r>
              <a:rPr lang="tr-TR" dirty="0">
                <a:solidFill>
                  <a:schemeClr val="tx1"/>
                </a:solidFill>
              </a:rPr>
              <a:t> - UNEP) gibi uluslararası kuruluşların referans sistemleri de bu konuda yol gösterici olabilir. Özellikle UNEP' in referans sistemi İNFOTERRA, çeşitli faaliyet türlerinin çevresel etkilerinin belirlenmesi konusunda zengin bir kaynaktır. </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660</Words>
  <Application>Microsoft Office PowerPoint</Application>
  <PresentationFormat>Geniş ekran</PresentationFormat>
  <Paragraphs>10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Şule Tatar Yolcular</dc:creator>
  <cp:lastModifiedBy>Şule Tatar Yolcular</cp:lastModifiedBy>
  <cp:revision>1</cp:revision>
  <dcterms:created xsi:type="dcterms:W3CDTF">2023-11-29T08:48:26Z</dcterms:created>
  <dcterms:modified xsi:type="dcterms:W3CDTF">2023-11-29T08:49:08Z</dcterms:modified>
</cp:coreProperties>
</file>