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9" r:id="rId3"/>
    <p:sldId id="268" r:id="rId4"/>
    <p:sldId id="274" r:id="rId5"/>
    <p:sldId id="273" r:id="rId6"/>
    <p:sldId id="272" r:id="rId7"/>
    <p:sldId id="271" r:id="rId8"/>
    <p:sldId id="27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EFC4A299-72DB-4E35-9C4C-5C3809A9918A}"/>
    <pc:docChg chg="delSld">
      <pc:chgData name="Şule Tatar Yolcular" userId="ba990890af6f7d68" providerId="LiveId" clId="{EFC4A299-72DB-4E35-9C4C-5C3809A9918A}" dt="2023-11-29T08:49:23.244" v="0" actId="47"/>
      <pc:docMkLst>
        <pc:docMk/>
      </pc:docMkLst>
      <pc:sldChg chg="del">
        <pc:chgData name="Şule Tatar Yolcular" userId="ba990890af6f7d68" providerId="LiveId" clId="{EFC4A299-72DB-4E35-9C4C-5C3809A9918A}" dt="2023-11-29T08:49:23.244" v="0" actId="47"/>
        <pc:sldMkLst>
          <pc:docMk/>
          <pc:sldMk cId="0" sldId="256"/>
        </pc:sldMkLst>
      </pc:sldChg>
      <pc:sldChg chg="del">
        <pc:chgData name="Şule Tatar Yolcular" userId="ba990890af6f7d68" providerId="LiveId" clId="{EFC4A299-72DB-4E35-9C4C-5C3809A9918A}" dt="2023-11-29T08:49:23.244" v="0" actId="47"/>
        <pc:sldMkLst>
          <pc:docMk/>
          <pc:sldMk cId="0" sldId="261"/>
        </pc:sldMkLst>
      </pc:sldChg>
      <pc:sldChg chg="del">
        <pc:chgData name="Şule Tatar Yolcular" userId="ba990890af6f7d68" providerId="LiveId" clId="{EFC4A299-72DB-4E35-9C4C-5C3809A9918A}" dt="2023-11-29T08:49:23.244" v="0" actId="47"/>
        <pc:sldMkLst>
          <pc:docMk/>
          <pc:sldMk cId="0" sldId="262"/>
        </pc:sldMkLst>
      </pc:sldChg>
      <pc:sldChg chg="del">
        <pc:chgData name="Şule Tatar Yolcular" userId="ba990890af6f7d68" providerId="LiveId" clId="{EFC4A299-72DB-4E35-9C4C-5C3809A9918A}" dt="2023-11-29T08:49:23.244" v="0" actId="47"/>
        <pc:sldMkLst>
          <pc:docMk/>
          <pc:sldMk cId="0" sldId="263"/>
        </pc:sldMkLst>
      </pc:sldChg>
      <pc:sldChg chg="del">
        <pc:chgData name="Şule Tatar Yolcular" userId="ba990890af6f7d68" providerId="LiveId" clId="{EFC4A299-72DB-4E35-9C4C-5C3809A9918A}" dt="2023-11-29T08:49:23.244" v="0" actId="47"/>
        <pc:sldMkLst>
          <pc:docMk/>
          <pc:sldMk cId="0" sldId="264"/>
        </pc:sldMkLst>
      </pc:sldChg>
      <pc:sldChg chg="del">
        <pc:chgData name="Şule Tatar Yolcular" userId="ba990890af6f7d68" providerId="LiveId" clId="{EFC4A299-72DB-4E35-9C4C-5C3809A9918A}" dt="2023-11-29T08:49:23.244" v="0" actId="47"/>
        <pc:sldMkLst>
          <pc:docMk/>
          <pc:sldMk cId="0" sldId="265"/>
        </pc:sldMkLst>
      </pc:sldChg>
      <pc:sldChg chg="del">
        <pc:chgData name="Şule Tatar Yolcular" userId="ba990890af6f7d68" providerId="LiveId" clId="{EFC4A299-72DB-4E35-9C4C-5C3809A9918A}" dt="2023-11-29T08:49:23.244" v="0" actId="47"/>
        <pc:sldMkLst>
          <pc:docMk/>
          <pc:sldMk cId="0" sldId="266"/>
        </pc:sldMkLst>
      </pc:sldChg>
      <pc:sldChg chg="del">
        <pc:chgData name="Şule Tatar Yolcular" userId="ba990890af6f7d68" providerId="LiveId" clId="{EFC4A299-72DB-4E35-9C4C-5C3809A9918A}" dt="2023-11-29T08:49:23.244" v="0" actId="47"/>
        <pc:sldMkLst>
          <pc:docMk/>
          <pc:sldMk cId="0"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29.11.2023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642918"/>
            <a:ext cx="7715304" cy="5572164"/>
          </a:xfrm>
        </p:spPr>
        <p:txBody>
          <a:bodyPr>
            <a:normAutofit fontScale="85000" lnSpcReduction="10000"/>
          </a:bodyPr>
          <a:lstStyle/>
          <a:p>
            <a:pPr algn="just"/>
            <a:endParaRPr lang="tr-TR" dirty="0">
              <a:solidFill>
                <a:schemeClr val="tx1"/>
              </a:solidFill>
            </a:endParaRPr>
          </a:p>
          <a:p>
            <a:pPr algn="just"/>
            <a:r>
              <a:rPr lang="tr-TR" dirty="0">
                <a:solidFill>
                  <a:schemeClr val="tx1"/>
                </a:solidFill>
              </a:rPr>
              <a:t>Kapsam ve etkilerin belirlenmesi bir ÇED' in zaman ve uzay sınırlarının çizilmesinde önemli bir aşamadır. Bu aşamada proje veya faaliyetin zaman içinde (uzun süreli) neden olabileceği çevresel- ekolojik etkiler ve bu etkilerin bölgesel sınırları saptanır. Etkilerin ayrıntılı bir değerlendirmesine girilmez. Zaman ve uzay sınırlan çeşitli faktörlerden oluşan bir kısıtlar sistemiyle belirlenir. Bu kapsamda politik, sosyal ve ekonomik unsurlar, </a:t>
            </a:r>
            <a:r>
              <a:rPr lang="tr-TR" dirty="0" err="1">
                <a:solidFill>
                  <a:schemeClr val="tx1"/>
                </a:solidFill>
              </a:rPr>
              <a:t>ÇED’in</a:t>
            </a:r>
            <a:r>
              <a:rPr lang="tr-TR" dirty="0">
                <a:solidFill>
                  <a:schemeClr val="tx1"/>
                </a:solidFill>
              </a:rPr>
              <a:t> yönetimsel sınırlarını; projenin konumu ve etki süresi, proje sınırlarını; doğal çevre ve ekolojik sistem, ekolojik sınırlarını; çevresel sistemlerin uğrayabileceği değişimlerin bilimsel yöntemlerle saptanması ise teknik sınırlarını oluşturur.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642918"/>
            <a:ext cx="7715304" cy="5572164"/>
          </a:xfrm>
        </p:spPr>
        <p:txBody>
          <a:bodyPr>
            <a:normAutofit fontScale="92500" lnSpcReduction="10000"/>
          </a:bodyPr>
          <a:lstStyle/>
          <a:p>
            <a:pPr algn="just"/>
            <a:r>
              <a:rPr lang="tr-TR" dirty="0">
                <a:solidFill>
                  <a:schemeClr val="tx1"/>
                </a:solidFill>
              </a:rPr>
              <a:t>Kapsam ve etki değerlendirmesi aşamasında, kamuoyunun da görüşlerinin belirlenmesine çalışılır. Özellikle projeden etkilenecek bölge halkı, olası etkilerin neler olabileceği konusunda ÇED çalışmalarını yapan uzman gruba yararlı bilgiler verebilir. Bu şekilde yerel kamuoyunun ÇED kapsam ve etkilerinin belirlenmesi çalışmalarına katılması, ileride doğabilecek hukukî sorunların yanı sıra zararlar oluştuktan sonra ortaya çıkabilecek tazminat taleplerinin önceden saptanması ve gerekli önlemlerin alınması açısından da yarar sağlayabilir.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642918"/>
            <a:ext cx="7715304" cy="5572164"/>
          </a:xfrm>
        </p:spPr>
        <p:txBody>
          <a:bodyPr>
            <a:normAutofit fontScale="85000" lnSpcReduction="10000"/>
          </a:bodyPr>
          <a:lstStyle/>
          <a:p>
            <a:pPr algn="just"/>
            <a:r>
              <a:rPr lang="tr-TR" dirty="0">
                <a:solidFill>
                  <a:schemeClr val="tx1"/>
                </a:solidFill>
              </a:rPr>
              <a:t>Çevresel- ekolojik sistemler çok karmaşık yapılara sahiptirler. Bu sistemlerin elemanları dinamik ve karşılıklı etkileşimler içinde bulundukları gibi çeşitli geri bildirim (</a:t>
            </a:r>
            <a:r>
              <a:rPr lang="tr-TR" dirty="0" err="1">
                <a:solidFill>
                  <a:schemeClr val="tx1"/>
                </a:solidFill>
              </a:rPr>
              <a:t>feed</a:t>
            </a:r>
            <a:r>
              <a:rPr lang="tr-TR" dirty="0">
                <a:solidFill>
                  <a:schemeClr val="tx1"/>
                </a:solidFill>
              </a:rPr>
              <a:t>-</a:t>
            </a:r>
            <a:r>
              <a:rPr lang="tr-TR" dirty="0" err="1">
                <a:solidFill>
                  <a:schemeClr val="tx1"/>
                </a:solidFill>
              </a:rPr>
              <a:t>back</a:t>
            </a:r>
            <a:r>
              <a:rPr lang="tr-TR" dirty="0">
                <a:solidFill>
                  <a:schemeClr val="tx1"/>
                </a:solidFill>
              </a:rPr>
              <a:t>) bağlantıları ile de birbirleriyle ilişkilidirler. Sistem elemanlarından herhangi birine yapılacak etki çok farklı bir bileşende olumsuz sonuçlar doğurabilir. Dolayısıyla, bir ÇED çalışmasında doğrudan ve dolaylı etkilerin belirlenmesi büyük önem taşır. Öte yandan, herhangi bir projenin çeşitli etkilerinin çevrede doğurması muhtemel kümülatif </a:t>
            </a:r>
            <a:r>
              <a:rPr lang="tr-TR" dirty="0" err="1">
                <a:solidFill>
                  <a:schemeClr val="tx1"/>
                </a:solidFill>
              </a:rPr>
              <a:t>sinerjistik</a:t>
            </a:r>
            <a:r>
              <a:rPr lang="tr-TR" dirty="0">
                <a:solidFill>
                  <a:schemeClr val="tx1"/>
                </a:solidFill>
              </a:rPr>
              <a:t> ve </a:t>
            </a:r>
            <a:r>
              <a:rPr lang="tr-TR" dirty="0" err="1">
                <a:solidFill>
                  <a:schemeClr val="tx1"/>
                </a:solidFill>
              </a:rPr>
              <a:t>antagonistik</a:t>
            </a:r>
            <a:r>
              <a:rPr lang="tr-TR" dirty="0">
                <a:solidFill>
                  <a:schemeClr val="tx1"/>
                </a:solidFill>
              </a:rPr>
              <a:t> sonuçların da bu aşamada saptanmasında büyük yarar vardır. Bu nedenle, etkilerin belirlenmesinde geniş kapsamlı yaklaşımlar gereklidir.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642918"/>
            <a:ext cx="7715304" cy="5572164"/>
          </a:xfrm>
        </p:spPr>
        <p:txBody>
          <a:bodyPr>
            <a:normAutofit fontScale="92500" lnSpcReduction="10000"/>
          </a:bodyPr>
          <a:lstStyle/>
          <a:p>
            <a:pPr algn="just"/>
            <a:r>
              <a:rPr lang="tr-TR" dirty="0">
                <a:solidFill>
                  <a:schemeClr val="tx1"/>
                </a:solidFill>
              </a:rPr>
              <a:t>Çevresel etkiler geri dönüşü mümkün olan ve olmayan sonuçlar yaratabilirler. Etki ortadan kalktığında makul zaman süreleri içinde ekolojik sistenim başlangıçtaki durumuna dönmesi söz konusu ise bu tür etkilere “geri dönüşü mümkün olan etkiler” denir. Örneğin bir alıcı su ortamının parçalanabilir nitelikte organik madde ile yüklenmesi, geri dönüşlü bir etkidir. Ortaya çıkabilecek tüm olumsuz sonuçlara karşın, böyle bir durumda etkinin ortadan kalkmasıyla sistem kendisini çok kısa sayılabilecek bir süre içinde toparlayıp, başlangıçtaki sağlıklı durumuna dönebilir.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642918"/>
            <a:ext cx="7715304" cy="5572164"/>
          </a:xfrm>
        </p:spPr>
        <p:txBody>
          <a:bodyPr>
            <a:normAutofit fontScale="85000" lnSpcReduction="20000"/>
          </a:bodyPr>
          <a:lstStyle/>
          <a:p>
            <a:pPr algn="just"/>
            <a:r>
              <a:rPr lang="tr-TR" dirty="0">
                <a:solidFill>
                  <a:schemeClr val="tx1"/>
                </a:solidFill>
              </a:rPr>
              <a:t>Öte yandan, “geri dönüşsüz etkiler” söz konusu bakının ortadan kalkmasından uzun bir zaman süresi geçtikten sonra bile, sistemin başlangıçtaki durumuna dönmesini engeller. Tehlikeli atıklar (radyoaktif atıklar, ağır metaller, güç parçalanabilir organik maddeler, </a:t>
            </a:r>
            <a:r>
              <a:rPr lang="tr-TR" dirty="0" err="1">
                <a:solidFill>
                  <a:schemeClr val="tx1"/>
                </a:solidFill>
              </a:rPr>
              <a:t>pestisid</a:t>
            </a:r>
            <a:r>
              <a:rPr lang="tr-TR" dirty="0">
                <a:solidFill>
                  <a:schemeClr val="tx1"/>
                </a:solidFill>
              </a:rPr>
              <a:t> ve </a:t>
            </a:r>
            <a:r>
              <a:rPr lang="tr-TR" dirty="0" err="1">
                <a:solidFill>
                  <a:schemeClr val="tx1"/>
                </a:solidFill>
              </a:rPr>
              <a:t>herbisidler</a:t>
            </a:r>
            <a:r>
              <a:rPr lang="tr-TR" dirty="0">
                <a:solidFill>
                  <a:schemeClr val="tx1"/>
                </a:solidFill>
              </a:rPr>
              <a:t>), çevreye genellikle bu türden etkiler yaparlar. </a:t>
            </a:r>
          </a:p>
          <a:p>
            <a:pPr algn="just"/>
            <a:r>
              <a:rPr lang="tr-TR" dirty="0">
                <a:solidFill>
                  <a:schemeClr val="tx1"/>
                </a:solidFill>
              </a:rPr>
              <a:t>Benzer şekilde, hava kirliliği ve asit yağmurları nedeniyle ormanların yok olması ve tarım arazilerinin verimsizleşmesi, çok uzun zaman süreleri içinde bile çevrenin eski durumuna gelmesine izin vermeyecek ciddiyette etkiler oluşturur. Bir ÇED çalışmasının etki belirleme aşamasında yukarıda sözü edilen kalıcı ve geçici etkilerin duyarlı bir biçimde saptanması büyük önem taşır.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642918"/>
            <a:ext cx="7715304" cy="5572164"/>
          </a:xfrm>
        </p:spPr>
        <p:txBody>
          <a:bodyPr/>
          <a:lstStyle/>
          <a:p>
            <a:pPr algn="just"/>
            <a:endParaRPr lang="tr-TR" dirty="0">
              <a:solidFill>
                <a:schemeClr val="tx1"/>
              </a:solidFill>
            </a:endParaRPr>
          </a:p>
          <a:p>
            <a:pPr algn="just"/>
            <a:r>
              <a:rPr lang="tr-TR" dirty="0">
                <a:solidFill>
                  <a:schemeClr val="tx1"/>
                </a:solidFill>
              </a:rPr>
              <a:t>Olası çevresel etkilerin detaylı bir listesi hazırlandıktan sonra, bunların içinden hangilerinin birincil derecede önem taşıdıklarının ve ÇED çalışması kapsamında ayrıntılı bir biçimde incelenmeleri gerektiğinin belirlenmesi gerekir (</a:t>
            </a:r>
            <a:r>
              <a:rPr lang="tr-TR" dirty="0" err="1">
                <a:solidFill>
                  <a:schemeClr val="tx1"/>
                </a:solidFill>
              </a:rPr>
              <a:t>Ahmad</a:t>
            </a:r>
            <a:r>
              <a:rPr lang="tr-TR" dirty="0">
                <a:solidFill>
                  <a:schemeClr val="tx1"/>
                </a:solidFill>
              </a:rPr>
              <a:t> ve </a:t>
            </a:r>
            <a:r>
              <a:rPr lang="tr-TR" dirty="0" err="1">
                <a:solidFill>
                  <a:schemeClr val="tx1"/>
                </a:solidFill>
              </a:rPr>
              <a:t>Sammy</a:t>
            </a:r>
            <a:r>
              <a:rPr lang="tr-TR" dirty="0">
                <a:solidFill>
                  <a:schemeClr val="tx1"/>
                </a:solidFill>
              </a:rPr>
              <a:t>. 1985). Bu sınırlama çalışmalarında aşağıda belirtilen dört ana kriterin uygulanması düşünülebilir: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642918"/>
            <a:ext cx="7715304" cy="5572164"/>
          </a:xfrm>
        </p:spPr>
        <p:txBody>
          <a:bodyPr>
            <a:normAutofit fontScale="92500" lnSpcReduction="20000"/>
          </a:bodyPr>
          <a:lstStyle/>
          <a:p>
            <a:pPr algn="just"/>
            <a:r>
              <a:rPr lang="tr-TR" dirty="0">
                <a:solidFill>
                  <a:schemeClr val="tx1"/>
                </a:solidFill>
              </a:rPr>
              <a:t>• Etkinin niceliği: Bu kriter, planlanan faaliyetin boyutlarına ve türüne bağlıdır. Aynı türde iki faaliyetten boyutları daha büyük olanı çevreye daha önemli etkiler yapacaktır. Örneğin iki termik santralden daha büyük kurulu güce ve enerji üretim kapasitesine sahip olanının diğer şartlar aynı kalmak koşuluyla, çevreye, hava ve su kirliliği açısından daha büyük etkileri olacaktır.</a:t>
            </a:r>
          </a:p>
          <a:p>
            <a:pPr algn="just"/>
            <a:r>
              <a:rPr lang="tr-TR" dirty="0">
                <a:solidFill>
                  <a:schemeClr val="tx1"/>
                </a:solidFill>
              </a:rPr>
              <a:t> </a:t>
            </a:r>
          </a:p>
          <a:p>
            <a:pPr algn="just"/>
            <a:r>
              <a:rPr lang="tr-TR" dirty="0">
                <a:solidFill>
                  <a:schemeClr val="tx1"/>
                </a:solidFill>
              </a:rPr>
              <a:t>• Etkinin kapsamı: Bu kriter, planlanan faaliyetin etkilerinin bölgesel sınırlarının belirlenmesinde kullanılır. Kirlenmenin ve muhtemel çevresel bozulmaların büyük bir alana yayılması, çevresel etkinin önemi hakkında bir ölçü oluşturur. </a:t>
            </a:r>
          </a:p>
          <a:p>
            <a:pPr algn="just"/>
            <a:endParaRPr lang="tr-TR"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642918"/>
            <a:ext cx="7715304" cy="5572164"/>
          </a:xfrm>
        </p:spPr>
        <p:txBody>
          <a:bodyPr>
            <a:normAutofit fontScale="85000" lnSpcReduction="20000"/>
          </a:bodyPr>
          <a:lstStyle/>
          <a:p>
            <a:pPr algn="just"/>
            <a:r>
              <a:rPr lang="tr-TR" dirty="0">
                <a:solidFill>
                  <a:schemeClr val="tx1"/>
                </a:solidFill>
              </a:rPr>
              <a:t>ÇED çalışmasının başlangıcında oluşturulan ve tüm olası etkileri içeren liste, yukarıda sayılan seçim kriterleri süzgecinden geçirildikten sonra, bu Üstedeki etkilerden hangilerinin üzerinde önemle durulması gerektiği ortaya çıkar. Seçim, çalışmanın koordinatörü tarafından yapılmalı ve nihaî karar mercii veya mercileriyle mutabakat sağlanmalıdır. ÇED kapsamının çizilmesi ve sınırlarının belirlenmesi çalışmasının, planlanan faaliyet için </a:t>
            </a:r>
            <a:r>
              <a:rPr lang="tr-TR" dirty="0" err="1">
                <a:solidFill>
                  <a:schemeClr val="tx1"/>
                </a:solidFill>
              </a:rPr>
              <a:t>master</a:t>
            </a:r>
            <a:r>
              <a:rPr lang="tr-TR" dirty="0">
                <a:solidFill>
                  <a:schemeClr val="tx1"/>
                </a:solidFill>
              </a:rPr>
              <a:t> plan ve ekonomik fizibilite çalışmalarının paralelinde yapılmasında yarar vardır. Böylece, etüt edilecek proje seçenekleri ve bunların muhtemel çevresel etkileri konusunda tutarlı ve ayrıntılı bir çerçeve çizmek mümkün olur. Etkilerin niteliği kapsamı ve bağlı bulundukları faktörlerin bilinmesi bunların önemi açısından yapılacak değerlendirmelerde yol gösterici olur.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694</Words>
  <Application>Microsoft Office PowerPoint</Application>
  <PresentationFormat>Ekran Gösterisi (4:3)</PresentationFormat>
  <Paragraphs>13</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ANA BİLGİSAYAR</dc:creator>
  <cp:lastModifiedBy>Şule Tatar Yolcular</cp:lastModifiedBy>
  <cp:revision>5</cp:revision>
  <dcterms:created xsi:type="dcterms:W3CDTF">2020-03-20T14:14:17Z</dcterms:created>
  <dcterms:modified xsi:type="dcterms:W3CDTF">2023-11-29T08:49:25Z</dcterms:modified>
</cp:coreProperties>
</file>