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smtClean="0"/>
              <a:t>ÇEVRE </a:t>
            </a:r>
            <a:r>
              <a:rPr lang="tr-TR" b="1" dirty="0"/>
              <a:t>FİZYOLOJİSİ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60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</a:t>
            </a:r>
            <a:r>
              <a:rPr lang="tr-TR" dirty="0" smtClean="0"/>
              <a:t>osyal </a:t>
            </a:r>
            <a:r>
              <a:rPr lang="tr-TR" dirty="0"/>
              <a:t>bilimciler ise, geçmişte, insanı ve insanla doğrudan ilişkisi olan diğer canlılar </a:t>
            </a:r>
            <a:r>
              <a:rPr lang="tr-TR" dirty="0" smtClean="0"/>
              <a:t> ve çevresel </a:t>
            </a:r>
            <a:r>
              <a:rPr lang="tr-TR" dirty="0"/>
              <a:t>faktörleri dikkate alıp, bunun dışındakileri doğrudan insanı etkilemedikçe </a:t>
            </a:r>
            <a:r>
              <a:rPr lang="tr-TR" dirty="0" smtClean="0"/>
              <a:t>hesaba katmamışlardır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sonucu olarak insan ve insanlık; kendisini doğanın diğer </a:t>
            </a:r>
            <a:r>
              <a:rPr lang="tr-TR" dirty="0" smtClean="0"/>
              <a:t>parçalarından soyutlayarak </a:t>
            </a:r>
            <a:r>
              <a:rPr lang="tr-TR" dirty="0"/>
              <a:t>bugün çevremizde her alanda görülen doğa- insan dengesizliğine daha çok yol </a:t>
            </a:r>
            <a:r>
              <a:rPr lang="tr-TR" dirty="0" smtClean="0"/>
              <a:t>açmıştır.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324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Ekolojiyi </a:t>
            </a:r>
            <a:r>
              <a:rPr lang="tr-TR" dirty="0"/>
              <a:t>tam anlamıyla kavrayabilmek için, insanı da kapsamak üzere </a:t>
            </a:r>
            <a:r>
              <a:rPr lang="tr-TR" dirty="0" err="1"/>
              <a:t>ekosferdeki</a:t>
            </a:r>
            <a:r>
              <a:rPr lang="tr-TR" dirty="0"/>
              <a:t> </a:t>
            </a:r>
            <a:r>
              <a:rPr lang="tr-TR" dirty="0" smtClean="0"/>
              <a:t>tüm canlıların </a:t>
            </a:r>
            <a:r>
              <a:rPr lang="tr-TR" dirty="0"/>
              <a:t>ilişkilerinin bilincinde olmak gerekir.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anlayış ekolojinin kapsamını </a:t>
            </a:r>
            <a:r>
              <a:rPr lang="tr-TR" dirty="0" smtClean="0"/>
              <a:t>çok genişlettiği gibi ekolojiyi </a:t>
            </a:r>
            <a:r>
              <a:rPr lang="tr-TR" dirty="0" err="1" smtClean="0"/>
              <a:t>kavranılması</a:t>
            </a:r>
            <a:r>
              <a:rPr lang="tr-TR" dirty="0" smtClean="0"/>
              <a:t> zor  bir yapıya sokmaktadır.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027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Güncel </a:t>
            </a:r>
            <a:r>
              <a:rPr lang="tr-TR" b="1" dirty="0"/>
              <a:t>Yaşamda Ekolojik Bilgi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Günümüz toplumu büyük ölçüde kentleşmiş, bunun sonucu olarak nüfusun büyük bir </a:t>
            </a:r>
            <a:r>
              <a:rPr lang="tr-TR" dirty="0" smtClean="0"/>
              <a:t>bölümü doğadan </a:t>
            </a:r>
            <a:r>
              <a:rPr lang="tr-TR" dirty="0"/>
              <a:t>uzaklaşmış veya kopmuştur. Kentli birey ne kadar yabancılaşsa, doğadan uzaklaşsa </a:t>
            </a:r>
            <a:r>
              <a:rPr lang="tr-TR" dirty="0" smtClean="0"/>
              <a:t>veya kopsa </a:t>
            </a:r>
            <a:r>
              <a:rPr lang="tr-TR" dirty="0"/>
              <a:t>da doğa ile ilişkisi hiçbir zaman bitmemiştir. </a:t>
            </a:r>
          </a:p>
        </p:txBody>
      </p:sp>
    </p:spTree>
    <p:extLst>
      <p:ext uri="{BB962C8B-B14F-4D97-AF65-F5344CB8AC3E}">
        <p14:creationId xmlns:p14="http://schemas.microsoft.com/office/powerpoint/2010/main" val="77921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Çünkü yediği ekmeğin </a:t>
            </a:r>
            <a:r>
              <a:rPr lang="tr-TR" dirty="0" smtClean="0"/>
              <a:t>buğdayından tutun, restoranda yediği ete kadar yine bu besin kaynakları kırsal </a:t>
            </a:r>
            <a:r>
              <a:rPr lang="tr-TR" dirty="0"/>
              <a:t>kesimlerde yetiştirilmektedir. Ancak kentlilerin pek çoğu yaşamlarını doğadan ayrı bir bütün olarak görmektedirler.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314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anayileşmiş </a:t>
            </a:r>
            <a:r>
              <a:rPr lang="tr-TR" dirty="0"/>
              <a:t>ülkelerdeki pek çok kentli, bahçesinde çiçek yetiştirmek, ya </a:t>
            </a:r>
            <a:r>
              <a:rPr lang="tr-TR" dirty="0" smtClean="0"/>
              <a:t>da yakınındaki </a:t>
            </a:r>
            <a:r>
              <a:rPr lang="tr-TR" dirty="0"/>
              <a:t>su kaynaklarında balık tutmak veya olanaklar ölçüsünde kara avcılığı yapmak </a:t>
            </a:r>
            <a:r>
              <a:rPr lang="tr-TR" dirty="0" smtClean="0"/>
              <a:t>gibi etkinliklerle </a:t>
            </a:r>
            <a:r>
              <a:rPr lang="tr-TR" dirty="0"/>
              <a:t>uğraşır.</a:t>
            </a:r>
          </a:p>
        </p:txBody>
      </p:sp>
    </p:spTree>
    <p:extLst>
      <p:ext uri="{BB962C8B-B14F-4D97-AF65-F5344CB8AC3E}">
        <p14:creationId xmlns:p14="http://schemas.microsoft.com/office/powerpoint/2010/main" val="61162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etkinliklerin tümü az yada çok ekolojik bilgi kullanımını gerektirir. </a:t>
            </a:r>
            <a:r>
              <a:rPr lang="tr-TR" dirty="0" smtClean="0"/>
              <a:t>Örneğin bahçesinde </a:t>
            </a:r>
            <a:r>
              <a:rPr lang="tr-TR" dirty="0"/>
              <a:t>çiçek yetiştiren bir kişi, </a:t>
            </a:r>
            <a:r>
              <a:rPr lang="tr-TR" dirty="0" smtClean="0"/>
              <a:t>toprağının </a:t>
            </a:r>
            <a:r>
              <a:rPr lang="tr-TR" dirty="0"/>
              <a:t>özelliklerini, bu toprakta </a:t>
            </a:r>
            <a:r>
              <a:rPr lang="tr-TR" dirty="0" smtClean="0"/>
              <a:t>yetiştirilebilecek çiçek </a:t>
            </a:r>
            <a:r>
              <a:rPr lang="tr-TR" dirty="0"/>
              <a:t>çeşitlerini, hangi çiçeklerin güneş ya da gölge sevdiklerini bilir. </a:t>
            </a:r>
            <a:endParaRPr lang="tr-TR" dirty="0" smtClean="0"/>
          </a:p>
          <a:p>
            <a:r>
              <a:rPr lang="tr-TR" dirty="0" smtClean="0"/>
              <a:t>Bunların </a:t>
            </a:r>
            <a:r>
              <a:rPr lang="tr-TR" dirty="0"/>
              <a:t>ne kadar </a:t>
            </a:r>
            <a:r>
              <a:rPr lang="tr-TR" dirty="0" smtClean="0"/>
              <a:t>sıklıkla nasıl </a:t>
            </a:r>
            <a:r>
              <a:rPr lang="tr-TR" dirty="0"/>
              <a:t>sulanması gerektiğini </a:t>
            </a:r>
            <a:r>
              <a:rPr lang="tr-TR" dirty="0" smtClean="0"/>
              <a:t>öğrenmek zorundadır. </a:t>
            </a:r>
            <a:r>
              <a:rPr lang="tr-TR" dirty="0"/>
              <a:t>Bu ekolojik bilgileri; duydukları, </a:t>
            </a:r>
            <a:r>
              <a:rPr lang="tr-TR" dirty="0" smtClean="0"/>
              <a:t>okudukları yanında</a:t>
            </a:r>
            <a:r>
              <a:rPr lang="tr-TR" dirty="0"/>
              <a:t>, kendi edindiği deneyimlerden </a:t>
            </a:r>
            <a:r>
              <a:rPr lang="tr-TR" dirty="0" smtClean="0"/>
              <a:t>de tecrübe etmektedir.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16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Amatör bir </a:t>
            </a:r>
            <a:r>
              <a:rPr lang="tr-TR" dirty="0" smtClean="0"/>
              <a:t>avcı </a:t>
            </a:r>
            <a:r>
              <a:rPr lang="tr-TR" dirty="0"/>
              <a:t>da aynı şekilde avlandığı yerdeki </a:t>
            </a:r>
            <a:r>
              <a:rPr lang="tr-TR" dirty="0" smtClean="0"/>
              <a:t>kuş </a:t>
            </a:r>
            <a:r>
              <a:rPr lang="tr-TR" dirty="0"/>
              <a:t>çeşitlerini bunların avlanma ve </a:t>
            </a:r>
            <a:r>
              <a:rPr lang="tr-TR" dirty="0" smtClean="0"/>
              <a:t>üreme zamanlarını</a:t>
            </a:r>
            <a:r>
              <a:rPr lang="tr-TR" dirty="0"/>
              <a:t>, avlanmada kullanılacak yöntemleri bilmek zorundadır. Yani ekolojik </a:t>
            </a:r>
            <a:r>
              <a:rPr lang="tr-TR" dirty="0" smtClean="0"/>
              <a:t>bilgi kullanmaktadır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427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Profesyonel balıkçı, toprağı kullanan çiftçi ve hayvan yetiştiricisi ise çevresine az önceki </a:t>
            </a:r>
            <a:r>
              <a:rPr lang="tr-TR" dirty="0" smtClean="0"/>
              <a:t>örneklere göre </a:t>
            </a:r>
            <a:r>
              <a:rPr lang="tr-TR" dirty="0"/>
              <a:t>çok daha sağlam bir ekolojik yaklaşım uygulamak zorundadır. Çünkü yaşamını </a:t>
            </a:r>
            <a:r>
              <a:rPr lang="tr-TR" dirty="0" smtClean="0"/>
              <a:t>bu faaliyetlerden </a:t>
            </a:r>
            <a:r>
              <a:rPr lang="tr-TR" dirty="0"/>
              <a:t>sağladığı kazanımlarla sürdürmektedir.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nedenle çevresindeki ekolojik </a:t>
            </a:r>
            <a:r>
              <a:rPr lang="tr-TR" dirty="0" smtClean="0"/>
              <a:t>koşulları çok </a:t>
            </a:r>
            <a:r>
              <a:rPr lang="tr-TR" dirty="0"/>
              <a:t>iyi tanıması, doğru değerlendirmesi ve edindiği bilgiyi uygulaması gerekir</a:t>
            </a:r>
          </a:p>
        </p:txBody>
      </p:sp>
    </p:spTree>
    <p:extLst>
      <p:ext uri="{BB962C8B-B14F-4D97-AF65-F5344CB8AC3E}">
        <p14:creationId xmlns:p14="http://schemas.microsoft.com/office/powerpoint/2010/main" val="371392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başka örnek verecek olursak; kutupta yaşayan </a:t>
            </a:r>
            <a:r>
              <a:rPr lang="tr-TR" dirty="0"/>
              <a:t>bir Eskimo balıkçısı, zevk için balık avlayan bir kentliden çok daha dikkatli bir </a:t>
            </a:r>
            <a:r>
              <a:rPr lang="tr-TR" dirty="0" smtClean="0"/>
              <a:t>gözlemci olmak </a:t>
            </a:r>
            <a:r>
              <a:rPr lang="tr-TR" dirty="0"/>
              <a:t>zorundadır. </a:t>
            </a:r>
            <a:endParaRPr lang="tr-TR" dirty="0" smtClean="0"/>
          </a:p>
          <a:p>
            <a:r>
              <a:rPr lang="tr-TR" dirty="0" smtClean="0"/>
              <a:t>Benzer </a:t>
            </a:r>
            <a:r>
              <a:rPr lang="tr-TR" dirty="0"/>
              <a:t>şekilde yaşamını sadece kendi yetiştirdikleriyle sürdüren bir çiftçi, </a:t>
            </a:r>
            <a:r>
              <a:rPr lang="tr-TR" dirty="0" smtClean="0"/>
              <a:t>zevk için </a:t>
            </a:r>
            <a:r>
              <a:rPr lang="tr-TR" dirty="0"/>
              <a:t>bahçesinde sebze- meyve yetiştiren bir kentliden daha geniş ölçüde doğa bilgisi kullanır. </a:t>
            </a:r>
            <a:endParaRPr lang="tr-TR" dirty="0" smtClean="0"/>
          </a:p>
          <a:p>
            <a:r>
              <a:rPr lang="tr-TR" dirty="0" smtClean="0"/>
              <a:t>Kuşaklar </a:t>
            </a:r>
            <a:r>
              <a:rPr lang="tr-TR" dirty="0"/>
              <a:t>boyunca biriken bu tip bilgiye “geleneksel ekolojik bilgi “denir ve geleneksel ekoloji </a:t>
            </a:r>
            <a:r>
              <a:rPr lang="tr-TR" dirty="0" smtClean="0"/>
              <a:t>son yıllarda </a:t>
            </a:r>
            <a:r>
              <a:rPr lang="tr-TR" dirty="0"/>
              <a:t>bilim çevrelerinde giderek önem </a:t>
            </a:r>
            <a:r>
              <a:rPr lang="tr-TR" dirty="0" smtClean="0"/>
              <a:t>kazanmaktadır.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234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SİSTEMLER </a:t>
            </a:r>
            <a:r>
              <a:rPr lang="tr-TR" dirty="0"/>
              <a:t>ve MODELLER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Sistem </a:t>
            </a:r>
            <a:r>
              <a:rPr lang="tr-TR" b="1" dirty="0"/>
              <a:t>Kavramı</a:t>
            </a:r>
          </a:p>
          <a:p>
            <a:r>
              <a:rPr lang="tr-TR" dirty="0"/>
              <a:t>Birbirleri ile etkileşim içinde bulunan bağımlı parçaların (öğelerin) oluşturduğu bütüne SİSTEM </a:t>
            </a:r>
            <a:r>
              <a:rPr lang="tr-TR" dirty="0" smtClean="0"/>
              <a:t>denir. </a:t>
            </a:r>
            <a:r>
              <a:rPr lang="tr-TR" dirty="0"/>
              <a:t>Sistem, aynı zamanda bir birim olarak ele alınabilen ilişkiler topluluğu olarak da görülebilir.</a:t>
            </a:r>
          </a:p>
          <a:p>
            <a:r>
              <a:rPr lang="tr-TR" dirty="0"/>
              <a:t>Bir sistemi oluşturan tüm parçalar sistemin öğeleridir. Bu öğelerin bir kısmı birbiriyle </a:t>
            </a:r>
            <a:r>
              <a:rPr lang="tr-TR" dirty="0" smtClean="0"/>
              <a:t>doğrudan ilişkilidir</a:t>
            </a:r>
            <a:r>
              <a:rPr lang="tr-TR" dirty="0"/>
              <a:t>. Diğerlerinin ise ilişkileri dolaylıdır. Öğeler ve ilişkiler tüm sistemlerin </a:t>
            </a:r>
            <a:r>
              <a:rPr lang="tr-TR" dirty="0" smtClean="0"/>
              <a:t>ortak özellikleridir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096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1. Ekoloji </a:t>
            </a:r>
            <a:r>
              <a:rPr lang="tr-TR" b="1" dirty="0"/>
              <a:t>ve Çevre Bilimleri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Ekolojinin Tanımı</a:t>
            </a:r>
          </a:p>
          <a:p>
            <a:pPr marL="0" indent="0">
              <a:buNone/>
            </a:pPr>
            <a:r>
              <a:rPr lang="tr-TR" dirty="0"/>
              <a:t>Ekoloji, insan ve diğer canlıların birbirleriyle ve çevreleriyle olan ilişkilerini inceleyen bilim dalıdır.</a:t>
            </a:r>
          </a:p>
          <a:p>
            <a:pPr marL="0" indent="0">
              <a:buNone/>
            </a:pPr>
            <a:r>
              <a:rPr lang="tr-TR" dirty="0" smtClean="0"/>
              <a:t>Günümüze kadar ekoloji</a:t>
            </a:r>
            <a:r>
              <a:rPr lang="tr-TR" dirty="0"/>
              <a:t>, biyolojinin bir dalı olarak bitki ve hayvanların çevreleriyle </a:t>
            </a:r>
            <a:r>
              <a:rPr lang="tr-TR" dirty="0" smtClean="0"/>
              <a:t>olan ilişkilerini </a:t>
            </a:r>
            <a:r>
              <a:rPr lang="tr-TR" dirty="0"/>
              <a:t>inceleyen bir bilim dalı olarak </a:t>
            </a:r>
            <a:r>
              <a:rPr lang="tr-TR" dirty="0" smtClean="0"/>
              <a:t>tanımlandı. Sonraki </a:t>
            </a:r>
            <a:r>
              <a:rPr lang="tr-TR" dirty="0"/>
              <a:t>yıllarda çevre sorunlarının </a:t>
            </a:r>
            <a:r>
              <a:rPr lang="tr-TR" dirty="0" smtClean="0"/>
              <a:t>giderek önem </a:t>
            </a:r>
            <a:r>
              <a:rPr lang="tr-TR" dirty="0"/>
              <a:t>kazanması ile ekolojinin kapsamı genişledi ve insan-doğa ilişkilerini de içermeye başladı.</a:t>
            </a:r>
          </a:p>
        </p:txBody>
      </p:sp>
    </p:spTree>
    <p:extLst>
      <p:ext uri="{BB962C8B-B14F-4D97-AF65-F5344CB8AC3E}">
        <p14:creationId xmlns:p14="http://schemas.microsoft.com/office/powerpoint/2010/main" val="112118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Sistem bilimci</a:t>
            </a:r>
            <a:r>
              <a:rPr lang="tr-TR" dirty="0"/>
              <a:t>, sistemi oluşturan öğeleri ve bu öğelerin ilişkilerini belirlemeye çalışır. Yakın </a:t>
            </a:r>
            <a:r>
              <a:rPr lang="tr-TR" dirty="0" smtClean="0"/>
              <a:t>ilişkili öğeleri </a:t>
            </a:r>
            <a:r>
              <a:rPr lang="tr-TR" dirty="0"/>
              <a:t>gruplandırarak alt sistemleri oluşturur. Böylece kendine birim olarak seçtiği sistemin </a:t>
            </a:r>
            <a:r>
              <a:rPr lang="tr-TR" dirty="0" smtClean="0"/>
              <a:t>nasıl işlediğini ve çalıştığını </a:t>
            </a:r>
            <a:r>
              <a:rPr lang="tr-TR" dirty="0"/>
              <a:t>belirler.</a:t>
            </a:r>
          </a:p>
        </p:txBody>
      </p:sp>
    </p:spTree>
    <p:extLst>
      <p:ext uri="{BB962C8B-B14F-4D97-AF65-F5344CB8AC3E}">
        <p14:creationId xmlns:p14="http://schemas.microsoft.com/office/powerpoint/2010/main" val="217820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Sistem yaklaşımı dünyaya bir bakış açısıdır. Karmaşık olay gruplarını irdelemek, problem </a:t>
            </a:r>
            <a:r>
              <a:rPr lang="tr-TR" dirty="0" smtClean="0"/>
              <a:t>çözmek, modeller </a:t>
            </a:r>
            <a:r>
              <a:rPr lang="tr-TR" dirty="0"/>
              <a:t>geliştirmek için sistem içindeki olayları ve parçaları bir bütün olarak ele </a:t>
            </a:r>
            <a:r>
              <a:rPr lang="tr-TR" dirty="0" smtClean="0"/>
              <a:t>alınmalıdır.</a:t>
            </a:r>
            <a:endParaRPr lang="tr-TR" dirty="0"/>
          </a:p>
          <a:p>
            <a:r>
              <a:rPr lang="tr-TR" dirty="0"/>
              <a:t>Bir sistemin alt sistemlerini odak noktaları olarak alıp bunları kendi başına bir sistem </a:t>
            </a:r>
            <a:r>
              <a:rPr lang="tr-TR" dirty="0" smtClean="0"/>
              <a:t>gibi düşünmek mümkün olduğu gibi incelenen </a:t>
            </a:r>
            <a:r>
              <a:rPr lang="tr-TR" dirty="0"/>
              <a:t>sistemi, daha büyük bir sistemin alt sistemi olarak </a:t>
            </a:r>
            <a:r>
              <a:rPr lang="tr-TR" dirty="0" smtClean="0"/>
              <a:t>ele almak </a:t>
            </a:r>
            <a:r>
              <a:rPr lang="tr-TR" dirty="0"/>
              <a:t>da mümkündür.</a:t>
            </a:r>
          </a:p>
        </p:txBody>
      </p:sp>
    </p:spTree>
    <p:extLst>
      <p:ext uri="{BB962C8B-B14F-4D97-AF65-F5344CB8AC3E}">
        <p14:creationId xmlns:p14="http://schemas.microsoft.com/office/powerpoint/2010/main" val="157347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389120"/>
          </a:xfrm>
        </p:spPr>
        <p:txBody>
          <a:bodyPr>
            <a:normAutofit/>
          </a:bodyPr>
          <a:lstStyle/>
          <a:p>
            <a:r>
              <a:rPr lang="tr-TR" dirty="0"/>
              <a:t>Örneğin bir organizma sistem olarak incelendiğinde, bu canlının, dolaşım, sindirim, </a:t>
            </a:r>
            <a:r>
              <a:rPr lang="tr-TR" dirty="0" smtClean="0"/>
              <a:t>boşaltım, üreme </a:t>
            </a:r>
            <a:r>
              <a:rPr lang="tr-TR" dirty="0"/>
              <a:t>sistemleri alt sistemleri oluşturur. Bu alt sistemler bir birim olarak ele alınarak bunun </a:t>
            </a:r>
            <a:r>
              <a:rPr lang="tr-TR" dirty="0" smtClean="0"/>
              <a:t>öğeleri incelenebilir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Örneğin </a:t>
            </a:r>
            <a:r>
              <a:rPr lang="tr-TR" dirty="0"/>
              <a:t>kan dolaşımının öğeleri, kalp, kan damarları, al ve ak yuvarlar </a:t>
            </a:r>
            <a:r>
              <a:rPr lang="tr-TR" dirty="0" smtClean="0"/>
              <a:t> vb. </a:t>
            </a:r>
            <a:r>
              <a:rPr lang="tr-TR" dirty="0" err="1"/>
              <a:t>dir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791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Modeller</a:t>
            </a:r>
            <a:endParaRPr lang="tr-TR" b="1" dirty="0"/>
          </a:p>
          <a:p>
            <a:r>
              <a:rPr lang="tr-TR" dirty="0"/>
              <a:t>Sistemlerin tanımlanmasında kullanılacak modeller bazı varsayımları gerektirir. Her bir </a:t>
            </a:r>
            <a:r>
              <a:rPr lang="tr-TR" dirty="0" smtClean="0"/>
              <a:t>model varsayımların </a:t>
            </a:r>
            <a:r>
              <a:rPr lang="tr-TR" dirty="0"/>
              <a:t>doğruluğu ölçüsünde geçerlidir. Bir model kurulurken sistemin içindeki öğeler </a:t>
            </a:r>
            <a:r>
              <a:rPr lang="tr-TR" dirty="0" smtClean="0"/>
              <a:t>ve bunlar </a:t>
            </a:r>
            <a:r>
              <a:rPr lang="tr-TR" dirty="0"/>
              <a:t>arasındaki ilişkiler matematiksel olarak belirlenir. </a:t>
            </a:r>
            <a:endParaRPr lang="tr-TR" dirty="0" smtClean="0"/>
          </a:p>
          <a:p>
            <a:r>
              <a:rPr lang="tr-TR" dirty="0" smtClean="0"/>
              <a:t>Yani </a:t>
            </a:r>
            <a:r>
              <a:rPr lang="tr-TR" dirty="0"/>
              <a:t>önce modele konacak öğeler </a:t>
            </a:r>
            <a:r>
              <a:rPr lang="tr-TR" dirty="0" smtClean="0"/>
              <a:t>seçilir, sonra </a:t>
            </a:r>
            <a:r>
              <a:rPr lang="tr-TR" dirty="0"/>
              <a:t>öğeler arası ilişkiler belirlenir. Daha sonra yapılacak varsayımlara göre çeşitli seçeneklerin </a:t>
            </a:r>
            <a:r>
              <a:rPr lang="tr-TR" dirty="0" smtClean="0"/>
              <a:t>ne olacağı </a:t>
            </a:r>
            <a:r>
              <a:rPr lang="tr-TR" dirty="0"/>
              <a:t>incelenir.</a:t>
            </a:r>
          </a:p>
        </p:txBody>
      </p:sp>
    </p:spTree>
    <p:extLst>
      <p:ext uri="{BB962C8B-B14F-4D97-AF65-F5344CB8AC3E}">
        <p14:creationId xmlns:p14="http://schemas.microsoft.com/office/powerpoint/2010/main" val="205295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2.3. Doğal Sistemlerin Özellikleri</a:t>
            </a:r>
          </a:p>
          <a:p>
            <a:r>
              <a:rPr lang="tr-TR" dirty="0"/>
              <a:t>İnsan ürünü sistemlerle</a:t>
            </a:r>
            <a:r>
              <a:rPr lang="tr-TR" dirty="0" smtClean="0"/>
              <a:t>, doğal </a:t>
            </a:r>
            <a:r>
              <a:rPr lang="tr-TR" dirty="0"/>
              <a:t>sistemler arasında bazı temel farklılıklar vardır. Bu farklılıklar:</a:t>
            </a:r>
          </a:p>
          <a:p>
            <a:pPr marL="0" indent="0">
              <a:buNone/>
            </a:pPr>
            <a:r>
              <a:rPr lang="tr-TR" b="1" dirty="0"/>
              <a:t>1. </a:t>
            </a:r>
            <a:r>
              <a:rPr lang="tr-TR" dirty="0"/>
              <a:t>İnsan yapısı sistemlerde öğe ve ilişkiler hem azdır, hem de sayı ve cinsleri tam olarak bellidir.</a:t>
            </a:r>
          </a:p>
          <a:p>
            <a:pPr marL="0" indent="0">
              <a:buNone/>
            </a:pPr>
            <a:r>
              <a:rPr lang="tr-TR" dirty="0"/>
              <a:t>Örneğin bir otomobilin çalışmasında her bir parçanın görevi ve parçalar arasında ne gibi </a:t>
            </a:r>
            <a:r>
              <a:rPr lang="tr-TR" dirty="0" smtClean="0"/>
              <a:t>ilişkiler olduğu </a:t>
            </a:r>
            <a:r>
              <a:rPr lang="tr-TR" dirty="0"/>
              <a:t>tam olarak bilinir. Oysa doğal sistemlerde hem öğelerin hem de ilişkilerin sayısı ve </a:t>
            </a:r>
            <a:r>
              <a:rPr lang="tr-TR" dirty="0" smtClean="0"/>
              <a:t>çeşidi çok </a:t>
            </a:r>
            <a:r>
              <a:rPr lang="tr-TR" dirty="0"/>
              <a:t>fazla olup, pek çoğu da bilinmemektedir.</a:t>
            </a:r>
          </a:p>
        </p:txBody>
      </p:sp>
    </p:spTree>
    <p:extLst>
      <p:ext uri="{BB962C8B-B14F-4D97-AF65-F5344CB8AC3E}">
        <p14:creationId xmlns:p14="http://schemas.microsoft.com/office/powerpoint/2010/main" val="233592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649491"/>
          </a:xfrm>
        </p:spPr>
        <p:txBody>
          <a:bodyPr>
            <a:normAutofit/>
          </a:bodyPr>
          <a:lstStyle/>
          <a:p>
            <a:r>
              <a:rPr lang="tr-TR" dirty="0"/>
              <a:t>Çevre sistemlerinin öğeleri çoğunlukla insan tarafından kolaylıkla </a:t>
            </a:r>
            <a:r>
              <a:rPr lang="tr-TR" dirty="0" err="1"/>
              <a:t>farkedilemeyecek</a:t>
            </a:r>
            <a:r>
              <a:rPr lang="tr-TR" dirty="0"/>
              <a:t> uzun </a:t>
            </a:r>
            <a:r>
              <a:rPr lang="tr-TR" dirty="0" smtClean="0"/>
              <a:t>ilişki halkalarıyla </a:t>
            </a:r>
            <a:r>
              <a:rPr lang="tr-TR" dirty="0"/>
              <a:t>birbirine bağlıdır.</a:t>
            </a:r>
          </a:p>
          <a:p>
            <a:pPr marL="0" indent="0">
              <a:buNone/>
            </a:pPr>
            <a:r>
              <a:rPr lang="tr-TR" b="1" dirty="0"/>
              <a:t>2. </a:t>
            </a:r>
            <a:r>
              <a:rPr lang="tr-TR" dirty="0"/>
              <a:t>Öğelerin bir veya birkaçının değişmesinin sistem üzerindeki etkisi hemen görülmez. </a:t>
            </a:r>
            <a:r>
              <a:rPr lang="tr-TR" dirty="0" smtClean="0"/>
              <a:t>Çoğunlukla etki- </a:t>
            </a:r>
            <a:r>
              <a:rPr lang="tr-TR" dirty="0"/>
              <a:t>tepki ilişkileri arasında uzun bir zaman geçmektedir. Örneğin bugün </a:t>
            </a:r>
            <a:r>
              <a:rPr lang="tr-TR" dirty="0" smtClean="0"/>
              <a:t>kullanılan kloroflorokarbon </a:t>
            </a:r>
            <a:r>
              <a:rPr lang="tr-TR" dirty="0"/>
              <a:t>(CFC) </a:t>
            </a:r>
            <a:r>
              <a:rPr lang="tr-TR" dirty="0" err="1"/>
              <a:t>ların</a:t>
            </a:r>
            <a:r>
              <a:rPr lang="tr-TR" dirty="0"/>
              <a:t> atmosferdeki ozon tabakasına etkisi veya havaya </a:t>
            </a:r>
            <a:r>
              <a:rPr lang="tr-TR" dirty="0" smtClean="0"/>
              <a:t>katılan karbondioksitin </a:t>
            </a:r>
            <a:r>
              <a:rPr lang="tr-TR" dirty="0"/>
              <a:t>dünya iklimine etkisi yıllar sonra ortaya çıkar. Bu; çevre sistemlerindeki </a:t>
            </a:r>
            <a:r>
              <a:rPr lang="tr-TR" dirty="0" smtClean="0"/>
              <a:t>ilişkilerin tanımlanmasında </a:t>
            </a:r>
            <a:r>
              <a:rPr lang="tr-TR" dirty="0"/>
              <a:t>güçlük yaratır.</a:t>
            </a:r>
          </a:p>
        </p:txBody>
      </p:sp>
    </p:spTree>
    <p:extLst>
      <p:ext uri="{BB962C8B-B14F-4D97-AF65-F5344CB8AC3E}">
        <p14:creationId xmlns:p14="http://schemas.microsoft.com/office/powerpoint/2010/main" val="167634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3. </a:t>
            </a:r>
            <a:r>
              <a:rPr lang="tr-TR" dirty="0"/>
              <a:t>Doğal sistemlerin bir diğer özelliği de çevre sistemlerinin çok yavaş ve tahmin </a:t>
            </a:r>
            <a:r>
              <a:rPr lang="tr-TR" dirty="0" smtClean="0"/>
              <a:t>edilemeyecek şekilde </a:t>
            </a:r>
            <a:r>
              <a:rPr lang="tr-TR" dirty="0"/>
              <a:t>değişebiliyor olmasıdır.</a:t>
            </a:r>
          </a:p>
        </p:txBody>
      </p:sp>
    </p:spTree>
    <p:extLst>
      <p:ext uri="{BB962C8B-B14F-4D97-AF65-F5344CB8AC3E}">
        <p14:creationId xmlns:p14="http://schemas.microsoft.com/office/powerpoint/2010/main" val="102899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Biyolojik </a:t>
            </a:r>
            <a:r>
              <a:rPr lang="tr-TR" b="1" dirty="0"/>
              <a:t>Sistemler Merdiveni</a:t>
            </a:r>
          </a:p>
          <a:p>
            <a:r>
              <a:rPr lang="tr-TR" dirty="0"/>
              <a:t>Biyolojik sistemler, bir takım alt sistemlerin birleşerek bir üst sistemi oluşturduğu bir </a:t>
            </a:r>
            <a:r>
              <a:rPr lang="tr-TR" dirty="0" smtClean="0"/>
              <a:t>merdiven görünümündedir</a:t>
            </a:r>
            <a:r>
              <a:rPr lang="tr-TR" dirty="0"/>
              <a:t>. Bu yelpazenin en altında hücreyi oluşturan alt sistemler (gen sistemleri) bulunur.</a:t>
            </a:r>
          </a:p>
          <a:p>
            <a:r>
              <a:rPr lang="tr-TR" dirty="0"/>
              <a:t>Hücreler çeşitli şekillerde </a:t>
            </a:r>
            <a:r>
              <a:rPr lang="tr-TR" dirty="0" smtClean="0"/>
              <a:t>bir araya </a:t>
            </a:r>
            <a:r>
              <a:rPr lang="tr-TR" dirty="0"/>
              <a:t>gelerek bir üst sistemi, </a:t>
            </a:r>
            <a:r>
              <a:rPr lang="tr-TR" dirty="0" smtClean="0"/>
              <a:t>yani dokuları </a:t>
            </a:r>
            <a:r>
              <a:rPr lang="tr-TR" dirty="0"/>
              <a:t>meydana getirirler.</a:t>
            </a:r>
          </a:p>
        </p:txBody>
      </p:sp>
    </p:spTree>
    <p:extLst>
      <p:ext uri="{BB962C8B-B14F-4D97-AF65-F5344CB8AC3E}">
        <p14:creationId xmlns:p14="http://schemas.microsoft.com/office/powerpoint/2010/main" val="25867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3"/>
            <a:ext cx="7632848" cy="5024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86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Ekolojinin içinde kalan en küçük birim sistem organizmanın kendisidir. Sonra birey </a:t>
            </a:r>
            <a:r>
              <a:rPr lang="tr-TR" dirty="0" smtClean="0"/>
              <a:t>toplulukları yani </a:t>
            </a:r>
            <a:r>
              <a:rPr lang="tr-TR" dirty="0" err="1"/>
              <a:t>populasyonlar</a:t>
            </a:r>
            <a:r>
              <a:rPr lang="tr-TR" dirty="0"/>
              <a:t>, tür toplulukları, ekosistemler ve </a:t>
            </a:r>
            <a:r>
              <a:rPr lang="tr-TR" dirty="0" err="1"/>
              <a:t>ekosfer</a:t>
            </a:r>
            <a:r>
              <a:rPr lang="tr-TR" dirty="0"/>
              <a:t> gelir. </a:t>
            </a:r>
            <a:endParaRPr lang="tr-TR" dirty="0" smtClean="0"/>
          </a:p>
          <a:p>
            <a:r>
              <a:rPr lang="tr-TR" dirty="0" smtClean="0"/>
              <a:t>Canlı </a:t>
            </a:r>
            <a:r>
              <a:rPr lang="tr-TR" dirty="0"/>
              <a:t>küre için kullanılan </a:t>
            </a:r>
            <a:r>
              <a:rPr lang="tr-TR" dirty="0" smtClean="0"/>
              <a:t>terim BİYOSFER </a:t>
            </a:r>
            <a:r>
              <a:rPr lang="tr-TR" dirty="0" err="1"/>
              <a:t>dir</a:t>
            </a:r>
            <a:r>
              <a:rPr lang="tr-TR" dirty="0"/>
              <a:t>. Bunun ekolojik bir sistem olduğunu vurgulamak için </a:t>
            </a:r>
            <a:r>
              <a:rPr lang="tr-TR" dirty="0" err="1"/>
              <a:t>ekologlar</a:t>
            </a:r>
            <a:r>
              <a:rPr lang="tr-TR" dirty="0"/>
              <a:t> EKOSFER </a:t>
            </a:r>
            <a:r>
              <a:rPr lang="tr-TR" dirty="0" smtClean="0"/>
              <a:t>adını kullanmaktadırlar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331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Ekolojik </a:t>
            </a:r>
            <a:r>
              <a:rPr lang="tr-TR" b="1" dirty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Canlı</a:t>
            </a:r>
            <a:r>
              <a:rPr lang="tr-TR" dirty="0"/>
              <a:t>, diğer canlıların bulunmadığı, </a:t>
            </a:r>
            <a:r>
              <a:rPr lang="tr-TR" dirty="0" smtClean="0"/>
              <a:t>belli fiziksel </a:t>
            </a:r>
            <a:r>
              <a:rPr lang="tr-TR" dirty="0"/>
              <a:t>ve kimyasal koşulların karşılanmadığı bir ortamda var olamaz. Canlıların </a:t>
            </a:r>
            <a:r>
              <a:rPr lang="tr-TR" dirty="0" smtClean="0"/>
              <a:t>bulunduğu yerdeki </a:t>
            </a:r>
            <a:r>
              <a:rPr lang="tr-TR" dirty="0"/>
              <a:t>fiziksel ve kimyasal </a:t>
            </a:r>
            <a:r>
              <a:rPr lang="tr-TR" dirty="0" smtClean="0"/>
              <a:t>şartlar </a:t>
            </a:r>
            <a:r>
              <a:rPr lang="tr-TR" dirty="0"/>
              <a:t>ile diğer canlılar, o canlıların </a:t>
            </a:r>
            <a:r>
              <a:rPr lang="tr-TR" dirty="0" smtClean="0"/>
              <a:t>habitatını </a:t>
            </a:r>
            <a:r>
              <a:rPr lang="tr-TR" dirty="0"/>
              <a:t>oluşturur. </a:t>
            </a:r>
            <a:r>
              <a:rPr lang="tr-TR" dirty="0" smtClean="0"/>
              <a:t>Dolayısıyla ekolojik </a:t>
            </a:r>
            <a:r>
              <a:rPr lang="tr-TR" dirty="0"/>
              <a:t>anlamda çevre sözcüğü birey ile ilişkili canlı ve cansız her şeyi kapsar. Böylece </a:t>
            </a:r>
            <a:r>
              <a:rPr lang="tr-TR" dirty="0" smtClean="0"/>
              <a:t>her organizmanın </a:t>
            </a:r>
            <a:r>
              <a:rPr lang="tr-TR" dirty="0"/>
              <a:t>çevresi canlı çevre ve cansız çevre olmak üzere </a:t>
            </a:r>
            <a:r>
              <a:rPr lang="tr-TR" dirty="0" smtClean="0"/>
              <a:t>iki kısımdan oluşur.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083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Dinlediğiniz için teşekkür ederim.</a:t>
            </a:r>
          </a:p>
          <a:p>
            <a:r>
              <a:rPr lang="tr-TR" dirty="0" smtClean="0"/>
              <a:t>Not: Bu </a:t>
            </a:r>
            <a:r>
              <a:rPr lang="tr-TR" dirty="0"/>
              <a:t>dersin sunumunda Prof. Dr. Mehmet </a:t>
            </a:r>
            <a:r>
              <a:rPr lang="tr-TR" dirty="0" err="1"/>
              <a:t>ERTUĞRUL’un</a:t>
            </a:r>
            <a:r>
              <a:rPr lang="tr-TR" dirty="0"/>
              <a:t> Ekoloji ve Çevre Fizyolojisi adlı ders notlarından faydalanılmıştır.</a:t>
            </a:r>
          </a:p>
        </p:txBody>
      </p:sp>
    </p:spTree>
    <p:extLst>
      <p:ext uri="{BB962C8B-B14F-4D97-AF65-F5344CB8AC3E}">
        <p14:creationId xmlns:p14="http://schemas.microsoft.com/office/powerpoint/2010/main" val="341747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Organizmayla aynı fiziksel alanı paylaşan ve organizmayı doğrudan veya dolaylı olarak </a:t>
            </a:r>
            <a:r>
              <a:rPr lang="tr-TR" dirty="0" smtClean="0"/>
              <a:t>etkileyen türler </a:t>
            </a:r>
            <a:r>
              <a:rPr lang="tr-TR" dirty="0"/>
              <a:t>canlı çevreyi oluşturur. Örneğin, herhangi bir gölde yaşayan balığın canlı çevresi </a:t>
            </a:r>
            <a:r>
              <a:rPr lang="tr-TR" dirty="0" smtClean="0"/>
              <a:t>sadece diğer </a:t>
            </a:r>
            <a:r>
              <a:rPr lang="tr-TR" dirty="0"/>
              <a:t>balıklardan oluşmaz, göldeki çeşitli bitki türleri, küçük büyük hayvan </a:t>
            </a:r>
            <a:r>
              <a:rPr lang="tr-TR" dirty="0" smtClean="0"/>
              <a:t>türleri, mikroorganizmalar</a:t>
            </a:r>
            <a:r>
              <a:rPr lang="tr-TR" dirty="0"/>
              <a:t> </a:t>
            </a:r>
            <a:r>
              <a:rPr lang="tr-TR" dirty="0" smtClean="0"/>
              <a:t>ve hatta </a:t>
            </a:r>
            <a:r>
              <a:rPr lang="tr-TR" dirty="0"/>
              <a:t>gölde avlanan balıkçı o balığın canlı çevresini oluşturur.</a:t>
            </a:r>
          </a:p>
        </p:txBody>
      </p:sp>
    </p:spTree>
    <p:extLst>
      <p:ext uri="{BB962C8B-B14F-4D97-AF65-F5344CB8AC3E}">
        <p14:creationId xmlns:p14="http://schemas.microsoft.com/office/powerpoint/2010/main" val="287241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Cansız çevre ise, canlının içinde bulunduğu, kara- su gibi somut bir ortamdan oluşur. Bunun </a:t>
            </a:r>
            <a:r>
              <a:rPr lang="tr-TR" dirty="0" smtClean="0"/>
              <a:t>dışında hava </a:t>
            </a:r>
            <a:r>
              <a:rPr lang="tr-TR" dirty="0"/>
              <a:t>koşulları, toprağın fiziksel ve kimyasal özellikleri, gün ışığının mevsimsel değişimi, </a:t>
            </a:r>
            <a:r>
              <a:rPr lang="tr-TR" dirty="0" smtClean="0"/>
              <a:t>rüzgar, nem gibi faktörler cansız </a:t>
            </a:r>
            <a:r>
              <a:rPr lang="tr-TR" dirty="0"/>
              <a:t>çevreyi oluşturur</a:t>
            </a:r>
          </a:p>
        </p:txBody>
      </p:sp>
    </p:spTree>
    <p:extLst>
      <p:ext uri="{BB962C8B-B14F-4D97-AF65-F5344CB8AC3E}">
        <p14:creationId xmlns:p14="http://schemas.microsoft.com/office/powerpoint/2010/main" val="315184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Ekosistem </a:t>
            </a:r>
            <a:r>
              <a:rPr lang="tr-TR" b="1" dirty="0"/>
              <a:t>Kavramı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Tüm canlılar yerkürenin </a:t>
            </a:r>
            <a:r>
              <a:rPr lang="tr-TR" dirty="0" err="1"/>
              <a:t>Ekosfer</a:t>
            </a:r>
            <a:r>
              <a:rPr lang="tr-TR" dirty="0"/>
              <a:t> adı verilen çok ince bir yüzey katmanında bulunur. </a:t>
            </a:r>
            <a:r>
              <a:rPr lang="tr-TR" dirty="0" err="1" smtClean="0"/>
              <a:t>Ekosferde</a:t>
            </a:r>
            <a:r>
              <a:rPr lang="tr-TR" dirty="0"/>
              <a:t> </a:t>
            </a:r>
            <a:r>
              <a:rPr lang="tr-TR" dirty="0" smtClean="0"/>
              <a:t>süregelen </a:t>
            </a:r>
            <a:r>
              <a:rPr lang="tr-TR" dirty="0"/>
              <a:t>çeşitli ekolojik ilişkiler “Yaşam” denen olayı </a:t>
            </a:r>
            <a:r>
              <a:rPr lang="tr-TR" dirty="0" smtClean="0"/>
              <a:t>meydana getirir. </a:t>
            </a:r>
            <a:r>
              <a:rPr lang="tr-TR" dirty="0"/>
              <a:t>Belli bir alanda yaşayan </a:t>
            </a:r>
            <a:r>
              <a:rPr lang="tr-TR" dirty="0" smtClean="0"/>
              <a:t>ve birbirleri </a:t>
            </a:r>
            <a:r>
              <a:rPr lang="tr-TR" dirty="0"/>
              <a:t>ile sürekli etkileşim içerisinde olan canlılar ile cansız çevrelerinin oluşturduğu </a:t>
            </a:r>
            <a:r>
              <a:rPr lang="tr-TR" dirty="0" smtClean="0"/>
              <a:t>bütüne EKOSİSTEM adı verilir.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828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başka ifade ile ekosistem; sınırları </a:t>
            </a:r>
            <a:r>
              <a:rPr lang="tr-TR" dirty="0"/>
              <a:t>belli bir bölge içerisinde yaşayan üreticiler, </a:t>
            </a:r>
            <a:r>
              <a:rPr lang="tr-TR" dirty="0" smtClean="0"/>
              <a:t>tüketiciler, ve </a:t>
            </a:r>
            <a:r>
              <a:rPr lang="tr-TR" dirty="0"/>
              <a:t>onların cansız çevrelerinden oluşan; enerji akımı, mineral döngüleri ve </a:t>
            </a:r>
            <a:r>
              <a:rPr lang="tr-TR" dirty="0" err="1" smtClean="0"/>
              <a:t>populasyon</a:t>
            </a:r>
            <a:r>
              <a:rPr lang="tr-TR" dirty="0"/>
              <a:t> </a:t>
            </a:r>
            <a:r>
              <a:rPr lang="tr-TR" dirty="0" smtClean="0"/>
              <a:t>denetim </a:t>
            </a:r>
            <a:r>
              <a:rPr lang="tr-TR" dirty="0"/>
              <a:t>işlevlerini kapsayan </a:t>
            </a:r>
            <a:r>
              <a:rPr lang="tr-TR" dirty="0" smtClean="0"/>
              <a:t>birimdir.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401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İnsan-Doğa </a:t>
            </a:r>
            <a:r>
              <a:rPr lang="tr-TR" b="1" dirty="0"/>
              <a:t>İlişkileri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Geçmişte klasik </a:t>
            </a:r>
            <a:r>
              <a:rPr lang="tr-TR" dirty="0" err="1"/>
              <a:t>ekologlar</a:t>
            </a:r>
            <a:r>
              <a:rPr lang="tr-TR" dirty="0"/>
              <a:t> insanı konu dışı bırakarak doğayı inceleme yolunu seçmişlerdir. </a:t>
            </a:r>
            <a:r>
              <a:rPr lang="tr-TR" dirty="0" smtClean="0"/>
              <a:t>Böylece insan- </a:t>
            </a:r>
            <a:r>
              <a:rPr lang="tr-TR" dirty="0"/>
              <a:t>doğa ilişkilerinin diğer canlıların ilişkileri ile karşılaştırılamayacak ölçüdeki </a:t>
            </a:r>
            <a:r>
              <a:rPr lang="tr-TR" dirty="0" smtClean="0"/>
              <a:t>karmaşık yapısını </a:t>
            </a:r>
            <a:r>
              <a:rPr lang="tr-TR" dirty="0"/>
              <a:t>konu dışında bırakmış olarak işlerini kolaylaştırmaktadırlar. Oysa insan da </a:t>
            </a:r>
            <a:r>
              <a:rPr lang="tr-TR" dirty="0" err="1" smtClean="0"/>
              <a:t>Ekosferde</a:t>
            </a:r>
            <a:r>
              <a:rPr lang="tr-TR" dirty="0"/>
              <a:t> </a:t>
            </a:r>
            <a:r>
              <a:rPr lang="tr-TR" dirty="0" smtClean="0"/>
              <a:t>yaşayan </a:t>
            </a:r>
            <a:r>
              <a:rPr lang="tr-TR" dirty="0"/>
              <a:t>bir canlıdır ve diğer canlılar gibi ekoloji kurallarının kapsamı içerisindedir</a:t>
            </a:r>
          </a:p>
        </p:txBody>
      </p:sp>
    </p:spTree>
    <p:extLst>
      <p:ext uri="{BB962C8B-B14F-4D97-AF65-F5344CB8AC3E}">
        <p14:creationId xmlns:p14="http://schemas.microsoft.com/office/powerpoint/2010/main" val="266900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Bununla beraber insanın </a:t>
            </a:r>
            <a:r>
              <a:rPr lang="tr-TR" dirty="0"/>
              <a:t>çevre üzerindeki etkisi diğer canlılarla karşılaştırılamayacak ölçüde büyüktür. </a:t>
            </a:r>
            <a:r>
              <a:rPr lang="tr-TR" dirty="0" smtClean="0"/>
              <a:t>Bu sebepten insan</a:t>
            </a:r>
            <a:r>
              <a:rPr lang="tr-TR" dirty="0"/>
              <a:t>; </a:t>
            </a:r>
            <a:r>
              <a:rPr lang="tr-TR" dirty="0" smtClean="0"/>
              <a:t>ekoloji biliminde </a:t>
            </a:r>
            <a:r>
              <a:rPr lang="tr-TR" dirty="0"/>
              <a:t>göz ardı </a:t>
            </a:r>
            <a:r>
              <a:rPr lang="tr-TR" dirty="0" smtClean="0"/>
              <a:t>edilmek </a:t>
            </a:r>
            <a:r>
              <a:rPr lang="tr-TR" dirty="0"/>
              <a:t>yerine, önemle ele alınacak </a:t>
            </a:r>
            <a:r>
              <a:rPr lang="tr-TR" dirty="0" smtClean="0"/>
              <a:t>konulardan </a:t>
            </a:r>
            <a:r>
              <a:rPr lang="tr-TR" dirty="0" smtClean="0"/>
              <a:t>biridir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8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</TotalTime>
  <Words>1328</Words>
  <Application>Microsoft Office PowerPoint</Application>
  <PresentationFormat>Ekran Gösterisi (4:3)</PresentationFormat>
  <Paragraphs>57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1" baseType="lpstr">
      <vt:lpstr>Akış</vt:lpstr>
      <vt:lpstr>ÇEVRE FİZYOLOJİSİ</vt:lpstr>
      <vt:lpstr>1. Ekoloji ve Çevre Bilimleri</vt:lpstr>
      <vt:lpstr>Ekolojik Çevre</vt:lpstr>
      <vt:lpstr>PowerPoint Sunusu</vt:lpstr>
      <vt:lpstr>PowerPoint Sunusu</vt:lpstr>
      <vt:lpstr>Ekosistem Kavramı</vt:lpstr>
      <vt:lpstr>PowerPoint Sunusu</vt:lpstr>
      <vt:lpstr>İnsan-Doğa İlişkileri</vt:lpstr>
      <vt:lpstr>PowerPoint Sunusu</vt:lpstr>
      <vt:lpstr>PowerPoint Sunusu</vt:lpstr>
      <vt:lpstr>PowerPoint Sunusu</vt:lpstr>
      <vt:lpstr>Güncel Yaşamda Ekolojik Bilgi Kullanımı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2. SİSTEMLER ve MODELLER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EKOLOJİ VE ÇEVRE FİZYOLOJİSİ</dc:title>
  <dc:creator>asus</dc:creator>
  <cp:lastModifiedBy>asus</cp:lastModifiedBy>
  <cp:revision>7</cp:revision>
  <dcterms:created xsi:type="dcterms:W3CDTF">2020-03-21T11:42:03Z</dcterms:created>
  <dcterms:modified xsi:type="dcterms:W3CDTF">2021-01-10T12:13:24Z</dcterms:modified>
</cp:coreProperties>
</file>