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69" r:id="rId4"/>
    <p:sldId id="268" r:id="rId5"/>
    <p:sldId id="267" r:id="rId6"/>
    <p:sldId id="265" r:id="rId7"/>
    <p:sldId id="264" r:id="rId8"/>
    <p:sldId id="263" r:id="rId9"/>
    <p:sldId id="26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8C9B0-B02B-4C11-888B-74DA720FE91D}" v="1" dt="2023-11-29T08:51:19.7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1B88C9B0-B02B-4C11-888B-74DA720FE91D}"/>
    <pc:docChg chg="custSel addSld modSld">
      <pc:chgData name="Şule Tatar Yolcular" userId="ba990890af6f7d68" providerId="LiveId" clId="{1B88C9B0-B02B-4C11-888B-74DA720FE91D}" dt="2023-11-29T08:51:19.913" v="6" actId="27636"/>
      <pc:docMkLst>
        <pc:docMk/>
      </pc:docMkLst>
      <pc:sldChg chg="modSp add mod">
        <pc:chgData name="Şule Tatar Yolcular" userId="ba990890af6f7d68" providerId="LiveId" clId="{1B88C9B0-B02B-4C11-888B-74DA720FE91D}" dt="2023-11-29T08:51:19.850" v="1" actId="27636"/>
        <pc:sldMkLst>
          <pc:docMk/>
          <pc:sldMk cId="0" sldId="257"/>
        </pc:sldMkLst>
        <pc:spChg chg="mod">
          <ac:chgData name="Şule Tatar Yolcular" userId="ba990890af6f7d68" providerId="LiveId" clId="{1B88C9B0-B02B-4C11-888B-74DA720FE91D}" dt="2023-11-29T08:51:19.850" v="1" actId="27636"/>
          <ac:spMkLst>
            <pc:docMk/>
            <pc:sldMk cId="0" sldId="257"/>
            <ac:spMk id="3" creationId="{00000000-0000-0000-0000-000000000000}"/>
          </ac:spMkLst>
        </pc:spChg>
      </pc:sldChg>
      <pc:sldChg chg="add">
        <pc:chgData name="Şule Tatar Yolcular" userId="ba990890af6f7d68" providerId="LiveId" clId="{1B88C9B0-B02B-4C11-888B-74DA720FE91D}" dt="2023-11-29T08:51:19.782" v="0"/>
        <pc:sldMkLst>
          <pc:docMk/>
          <pc:sldMk cId="0" sldId="262"/>
        </pc:sldMkLst>
      </pc:sldChg>
      <pc:sldChg chg="modSp add mod">
        <pc:chgData name="Şule Tatar Yolcular" userId="ba990890af6f7d68" providerId="LiveId" clId="{1B88C9B0-B02B-4C11-888B-74DA720FE91D}" dt="2023-11-29T08:51:19.913" v="6" actId="27636"/>
        <pc:sldMkLst>
          <pc:docMk/>
          <pc:sldMk cId="0" sldId="263"/>
        </pc:sldMkLst>
        <pc:spChg chg="mod">
          <ac:chgData name="Şule Tatar Yolcular" userId="ba990890af6f7d68" providerId="LiveId" clId="{1B88C9B0-B02B-4C11-888B-74DA720FE91D}" dt="2023-11-29T08:51:19.913" v="6" actId="27636"/>
          <ac:spMkLst>
            <pc:docMk/>
            <pc:sldMk cId="0" sldId="263"/>
            <ac:spMk id="3" creationId="{00000000-0000-0000-0000-000000000000}"/>
          </ac:spMkLst>
        </pc:spChg>
      </pc:sldChg>
      <pc:sldChg chg="modSp add mod">
        <pc:chgData name="Şule Tatar Yolcular" userId="ba990890af6f7d68" providerId="LiveId" clId="{1B88C9B0-B02B-4C11-888B-74DA720FE91D}" dt="2023-11-29T08:51:19.897" v="5" actId="27636"/>
        <pc:sldMkLst>
          <pc:docMk/>
          <pc:sldMk cId="0" sldId="264"/>
        </pc:sldMkLst>
        <pc:spChg chg="mod">
          <ac:chgData name="Şule Tatar Yolcular" userId="ba990890af6f7d68" providerId="LiveId" clId="{1B88C9B0-B02B-4C11-888B-74DA720FE91D}" dt="2023-11-29T08:51:19.897" v="5" actId="27636"/>
          <ac:spMkLst>
            <pc:docMk/>
            <pc:sldMk cId="0" sldId="264"/>
            <ac:spMk id="3" creationId="{00000000-0000-0000-0000-000000000000}"/>
          </ac:spMkLst>
        </pc:spChg>
      </pc:sldChg>
      <pc:sldChg chg="modSp add mod">
        <pc:chgData name="Şule Tatar Yolcular" userId="ba990890af6f7d68" providerId="LiveId" clId="{1B88C9B0-B02B-4C11-888B-74DA720FE91D}" dt="2023-11-29T08:51:19.897" v="4" actId="27636"/>
        <pc:sldMkLst>
          <pc:docMk/>
          <pc:sldMk cId="0" sldId="265"/>
        </pc:sldMkLst>
        <pc:spChg chg="mod">
          <ac:chgData name="Şule Tatar Yolcular" userId="ba990890af6f7d68" providerId="LiveId" clId="{1B88C9B0-B02B-4C11-888B-74DA720FE91D}" dt="2023-11-29T08:51:19.897" v="4" actId="27636"/>
          <ac:spMkLst>
            <pc:docMk/>
            <pc:sldMk cId="0" sldId="265"/>
            <ac:spMk id="3" creationId="{00000000-0000-0000-0000-000000000000}"/>
          </ac:spMkLst>
        </pc:spChg>
      </pc:sldChg>
      <pc:sldChg chg="modSp add mod">
        <pc:chgData name="Şule Tatar Yolcular" userId="ba990890af6f7d68" providerId="LiveId" clId="{1B88C9B0-B02B-4C11-888B-74DA720FE91D}" dt="2023-11-29T08:51:19.882" v="3" actId="27636"/>
        <pc:sldMkLst>
          <pc:docMk/>
          <pc:sldMk cId="0" sldId="267"/>
        </pc:sldMkLst>
        <pc:spChg chg="mod">
          <ac:chgData name="Şule Tatar Yolcular" userId="ba990890af6f7d68" providerId="LiveId" clId="{1B88C9B0-B02B-4C11-888B-74DA720FE91D}" dt="2023-11-29T08:51:19.882" v="3" actId="27636"/>
          <ac:spMkLst>
            <pc:docMk/>
            <pc:sldMk cId="0" sldId="267"/>
            <ac:spMk id="3" creationId="{00000000-0000-0000-0000-000000000000}"/>
          </ac:spMkLst>
        </pc:spChg>
      </pc:sldChg>
      <pc:sldChg chg="add">
        <pc:chgData name="Şule Tatar Yolcular" userId="ba990890af6f7d68" providerId="LiveId" clId="{1B88C9B0-B02B-4C11-888B-74DA720FE91D}" dt="2023-11-29T08:51:19.782" v="0"/>
        <pc:sldMkLst>
          <pc:docMk/>
          <pc:sldMk cId="0" sldId="268"/>
        </pc:sldMkLst>
      </pc:sldChg>
      <pc:sldChg chg="modSp add mod">
        <pc:chgData name="Şule Tatar Yolcular" userId="ba990890af6f7d68" providerId="LiveId" clId="{1B88C9B0-B02B-4C11-888B-74DA720FE91D}" dt="2023-11-29T08:51:19.866" v="2" actId="27636"/>
        <pc:sldMkLst>
          <pc:docMk/>
          <pc:sldMk cId="0" sldId="269"/>
        </pc:sldMkLst>
        <pc:spChg chg="mod">
          <ac:chgData name="Şule Tatar Yolcular" userId="ba990890af6f7d68" providerId="LiveId" clId="{1B88C9B0-B02B-4C11-888B-74DA720FE91D}" dt="2023-11-29T08:51:19.866" v="2" actId="27636"/>
          <ac:spMkLst>
            <pc:docMk/>
            <pc:sldMk cId="0" sldId="269"/>
            <ac:spMk id="3" creationId="{00000000-0000-0000-0000-000000000000}"/>
          </ac:spMkLst>
        </pc:spChg>
      </pc:sldChg>
      <pc:sldChg chg="add">
        <pc:chgData name="Şule Tatar Yolcular" userId="ba990890af6f7d68" providerId="LiveId" clId="{1B88C9B0-B02B-4C11-888B-74DA720FE91D}" dt="2023-11-29T08:51:19.782" v="0"/>
        <pc:sldMkLst>
          <pc:docMk/>
          <pc:sldMk cId="0"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C57F2A-FFAC-5FBE-F437-93FE8B9BCB8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6FAADC5-179D-8D14-2B46-A6B756D4F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E7D88D3-8BD3-939D-D28A-566CD2230E63}"/>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CE242033-18C9-273F-B54A-920751580CE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0DD4FA4-DB86-65AE-DD7B-0629016306BF}"/>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200793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B78792-6B52-083E-6487-477EE7BA1A3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D5E904F-996D-1B85-D004-2006710E054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2E28744-FF4A-D567-46F8-90822133A69E}"/>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7F01B75D-2820-724E-7270-C64F687156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A3382-51FA-5AF3-933F-3A2FC8C5410E}"/>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220569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1007DE9-E01D-45F1-B46B-2DBF5C5530C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0B0F78A-D40E-5514-1636-4076C875B90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BB7E5ED-99E4-E5C1-1B9F-DE90732D495C}"/>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29B781FD-D608-6154-1DFA-664D139DDD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C5AEA-2B3C-4D7E-262D-1FBC5F1906AA}"/>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133447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77E2E1-91BF-1B5B-F076-20673C7AE88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50D16F4-A999-46FD-6E82-16F38E84482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3BFD7D6-644B-24DF-1E8C-B46688493FF1}"/>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C533D76B-D00F-D86F-AFCB-64C67ED6B3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E1E842-1F90-A824-27B2-C5FA2A104F1C}"/>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2650736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F92987-2638-E68F-D989-6EDDAAC9E7F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C49EFBB-3E22-DFD1-6CA7-F9551DF7F2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5AD5951-B51C-544D-B5A4-73FE3E35DD37}"/>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2797FF2F-A120-C24F-8D83-FB821DD666F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2EFBE67-563D-61EB-AF26-B21334FF17AE}"/>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428225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D4615F-6E68-F934-475D-412F95B9512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BC55BDB-2250-B58E-BEEF-5337CA6632C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2218D60-BC00-3B7B-F2B3-B320E901E28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BFD7B86-EDB5-9D80-8FD9-8A82EB596E71}"/>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6" name="Alt Bilgi Yer Tutucusu 5">
            <a:extLst>
              <a:ext uri="{FF2B5EF4-FFF2-40B4-BE49-F238E27FC236}">
                <a16:creationId xmlns:a16="http://schemas.microsoft.com/office/drawing/2014/main" id="{A5B9D69D-693B-B6C4-ABEA-CECB545379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AE2556-B4EF-01F0-01DD-BB81E7E2944D}"/>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620306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0D346A-7008-5AA0-CC42-C74F63BFA64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D8A69C-840E-3ECB-55A5-C5873F676B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51528A6-2069-A0BD-96DC-BDD82B9FCD5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139273C-2510-5AB6-5F87-A09645C5FE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8181296-2959-FEBE-2FD2-5B6946244FE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39217D4-D68F-8B29-C486-374A5829C87A}"/>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8" name="Alt Bilgi Yer Tutucusu 7">
            <a:extLst>
              <a:ext uri="{FF2B5EF4-FFF2-40B4-BE49-F238E27FC236}">
                <a16:creationId xmlns:a16="http://schemas.microsoft.com/office/drawing/2014/main" id="{A5A692A0-2ED1-1C79-14C5-21F9FA7161E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01E7257-CDCC-1D03-3888-37168BED2844}"/>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236889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DC7657-4E1F-CDB3-817B-AA68EE3A03E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AB62DAF-C83A-8B4A-57E8-60A5BEB68D6F}"/>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4" name="Alt Bilgi Yer Tutucusu 3">
            <a:extLst>
              <a:ext uri="{FF2B5EF4-FFF2-40B4-BE49-F238E27FC236}">
                <a16:creationId xmlns:a16="http://schemas.microsoft.com/office/drawing/2014/main" id="{CCEC6930-62BE-E4B6-CE29-C8B4302EF90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39ED106-267A-6E60-9F60-85B815613022}"/>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38916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30B2AB9-3173-B07E-3B64-9D8B4814F1FF}"/>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3" name="Alt Bilgi Yer Tutucusu 2">
            <a:extLst>
              <a:ext uri="{FF2B5EF4-FFF2-40B4-BE49-F238E27FC236}">
                <a16:creationId xmlns:a16="http://schemas.microsoft.com/office/drawing/2014/main" id="{0A89D3CA-A104-3933-0F88-929F6E562FE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54591D9-621F-7043-826B-5D5007E24050}"/>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4041029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1AC002-BEB1-3D1F-AE61-E83F3D5C487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2CD09AD-2DD6-72EC-743E-6200FEFDD9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6F790EB-3273-12D1-52A4-45651175F0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A31A5EC-B545-64E4-C104-4BA329B45954}"/>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6" name="Alt Bilgi Yer Tutucusu 5">
            <a:extLst>
              <a:ext uri="{FF2B5EF4-FFF2-40B4-BE49-F238E27FC236}">
                <a16:creationId xmlns:a16="http://schemas.microsoft.com/office/drawing/2014/main" id="{746F8D0C-303C-FACF-4516-DAC0ACBFE5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333C1F4-820E-845A-789A-37F57F76179D}"/>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208666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1DFEDA-F400-E246-263F-AC523B1A6D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E63D14E-9D3B-173A-CDDA-0CB5FA1437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22C26A0-3BA6-4A35-13A5-3DC2677B2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F8D29CD-9A52-0159-7D7D-1E6D07B80CE3}"/>
              </a:ext>
            </a:extLst>
          </p:cNvPr>
          <p:cNvSpPr>
            <a:spLocks noGrp="1"/>
          </p:cNvSpPr>
          <p:nvPr>
            <p:ph type="dt" sz="half" idx="10"/>
          </p:nvPr>
        </p:nvSpPr>
        <p:spPr/>
        <p:txBody>
          <a:bodyPr/>
          <a:lstStyle/>
          <a:p>
            <a:fld id="{81E0C69B-2DDD-4E56-891A-520A54F1AF22}" type="datetimeFigureOut">
              <a:rPr lang="tr-TR" smtClean="0"/>
              <a:t>29.11.2023</a:t>
            </a:fld>
            <a:endParaRPr lang="tr-TR"/>
          </a:p>
        </p:txBody>
      </p:sp>
      <p:sp>
        <p:nvSpPr>
          <p:cNvPr id="6" name="Alt Bilgi Yer Tutucusu 5">
            <a:extLst>
              <a:ext uri="{FF2B5EF4-FFF2-40B4-BE49-F238E27FC236}">
                <a16:creationId xmlns:a16="http://schemas.microsoft.com/office/drawing/2014/main" id="{20762486-8D75-2DB5-391C-1B05F5EC17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467853E-0A0B-4125-88BD-AB3661110818}"/>
              </a:ext>
            </a:extLst>
          </p:cNvPr>
          <p:cNvSpPr>
            <a:spLocks noGrp="1"/>
          </p:cNvSpPr>
          <p:nvPr>
            <p:ph type="sldNum" sz="quarter" idx="12"/>
          </p:nvPr>
        </p:nvSpPr>
        <p:spPr/>
        <p:txBody>
          <a:bodyPr/>
          <a:lstStyle/>
          <a:p>
            <a:fld id="{7232823F-1BA0-4729-839A-69B6C9AC22E3}" type="slidenum">
              <a:rPr lang="tr-TR" smtClean="0"/>
              <a:t>‹#›</a:t>
            </a:fld>
            <a:endParaRPr lang="tr-TR"/>
          </a:p>
        </p:txBody>
      </p:sp>
    </p:spTree>
    <p:extLst>
      <p:ext uri="{BB962C8B-B14F-4D97-AF65-F5344CB8AC3E}">
        <p14:creationId xmlns:p14="http://schemas.microsoft.com/office/powerpoint/2010/main" val="3943057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9BF4205-4E65-37E6-D4FC-C44E36E8B1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4480A2D-2CC3-AF49-1D15-27B02A4726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9EAA48D-01CA-514F-8A4B-A04E8CC7D3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E0C69B-2DDD-4E56-891A-520A54F1AF22}" type="datetimeFigureOut">
              <a:rPr lang="tr-TR" smtClean="0"/>
              <a:t>29.11.2023</a:t>
            </a:fld>
            <a:endParaRPr lang="tr-TR"/>
          </a:p>
        </p:txBody>
      </p:sp>
      <p:sp>
        <p:nvSpPr>
          <p:cNvPr id="5" name="Alt Bilgi Yer Tutucusu 4">
            <a:extLst>
              <a:ext uri="{FF2B5EF4-FFF2-40B4-BE49-F238E27FC236}">
                <a16:creationId xmlns:a16="http://schemas.microsoft.com/office/drawing/2014/main" id="{169A0D3A-DEA9-5EF1-DF50-E5489ABDC0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593A778-DED2-65DE-A624-BCBE7B8A8A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2823F-1BA0-4729-839A-69B6C9AC22E3}" type="slidenum">
              <a:rPr lang="tr-TR" smtClean="0"/>
              <a:t>‹#›</a:t>
            </a:fld>
            <a:endParaRPr lang="tr-TR"/>
          </a:p>
        </p:txBody>
      </p:sp>
    </p:spTree>
    <p:extLst>
      <p:ext uri="{BB962C8B-B14F-4D97-AF65-F5344CB8AC3E}">
        <p14:creationId xmlns:p14="http://schemas.microsoft.com/office/powerpoint/2010/main" val="797265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a:bodyPr>
          <a:lstStyle/>
          <a:p>
            <a:pPr algn="just">
              <a:buNone/>
            </a:pPr>
            <a:r>
              <a:rPr lang="tr-TR" b="1" dirty="0"/>
              <a:t>5. Çevrenin Halihazır Durumunun Belirlenmesi </a:t>
            </a:r>
          </a:p>
          <a:p>
            <a:pPr algn="just">
              <a:buNone/>
            </a:pPr>
            <a:r>
              <a:rPr lang="tr-TR" dirty="0"/>
              <a:t>Bir ÇED çalışmasının ilk aşamalarından biri, planlanan faaliyetten etkilenmesi muhtemel olan çevresel ortamın mevcut durumunun belirlenmesi, </a:t>
            </a:r>
            <a:r>
              <a:rPr lang="tr-TR" dirty="0" err="1"/>
              <a:t>vani</a:t>
            </a:r>
            <a:r>
              <a:rPr lang="tr-TR" dirty="0"/>
              <a:t> bir envanter çalışmasının yapılmasıdır. Bu envanter çalışması, değerlendirmesi yapılan proje veya faaliyet seçeneklerinin çevresel etkilerinin referans noktasını oluşturur ve tüm seçeneklerin aynı bazda kıyaslanmasını sağlar. Çevresel envanter çalışmalarının sistematik bir şekilde yapılması ve bu sistematiğin ileride oluşabilecek etki gruplarına Örneğin fiziksel, kimyasal, biyolojik, kültürel ve </a:t>
            </a:r>
            <a:r>
              <a:rPr lang="tr-TR" dirty="0" err="1"/>
              <a:t>sosyo</a:t>
            </a:r>
            <a:r>
              <a:rPr lang="tr-TR" dirty="0"/>
              <a:t>-ekonomik çevresel etki türlerine göre belirlenmesinde büyük yarar vardır.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lstStyle/>
          <a:p>
            <a:pPr algn="just">
              <a:buNone/>
            </a:pPr>
            <a:endParaRPr lang="tr-TR" dirty="0"/>
          </a:p>
          <a:p>
            <a:pPr algn="just">
              <a:buNone/>
            </a:pPr>
            <a:r>
              <a:rPr lang="tr-TR" dirty="0"/>
              <a:t>Bir ÇED' in sadece sözlü anlatımlardan ve sübjektif-niteliksel tasvirlerden oluşması, böyle bir çalışmayı tartışmaya açık bırakır ve kalitesini düşürür. İncelenen proje veya faaliyetin olası çevresel etkileri, ne kadar süslü bir anlatımla sunulursa sunulsun, böyle bir çalışmaya itiraz etmek ve demagojik yöntemlerle çürütmeye çalışmak oldukça kolaydır.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a:bodyPr>
          <a:lstStyle/>
          <a:p>
            <a:pPr algn="just">
              <a:buNone/>
            </a:pPr>
            <a:r>
              <a:rPr lang="tr-TR" dirty="0"/>
              <a:t>Nicelikselleştirmenin ve bilimsel yaklaşımın çıkış noktası ölçüm ve gözlemdir. Bir ÇED çalışmasının değerlendirme aşamasında ilk önce etkilerin hangi çevresel parametreler üzerinde değişimler yaratacağı konusunda hipotezler oluşturulur. Bu hipotezlerin doğruluğunun ölçümler ve kuramsal çalışmalarla kanıtlanması gereklidir. Çevresel etki değerlendirmesinde ölçüm ve veri toplama çeşitli aşamalarda gereklidir. Birinci aşama proje ve faaliyetten etkilenmemiş çevrenin (</a:t>
            </a:r>
            <a:r>
              <a:rPr lang="tr-TR" dirty="0" err="1"/>
              <a:t>base</a:t>
            </a:r>
            <a:r>
              <a:rPr lang="tr-TR" dirty="0"/>
              <a:t> </a:t>
            </a:r>
            <a:r>
              <a:rPr lang="tr-TR" dirty="0" err="1"/>
              <a:t>line</a:t>
            </a:r>
            <a:r>
              <a:rPr lang="tr-TR" dirty="0"/>
              <a:t>) belirlenmesidir. Böylece ilende oluşabilecek etkiler için başlangıç koşullan saptanmış olur.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lstStyle/>
          <a:p>
            <a:pPr algn="just">
              <a:buNone/>
            </a:pPr>
            <a:endParaRPr lang="tr-TR" dirty="0"/>
          </a:p>
          <a:p>
            <a:pPr algn="just">
              <a:buNone/>
            </a:pPr>
            <a:r>
              <a:rPr lang="tr-TR" dirty="0"/>
              <a:t>Ölçüm ve veri toplama çalışmaları, projenin gerçekleşmesinden sonraki işletme aşamasında da sürdürülmelidir. Bu şekilde. ÇED çalışmasında belirtilmiş olası etkilerin gerçekten oluşup oluşmadığı, bunların oluşma hızı ve şiddeti uzun süreli trendler ve ÇED sırasında gözden kaçırılmış veya önemi yeterince anlaşılamamış unsurların tespit edilmesi olasılığı artar.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a:bodyPr>
          <a:lstStyle/>
          <a:p>
            <a:pPr algn="just">
              <a:buNone/>
            </a:pPr>
            <a:r>
              <a:rPr lang="tr-TR" dirty="0"/>
              <a:t>Yapılan ölçümler ve daha önce tamamlanmış olan çalışmalardan elde edilen veriler, incelenmekte olan problemle yakınlaşmayı ve çevreyi tanımayı kolaylaştırır. Bu nedenle, ölçüm ve veri toplama aşamasını ÇED kapsamı içinde bir "ısınma hareketi" olarak görmek mümkündür. İyi planlanmış bir veri toplama programı süresince, incelenen çevrenin hangi öğelerinin daha duyarlı olduğu belirginleşir. Böylece çalışmanın ilerideki aşamalarında dikkati bu öğeler üzerinde yoğunlaştırmak mümkün olur. Örneğin bir akarsuda düşük oksijen seviyelerinin tespit edilmesi, bu akarsuyun mevcut durumda bile oldukça yüksek bir kirlilik yükü altında olduğuna işaret eder.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a:bodyPr>
          <a:lstStyle/>
          <a:p>
            <a:pPr algn="just">
              <a:buNone/>
            </a:pPr>
            <a:r>
              <a:rPr lang="tr-TR" dirty="0"/>
              <a:t>Ölçüm ve veri toplama </a:t>
            </a:r>
            <a:r>
              <a:rPr lang="tr-TR" dirty="0" err="1"/>
              <a:t>adaptif</a:t>
            </a:r>
            <a:r>
              <a:rPr lang="tr-TR" dirty="0"/>
              <a:t> bir süreçtir. Çevresel etki değerlendirmesi kapsamında toplanan verilerin önemi muhakkak ki, çok büyüktür. Ancak bu noktada bir uyarıda bulunmanın yen ve zamanıdır. Ülkemizde geçmişte ve bugün bazı büyük projeler kapsamında yoğun ve pahalı çevresel veri toplama ve ölçüm çalışmaları yaptırılmakta. Ölçüm sonuçları kaim ve gösterişli ciltler halinde ilgili kuruluşlara teslim edilmekte ve "görev" böylece bitmiş olmaktadır. Ölçüm çalışmalarının yaptırılmasında bir iyi niyet ve bilinçsiz de olsa, bir ÇED isteği yatmaktadır.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a:bodyPr>
          <a:lstStyle/>
          <a:p>
            <a:pPr algn="just">
              <a:buNone/>
            </a:pPr>
            <a:r>
              <a:rPr lang="tr-TR" dirty="0"/>
              <a:t>Ancak sadece veri toplamak bir mevcut duranı belirlemesinden öteye gidemez. Çünkü karmaşık çevresel sistemlerin veri toplama anındaki davranışı ile gelecekte planlanan faaliyetin gerçekleşmesinden sonraki davranışı muhakkak ki, çok farklı olacaktır. Geçmişte yapılmış olan bu tür veri toplama çalışmaları, bir ÇED çerçevesi içinde düşünülmedikleri için kapsam. Ölçüm sıklığı ve ölçülen parametreler açısından da genellikle yetersiz kalmakta; ileride yapılabilecek bir ÇED için büyük ölçüde yararsız olmaktadır.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normAutofit lnSpcReduction="10000"/>
          </a:bodyPr>
          <a:lstStyle/>
          <a:p>
            <a:pPr algn="just">
              <a:buNone/>
            </a:pPr>
            <a:r>
              <a:rPr lang="tr-TR" dirty="0"/>
              <a:t>Ölçüm ve veri toplama çalışmalarında çevresel parametrelerin iki ana özelliğinin dikkate alınması gerekir. Bunlar doğal değişimler ve rast gele unsurların etkileridir. Hatırlanacağı üzere, çevresel-ekolojik sistemlerde fiziksel ve biyolojik parametreler, mevsimsel (periyodik) ve rast gele (</a:t>
            </a:r>
            <a:r>
              <a:rPr lang="tr-TR" dirty="0" err="1"/>
              <a:t>stokastik</a:t>
            </a:r>
            <a:r>
              <a:rPr lang="tr-TR" dirty="0"/>
              <a:t>) değişimler gösterirler. Bazı ekolojik parametrelerin birkaç yıllık </a:t>
            </a:r>
            <a:r>
              <a:rPr lang="tr-TR" dirty="0" err="1"/>
              <a:t>periyodisitelere</a:t>
            </a:r>
            <a:r>
              <a:rPr lang="tr-TR" dirty="0"/>
              <a:t> sahip olduğu bilinmektedir. Öte yandan, sağlıklı ekosistemlerin tüm değişkenliklerine karşın, belirli </a:t>
            </a:r>
            <a:r>
              <a:rPr lang="tr-TR" dirty="0" err="1"/>
              <a:t>stabilité</a:t>
            </a:r>
            <a:r>
              <a:rPr lang="tr-TR" dirty="0"/>
              <a:t> sınırları içinde salınmalar gösterdiklerine işaret edilmelidir (</a:t>
            </a:r>
            <a:r>
              <a:rPr lang="tr-TR" dirty="0" err="1"/>
              <a:t>Holling</a:t>
            </a:r>
            <a:r>
              <a:rPr lang="tr-TR" dirty="0"/>
              <a:t>, 1973). Ekosistemlerde zamanda ve uzayda oluşan bu değişimlerin belirlenebilmesi için. Ölçüm programlarının süre ve kapsamlarının bu hususu dikkate alarak planlanması gereklidir.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15040"/>
          </a:xfrm>
        </p:spPr>
        <p:txBody>
          <a:bodyPr/>
          <a:lstStyle/>
          <a:p>
            <a:pPr algn="just">
              <a:buNone/>
            </a:pPr>
            <a:r>
              <a:rPr lang="tr-TR" dirty="0"/>
              <a:t>Çevre yönetimi ve planlamasında ölçüm, önemli uygulama araçlarından birisidir. Çevre kirliliğinin denetimi ve kirliliğin önlenebilmesi amacıyla alınacak önlemlerin rasyonel bir baza yerleştirilmesi ve bu Önlemlerin kıt kaynaklarla gerçekleştirilebilmesi için çevresel sistemlerin nicelikselleştirilmesi gereklidir. </a:t>
            </a:r>
          </a:p>
          <a:p>
            <a:pPr algn="just">
              <a:buNone/>
            </a:pPr>
            <a:r>
              <a:rPr lang="tr-TR" dirty="0"/>
              <a:t>Çevreden elde edilecek verilerin sağlıklı ve güvenilir olması gereklidir. Bunun sağlanabilmesi için ölçüm programlan dikkatli ve geniş kapsamlı bir biçimde hazırlanmalıdır.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667</Words>
  <Application>Microsoft Office PowerPoint</Application>
  <PresentationFormat>Geniş ekran</PresentationFormat>
  <Paragraphs>13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Şule Tatar Yolcular</dc:creator>
  <cp:lastModifiedBy>Şule Tatar Yolcular</cp:lastModifiedBy>
  <cp:revision>1</cp:revision>
  <dcterms:created xsi:type="dcterms:W3CDTF">2023-11-29T08:50:56Z</dcterms:created>
  <dcterms:modified xsi:type="dcterms:W3CDTF">2023-11-29T08:51:22Z</dcterms:modified>
</cp:coreProperties>
</file>