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77" r:id="rId4"/>
    <p:sldId id="276" r:id="rId5"/>
    <p:sldId id="275" r:id="rId6"/>
    <p:sldId id="274" r:id="rId7"/>
    <p:sldId id="272" r:id="rId8"/>
    <p:sldId id="27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3F93EEED-B8B3-4380-B6DD-E8C8AD1830BF}"/>
    <pc:docChg chg="delSld">
      <pc:chgData name="Şule Tatar Yolcular" userId="ba990890af6f7d68" providerId="LiveId" clId="{3F93EEED-B8B3-4380-B6DD-E8C8AD1830BF}" dt="2023-11-29T08:51:14.916" v="0" actId="2696"/>
      <pc:docMkLst>
        <pc:docMk/>
      </pc:docMkLst>
      <pc:sldChg chg="del">
        <pc:chgData name="Şule Tatar Yolcular" userId="ba990890af6f7d68" providerId="LiveId" clId="{3F93EEED-B8B3-4380-B6DD-E8C8AD1830BF}" dt="2023-11-29T08:51:14.916" v="0" actId="2696"/>
        <pc:sldMkLst>
          <pc:docMk/>
          <pc:sldMk cId="0" sldId="257"/>
        </pc:sldMkLst>
      </pc:sldChg>
      <pc:sldChg chg="del">
        <pc:chgData name="Şule Tatar Yolcular" userId="ba990890af6f7d68" providerId="LiveId" clId="{3F93EEED-B8B3-4380-B6DD-E8C8AD1830BF}" dt="2023-11-29T08:51:14.916" v="0" actId="2696"/>
        <pc:sldMkLst>
          <pc:docMk/>
          <pc:sldMk cId="0" sldId="262"/>
        </pc:sldMkLst>
      </pc:sldChg>
      <pc:sldChg chg="del">
        <pc:chgData name="Şule Tatar Yolcular" userId="ba990890af6f7d68" providerId="LiveId" clId="{3F93EEED-B8B3-4380-B6DD-E8C8AD1830BF}" dt="2023-11-29T08:51:14.916" v="0" actId="2696"/>
        <pc:sldMkLst>
          <pc:docMk/>
          <pc:sldMk cId="0" sldId="263"/>
        </pc:sldMkLst>
      </pc:sldChg>
      <pc:sldChg chg="del">
        <pc:chgData name="Şule Tatar Yolcular" userId="ba990890af6f7d68" providerId="LiveId" clId="{3F93EEED-B8B3-4380-B6DD-E8C8AD1830BF}" dt="2023-11-29T08:51:14.916" v="0" actId="2696"/>
        <pc:sldMkLst>
          <pc:docMk/>
          <pc:sldMk cId="0" sldId="264"/>
        </pc:sldMkLst>
      </pc:sldChg>
      <pc:sldChg chg="del">
        <pc:chgData name="Şule Tatar Yolcular" userId="ba990890af6f7d68" providerId="LiveId" clId="{3F93EEED-B8B3-4380-B6DD-E8C8AD1830BF}" dt="2023-11-29T08:51:14.916" v="0" actId="2696"/>
        <pc:sldMkLst>
          <pc:docMk/>
          <pc:sldMk cId="0" sldId="265"/>
        </pc:sldMkLst>
      </pc:sldChg>
      <pc:sldChg chg="del">
        <pc:chgData name="Şule Tatar Yolcular" userId="ba990890af6f7d68" providerId="LiveId" clId="{3F93EEED-B8B3-4380-B6DD-E8C8AD1830BF}" dt="2023-11-29T08:51:14.916" v="0" actId="2696"/>
        <pc:sldMkLst>
          <pc:docMk/>
          <pc:sldMk cId="0" sldId="267"/>
        </pc:sldMkLst>
      </pc:sldChg>
      <pc:sldChg chg="del">
        <pc:chgData name="Şule Tatar Yolcular" userId="ba990890af6f7d68" providerId="LiveId" clId="{3F93EEED-B8B3-4380-B6DD-E8C8AD1830BF}" dt="2023-11-29T08:51:14.916" v="0" actId="2696"/>
        <pc:sldMkLst>
          <pc:docMk/>
          <pc:sldMk cId="0" sldId="268"/>
        </pc:sldMkLst>
      </pc:sldChg>
      <pc:sldChg chg="del">
        <pc:chgData name="Şule Tatar Yolcular" userId="ba990890af6f7d68" providerId="LiveId" clId="{3F93EEED-B8B3-4380-B6DD-E8C8AD1830BF}" dt="2023-11-29T08:51:14.916" v="0" actId="2696"/>
        <pc:sldMkLst>
          <pc:docMk/>
          <pc:sldMk cId="0" sldId="269"/>
        </pc:sldMkLst>
      </pc:sldChg>
      <pc:sldChg chg="del">
        <pc:chgData name="Şule Tatar Yolcular" userId="ba990890af6f7d68" providerId="LiveId" clId="{3F93EEED-B8B3-4380-B6DD-E8C8AD1830BF}" dt="2023-11-29T08:51:14.916" v="0" actId="2696"/>
        <pc:sldMkLst>
          <pc:docMk/>
          <pc:sldMk cId="0"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85000" lnSpcReduction="10000"/>
          </a:bodyPr>
          <a:lstStyle/>
          <a:p>
            <a:pPr algn="just">
              <a:buNone/>
            </a:pPr>
            <a:r>
              <a:rPr lang="tr-TR" b="1" dirty="0"/>
              <a:t>6. Çevresel Etkilerin Niceliksel Kestirimi ve Değerlendirilmesi </a:t>
            </a:r>
          </a:p>
          <a:p>
            <a:pPr algn="just">
              <a:buNone/>
            </a:pPr>
            <a:r>
              <a:rPr lang="tr-TR" dirty="0"/>
              <a:t>Bir ÇED çalışmasında planlanan faaliyetin çevreye yapacağı etkilerin niceliksel kestirimi ve değerlendirilmesi en güç aşamalarından biridir. Bu bağlamda, gelecekle oluşması muhtemel çevresel etkilerin mümkün olduğunca somut bir biçimde ortaya konması, gerekir. </a:t>
            </a:r>
          </a:p>
          <a:p>
            <a:pPr algn="just">
              <a:buNone/>
            </a:pPr>
            <a:r>
              <a:rPr lang="tr-TR" dirty="0"/>
              <a:t>Daha önceki aşamalarda belirlenen kapsam ve birinci derecede önem taşıyan ve detaylı incelemeye değer görülen etkiler çerçevesinde,,her„bir,etkinin çevre üzerindeki olumlu ve olumsuz sonuçlarının objektif ve niceliksel bir biçimde değerlendirilmesi, bu aşamadaki çalışmaların ana hatlarını oluşturur.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lstStyle/>
          <a:p>
            <a:pPr algn="just">
              <a:buNone/>
            </a:pPr>
            <a:r>
              <a:rPr lang="tr-TR" dirty="0"/>
              <a:t>Çevresel etki değerlendirmesi, temelde yasal-idari mekanizmanın bir unsurudur. ÇED "m nihaî amacı, herhangi bir faaliyet ve/veya projeye izin verilip verilmeyeceğinin: eğer verilecekse hangi koşullar altında verileceğinin belirlenmesidir. Bu çerçeve içinde etki kestirim ve değerlendirmesi, oldukça teknik bir çalışma aşamasını oluşturur. Değerlendirmeyi yapacak teknik uzmanların ÇED1 in nihaî amacını gözden kaçırmamaları gerekir.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92500" lnSpcReduction="20000"/>
          </a:bodyPr>
          <a:lstStyle/>
          <a:p>
            <a:pPr algn="just">
              <a:buNone/>
            </a:pPr>
            <a:r>
              <a:rPr lang="tr-TR" dirty="0"/>
              <a:t>Bu aşamada önemli etkilerin, belirlenen zaman ve uzay sınırlan içinde kesin tartışmaya yer vermeyecek ve herkesçe kabul edilen bilimsel yöntemlerle saptanması gereklidir. Aksi takdirde yapılan ÇED çalışmalarına itirazlar ve karşı görüşler ortaya çıkar (ANTİ ÇED). Eksik ve yetersiz değerlendirmelerle bu tür çelişkilere mahal verilmesi, gerek ÇED yaklaşımına duyulacak güvenin sarsılması, gerekse de ortaya çıkabilecek zaman ve parasal kayıplar nedeniyle çok olumsuz bir durumdur. Objektif ve somut bir değerlendirmenin içermesi istenen üç ana unsur, niceliksellik. modelleme ve öngörüdür. Bu unsurların ayrıntıları aşağıda belirtilmeye çalışılacaktır.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92500" lnSpcReduction="20000"/>
          </a:bodyPr>
          <a:lstStyle/>
          <a:p>
            <a:pPr algn="just">
              <a:buNone/>
            </a:pPr>
            <a:r>
              <a:rPr lang="tr-TR" dirty="0"/>
              <a:t>Çevrenin her öğesinde, özellikle </a:t>
            </a:r>
            <a:r>
              <a:rPr lang="tr-TR" dirty="0" err="1"/>
              <a:t>sosyo</a:t>
            </a:r>
            <a:r>
              <a:rPr lang="tr-TR" dirty="0"/>
              <a:t>-ekonomik ve </a:t>
            </a:r>
            <a:r>
              <a:rPr lang="tr-TR" dirty="0" err="1"/>
              <a:t>sosyo</a:t>
            </a:r>
            <a:r>
              <a:rPr lang="tr-TR" dirty="0"/>
              <a:t>-kültürel öğelerle ekolojik sistemlerde canlı davranışlarının değişimlerinin belirlenmesinde, somut modeller kurarak kestirimler yapmak bu konularda günümüzde mevcut bilgi düzeyi çerçevesinde ne yazık ki her zaman mümkün olmamaktadır. Bu durumda niceliksel kestirim probleminin çözümü için iki yol önerilebilir: </a:t>
            </a:r>
          </a:p>
          <a:p>
            <a:pPr algn="just">
              <a:buNone/>
            </a:pPr>
            <a:r>
              <a:rPr lang="tr-TR" dirty="0"/>
              <a:t>• ÇED çalışmasını sadece hesaplanabilir etkilerle sınırlı tutmak, diğerlerini kapsam dışında bırakmak. </a:t>
            </a:r>
          </a:p>
          <a:p>
            <a:pPr algn="just">
              <a:buNone/>
            </a:pPr>
            <a:r>
              <a:rPr lang="tr-TR" dirty="0"/>
              <a:t>• ÇED çalışmasında hesaplanabilir etkilerin yanı sıra, hesaplanamayan etkileri ele alan en azından niteliksel bir biçimde ele almak. </a:t>
            </a:r>
          </a:p>
          <a:p>
            <a:pPr algn="just">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lstStyle/>
          <a:p>
            <a:pPr algn="just">
              <a:buNone/>
            </a:pPr>
            <a:endParaRPr lang="tr-TR" dirty="0"/>
          </a:p>
          <a:p>
            <a:pPr algn="just">
              <a:buNone/>
            </a:pPr>
            <a:r>
              <a:rPr lang="tr-TR" dirty="0"/>
              <a:t>Her iki yaklaşımın da taraftarları ve karşıtları vardır. Birinci yaklaşımı savunanlar, hesaplanamayan etkilerin ÇED' e bir belirsizlik kattığını, bu nedenle problemi karmaşık (aştırarak çözümünü güçleştirdiğini savunurlar ve hesaplanamayan etkiler üzerinde tartışmayı kesinlikle reddederler. Parantez içinde söylemek gerekirse, tebliğ sahibinin sempatisi ve eğilimleri birinci yaklaşımdan yanadır.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92500" lnSpcReduction="20000"/>
          </a:bodyPr>
          <a:lstStyle/>
          <a:p>
            <a:pPr algn="just">
              <a:buNone/>
            </a:pPr>
            <a:r>
              <a:rPr lang="tr-TR" dirty="0"/>
              <a:t>Bu noktada daha önce tartışılan "eleme"' ve "sınırlandırma" kavramlarının yararına da işaret etmek yerinde olacaktır, Hesaplanamayan bir etkinin esasen çevrede önemli bir değişime neden olmadığı başlangıçta açık ve seçik bir biçimde belli ise, bu etkiyi nicelikselleştiremediğimiz için fazla vicdan azabı çekmemize gerek kalmaz. Burada ölçü, "çevresel duyarlılık'" kavramı olmaktadır. Bir ÇED çalışmasında, sapı samandan ayırabilmek, yani çabalan önemli etkiler üzerinde yoğunlaştırmak, gerek çalışmanın verilen zaman ve bütçe kısıtlan içinde bitirilebilmesi, gerekse de yukarıda tartışılan güçlüklerin üstesinden gelinebilmesi açısından büyük önem taşır.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92500" lnSpcReduction="20000"/>
          </a:bodyPr>
          <a:lstStyle/>
          <a:p>
            <a:pPr algn="just">
              <a:buNone/>
            </a:pPr>
            <a:r>
              <a:rPr lang="tr-TR" dirty="0"/>
              <a:t>ÇED' in ana amacı; gelecekteki olası çevresel etkilerin öngörülmesi ve kestirimidir. Hatta bazı yazarlar </a:t>
            </a:r>
            <a:r>
              <a:rPr lang="tr-TR" dirty="0" err="1"/>
              <a:t>ÇED'in</a:t>
            </a:r>
            <a:r>
              <a:rPr lang="tr-TR" dirty="0"/>
              <a:t> esasta sadece öngörüden oluştuğunun söylenebileceğini vurgulamaktadır. Karmaşık çevresel sistemlerin henüz mevcut olmayan etkiler altında gelecekteki davranışlarının belirlenmesi, ÇED' in en güç aşamasını oluşturur.Bu kapsamda belli başlı iki yaklaşım görülmektedir. Bunlardan birincisi, çevresel sistemin mevcut durumunun yeterli bir "</a:t>
            </a:r>
            <a:r>
              <a:rPr lang="tr-TR" dirty="0" err="1"/>
              <a:t>base</a:t>
            </a:r>
            <a:r>
              <a:rPr lang="tr-TR" dirty="0"/>
              <a:t> </a:t>
            </a:r>
            <a:r>
              <a:rPr lang="tr-TR" dirty="0" err="1"/>
              <a:t>line</a:t>
            </a:r>
            <a:r>
              <a:rPr lang="tr-TR" dirty="0"/>
              <a:t>" çalışmasıyla saptanmasından sonra, deneyimlere dayanarak, planlanan faaliyetin gelecekte neden olabileceği etkilerin talimin edilmesi esası üzerine kurulmuş olan ampirik yaklaşımdır.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15040"/>
          </a:xfrm>
        </p:spPr>
        <p:txBody>
          <a:bodyPr>
            <a:normAutofit fontScale="85000" lnSpcReduction="10000"/>
          </a:bodyPr>
          <a:lstStyle/>
          <a:p>
            <a:pPr algn="just">
              <a:buNone/>
            </a:pPr>
            <a:r>
              <a:rPr lang="tr-TR" dirty="0"/>
              <a:t>Görüldüğü gibi, teknik açıdan oldukça zayıf olan bu yaklaşımın, sürekli gözlemlerle desteklenmesi ve zaman zaman revize edilmesi gereklidir. İkinci yaklaşım ise, matematiksel modellemeye uygun olan sistemlerin gelecekteki etkiler altındaki davranışlarının modeller yardımıyla kestirimidir. Böylece elde edilen sonuçların, niceliksel açıdan birincilere kıyasla genelde daha tutarlı olacağı söylenebilir. Ancak bu yaklaşımın da gelecekte yapılacak izleme çalışmalarıyla denetlenmesi, ÇED kapsamında yapılmış olan öngörülerin kontrolü açısından Önem taşır. Görüldüğü gibi5 öngörü ve kestirim </a:t>
            </a:r>
            <a:r>
              <a:rPr lang="tr-TR" dirty="0" err="1"/>
              <a:t>adaptif</a:t>
            </a:r>
            <a:r>
              <a:rPr lang="tr-TR" dirty="0"/>
              <a:t> süreçlerdir. Hangi yöntemle gerçekleştirilmiş olursa olsun, sonuçların belirli zaman aralıklarında yemden gözden geçirilmesi gereklidir.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657</Words>
  <Application>Microsoft Office PowerPoint</Application>
  <PresentationFormat>Ekran Gösterisi (4:3)</PresentationFormat>
  <Paragraphs>13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Şule Tatar Yolcular</cp:lastModifiedBy>
  <cp:revision>4</cp:revision>
  <dcterms:created xsi:type="dcterms:W3CDTF">2020-03-20T14:54:47Z</dcterms:created>
  <dcterms:modified xsi:type="dcterms:W3CDTF">2023-11-29T08:51:26Z</dcterms:modified>
</cp:coreProperties>
</file>