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333" r:id="rId9"/>
    <p:sldId id="265" r:id="rId10"/>
    <p:sldId id="266" r:id="rId11"/>
    <p:sldId id="267" r:id="rId12"/>
    <p:sldId id="268" r:id="rId13"/>
    <p:sldId id="269" r:id="rId14"/>
    <p:sldId id="270" r:id="rId15"/>
    <p:sldId id="334" r:id="rId16"/>
    <p:sldId id="271" r:id="rId17"/>
    <p:sldId id="272" r:id="rId18"/>
    <p:sldId id="335" r:id="rId19"/>
    <p:sldId id="273" r:id="rId20"/>
    <p:sldId id="274" r:id="rId21"/>
    <p:sldId id="275" r:id="rId22"/>
    <p:sldId id="276" r:id="rId23"/>
    <p:sldId id="277" r:id="rId24"/>
    <p:sldId id="296" r:id="rId25"/>
    <p:sldId id="297" r:id="rId26"/>
    <p:sldId id="298" r:id="rId27"/>
    <p:sldId id="299" r:id="rId28"/>
    <p:sldId id="339" r:id="rId29"/>
    <p:sldId id="300" r:id="rId30"/>
    <p:sldId id="301" r:id="rId31"/>
    <p:sldId id="302" r:id="rId32"/>
    <p:sldId id="303" r:id="rId33"/>
    <p:sldId id="336" r:id="rId34"/>
    <p:sldId id="304" r:id="rId35"/>
    <p:sldId id="337" r:id="rId36"/>
    <p:sldId id="305" r:id="rId37"/>
    <p:sldId id="306" r:id="rId38"/>
    <p:sldId id="307" r:id="rId39"/>
    <p:sldId id="308" r:id="rId40"/>
    <p:sldId id="309" r:id="rId41"/>
    <p:sldId id="310" r:id="rId42"/>
    <p:sldId id="311" r:id="rId43"/>
    <p:sldId id="312" r:id="rId44"/>
    <p:sldId id="313" r:id="rId45"/>
    <p:sldId id="314" r:id="rId46"/>
    <p:sldId id="315" r:id="rId47"/>
    <p:sldId id="316" r:id="rId48"/>
    <p:sldId id="317" r:id="rId49"/>
    <p:sldId id="318" r:id="rId50"/>
    <p:sldId id="319" r:id="rId51"/>
    <p:sldId id="320" r:id="rId52"/>
    <p:sldId id="338" r:id="rId53"/>
    <p:sldId id="321" r:id="rId54"/>
    <p:sldId id="322" r:id="rId55"/>
    <p:sldId id="323" r:id="rId56"/>
    <p:sldId id="324" r:id="rId57"/>
    <p:sldId id="325" r:id="rId58"/>
    <p:sldId id="326" r:id="rId59"/>
    <p:sldId id="327" r:id="rId60"/>
    <p:sldId id="328" r:id="rId61"/>
    <p:sldId id="329" r:id="rId62"/>
    <p:sldId id="330" r:id="rId63"/>
    <p:sldId id="331" r:id="rId64"/>
    <p:sldId id="332" r:id="rId6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EKOSİSTEMLERDE ENERJİ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620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Fakat doğa ve insan </a:t>
            </a:r>
            <a:r>
              <a:rPr lang="tr-TR" sz="3600" dirty="0" smtClean="0"/>
              <a:t>ilişkilerinin sadece </a:t>
            </a:r>
            <a:r>
              <a:rPr lang="tr-TR" sz="3600" dirty="0"/>
              <a:t>enerji açısından incelenmesi gerektiği savı o denli güçlü değildir. Çünkü enerji yaklaşımı </a:t>
            </a:r>
            <a:r>
              <a:rPr lang="tr-TR" sz="3600" dirty="0" smtClean="0"/>
              <a:t>bu olayların </a:t>
            </a:r>
            <a:r>
              <a:rPr lang="tr-TR" sz="3600" dirty="0"/>
              <a:t>açıklanmasında kullanılan yaklaşımlardan sadece bir tanesidir.</a:t>
            </a:r>
          </a:p>
        </p:txBody>
      </p:sp>
    </p:spTree>
    <p:extLst>
      <p:ext uri="{BB962C8B-B14F-4D97-AF65-F5344CB8AC3E}">
        <p14:creationId xmlns:p14="http://schemas.microsoft.com/office/powerpoint/2010/main" val="194799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Doğal sistemler ile insan toplumları arasında bazı benzerlikler vardır. Örneğin doğal </a:t>
            </a:r>
            <a:r>
              <a:rPr lang="tr-TR" sz="3200" dirty="0" smtClean="0"/>
              <a:t>sistemlerdeki enerji </a:t>
            </a:r>
            <a:r>
              <a:rPr lang="tr-TR" sz="3200" dirty="0"/>
              <a:t>alışverişi ile, insan toplumlarının enerji alışverişi arasında bir benzerlik vardır. </a:t>
            </a:r>
            <a:r>
              <a:rPr lang="tr-TR" sz="3200" dirty="0" smtClean="0"/>
              <a:t>Ekolojik olarak </a:t>
            </a:r>
            <a:r>
              <a:rPr lang="tr-TR" sz="3200" dirty="0"/>
              <a:t>çok gelişmiş tür toplulukları daha fazla enerji kullanarak, az gelişmiş </a:t>
            </a:r>
            <a:r>
              <a:rPr lang="tr-TR" sz="3200" dirty="0" smtClean="0"/>
              <a:t>toplulukların enerjilerinden </a:t>
            </a:r>
            <a:r>
              <a:rPr lang="tr-TR" sz="3200" dirty="0"/>
              <a:t>yararlanmaktadırlar.</a:t>
            </a:r>
          </a:p>
        </p:txBody>
      </p:sp>
    </p:spTree>
    <p:extLst>
      <p:ext uri="{BB962C8B-B14F-4D97-AF65-F5344CB8AC3E}">
        <p14:creationId xmlns:p14="http://schemas.microsoft.com/office/powerpoint/2010/main" val="396387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Çeşitli araştırıcılar enerji yaklaşımının ekonomik ilişkilere uygulanmasına çarpıcı </a:t>
            </a:r>
            <a:r>
              <a:rPr lang="tr-TR" sz="3200" dirty="0" smtClean="0"/>
              <a:t>örnekler vermektedir</a:t>
            </a:r>
            <a:r>
              <a:rPr lang="tr-TR" sz="3200" dirty="0"/>
              <a:t>. Bu araştırıcılar, petrol, kömür, doğalgaz, nükleer enerjinin giderek </a:t>
            </a:r>
            <a:r>
              <a:rPr lang="tr-TR" sz="3200" dirty="0" smtClean="0"/>
              <a:t>pahalandığı günümüzde </a:t>
            </a:r>
            <a:r>
              <a:rPr lang="tr-TR" sz="3200" dirty="0"/>
              <a:t>tüm enerji ihtiyacını yenilenemez bu enerji kaynaklarından sağlayan toplumlarda </a:t>
            </a:r>
            <a:r>
              <a:rPr lang="tr-TR" sz="3200" dirty="0" smtClean="0"/>
              <a:t>uzun süreçte </a:t>
            </a:r>
            <a:r>
              <a:rPr lang="tr-TR" sz="3200" dirty="0"/>
              <a:t>enflasyonun kaçınılmaz olduğunu vurgulamaktadırlar</a:t>
            </a:r>
          </a:p>
        </p:txBody>
      </p:sp>
    </p:spTree>
    <p:extLst>
      <p:ext uri="{BB962C8B-B14F-4D97-AF65-F5344CB8AC3E}">
        <p14:creationId xmlns:p14="http://schemas.microsoft.com/office/powerpoint/2010/main" val="104957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Oysa ekonomi; güneş, </a:t>
            </a:r>
            <a:r>
              <a:rPr lang="tr-TR" sz="3600" dirty="0" smtClean="0"/>
              <a:t>rüzgar, hidroelektrik</a:t>
            </a:r>
            <a:r>
              <a:rPr lang="tr-TR" sz="3600" dirty="0"/>
              <a:t>, deniz - termik ve biyogaz gibi enerji kaynaklarına dayandırılırsa bu </a:t>
            </a:r>
            <a:r>
              <a:rPr lang="tr-TR" sz="3600" dirty="0" smtClean="0"/>
              <a:t>yenilenebilir enerji </a:t>
            </a:r>
            <a:r>
              <a:rPr lang="tr-TR" sz="3600" dirty="0"/>
              <a:t>kaynakları enflasyonun kısır döngüsüne neden olmazlar.</a:t>
            </a:r>
          </a:p>
        </p:txBody>
      </p:sp>
    </p:spTree>
    <p:extLst>
      <p:ext uri="{BB962C8B-B14F-4D97-AF65-F5344CB8AC3E}">
        <p14:creationId xmlns:p14="http://schemas.microsoft.com/office/powerpoint/2010/main" val="356328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Bu enerji kaynaklarına </a:t>
            </a:r>
            <a:r>
              <a:rPr lang="tr-TR" sz="3600" dirty="0" smtClean="0"/>
              <a:t>büyük yatırımlar </a:t>
            </a:r>
            <a:r>
              <a:rPr lang="tr-TR" sz="3600" dirty="0"/>
              <a:t>yapmaksızın, küçük ölçekli ve yerel üretim birimleri oluşturmak, böylece </a:t>
            </a:r>
            <a:r>
              <a:rPr lang="tr-TR" sz="3600" dirty="0" smtClean="0"/>
              <a:t>toplumun büyük </a:t>
            </a:r>
            <a:r>
              <a:rPr lang="tr-TR" sz="3600" dirty="0"/>
              <a:t>enerji kaynaklarına bağımlı olmaksızın kendi kendine yeterli olabilmesini </a:t>
            </a:r>
            <a:r>
              <a:rPr lang="tr-TR" sz="3600" dirty="0" smtClean="0"/>
              <a:t>sağlamak mümkündür</a:t>
            </a:r>
            <a:r>
              <a:rPr lang="tr-TR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7711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Bunu bilen petrol ve nükleer enerji şirketleri güneş enerjisi ve türevlerinin üretim </a:t>
            </a:r>
            <a:r>
              <a:rPr lang="tr-TR" sz="3600" dirty="0" smtClean="0"/>
              <a:t>ve kullanımına </a:t>
            </a:r>
            <a:r>
              <a:rPr lang="tr-TR" sz="3600" dirty="0"/>
              <a:t>ilişkin ve araştırmaları baltalamaya ve engellemeye çalışmaktadırlar.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90090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Tarım, giderek daha çok destek enerjiye bağımlı hale gelmektedir. Örneğin ABD'nde </a:t>
            </a:r>
            <a:r>
              <a:rPr lang="tr-TR" sz="3600" dirty="0" smtClean="0"/>
              <a:t>mısır üretiminde </a:t>
            </a:r>
            <a:r>
              <a:rPr lang="tr-TR" sz="3600" dirty="0"/>
              <a:t>enerji verimliliği giderek düşmekte yani üretilen ürün enerjisi ile üretim için </a:t>
            </a:r>
            <a:r>
              <a:rPr lang="tr-TR" sz="3600" dirty="0" smtClean="0"/>
              <a:t>gerekli enerji </a:t>
            </a:r>
            <a:r>
              <a:rPr lang="tr-TR" sz="3600" dirty="0"/>
              <a:t>arasındaki oran giderek daralmaktadır</a:t>
            </a:r>
          </a:p>
        </p:txBody>
      </p:sp>
    </p:spTree>
    <p:extLst>
      <p:ext uri="{BB962C8B-B14F-4D97-AF65-F5344CB8AC3E}">
        <p14:creationId xmlns:p14="http://schemas.microsoft.com/office/powerpoint/2010/main" val="179599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Bu gibi örnekler çoğaltılabilir. Bu nedenle </a:t>
            </a:r>
            <a:r>
              <a:rPr lang="tr-TR" sz="4000" dirty="0" smtClean="0"/>
              <a:t>tarımda yenilenebilir </a:t>
            </a:r>
            <a:r>
              <a:rPr lang="tr-TR" sz="4000" dirty="0"/>
              <a:t>kaynaklara yönelmek zorunlu hale gelmektedir. </a:t>
            </a:r>
          </a:p>
        </p:txBody>
      </p:sp>
    </p:spTree>
    <p:extLst>
      <p:ext uri="{BB962C8B-B14F-4D97-AF65-F5344CB8AC3E}">
        <p14:creationId xmlns:p14="http://schemas.microsoft.com/office/powerpoint/2010/main" val="4515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Örneğin tarımda azotlu gübre kullanımı, azotlu gübre üretimi ve kullanımında gerekli enerji nedeniyle biyolojik tarım yöntemlerine göre pahalı olmaktadır.</a:t>
            </a:r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7733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Bu nedenle 80 li yıllardan itibaren biyolojik tarım </a:t>
            </a:r>
            <a:r>
              <a:rPr lang="tr-TR" sz="3600" dirty="0" smtClean="0"/>
              <a:t>yeniden gündeme </a:t>
            </a:r>
            <a:r>
              <a:rPr lang="tr-TR" sz="3600" dirty="0"/>
              <a:t>gelmiştir. Başlangıçta azotlu gübre kullanımı ucuz iken, bu daha sonraki </a:t>
            </a:r>
            <a:r>
              <a:rPr lang="tr-TR" sz="3600" dirty="0" smtClean="0"/>
              <a:t>gelişmeler nedeniyle </a:t>
            </a:r>
            <a:r>
              <a:rPr lang="tr-TR" sz="3600" dirty="0"/>
              <a:t>önemli ölçüde pahalıya mal olmaya başlamıştır</a:t>
            </a:r>
          </a:p>
        </p:txBody>
      </p:sp>
    </p:spTree>
    <p:extLst>
      <p:ext uri="{BB962C8B-B14F-4D97-AF65-F5344CB8AC3E}">
        <p14:creationId xmlns:p14="http://schemas.microsoft.com/office/powerpoint/2010/main" val="277121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Ekolojide Enerji Yaklaşımı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Enerji; ekolojinin uygulamalı alanlarında giderek önem kazanmakta ve ekoloji ile </a:t>
            </a:r>
            <a:r>
              <a:rPr lang="tr-TR" sz="3200" dirty="0" smtClean="0"/>
              <a:t>ekonomi bilimlerini </a:t>
            </a:r>
            <a:r>
              <a:rPr lang="tr-TR" sz="3200" dirty="0" smtClean="0"/>
              <a:t>bir araya </a:t>
            </a:r>
            <a:r>
              <a:rPr lang="tr-TR" sz="3200" dirty="0"/>
              <a:t>getirmektedir. Örneğin tarım ekonomistleri, tarımda üretim - enerji </a:t>
            </a:r>
            <a:r>
              <a:rPr lang="tr-TR" sz="3200" dirty="0" smtClean="0"/>
              <a:t>ilişkileri üzerinde </a:t>
            </a:r>
            <a:r>
              <a:rPr lang="tr-TR" sz="3200" dirty="0"/>
              <a:t>dururken, balıkçılıkta, filoların enerji girdi - çıktı oranları önem kazanmıştır.</a:t>
            </a:r>
          </a:p>
        </p:txBody>
      </p:sp>
    </p:spTree>
    <p:extLst>
      <p:ext uri="{BB962C8B-B14F-4D97-AF65-F5344CB8AC3E}">
        <p14:creationId xmlns:p14="http://schemas.microsoft.com/office/powerpoint/2010/main" val="353064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Yapay azotlu gübre kullanımı </a:t>
            </a:r>
            <a:r>
              <a:rPr lang="tr-TR" sz="3200" dirty="0" smtClean="0"/>
              <a:t>yerine toprakta </a:t>
            </a:r>
            <a:r>
              <a:rPr lang="tr-TR" sz="3200" dirty="0"/>
              <a:t>azot birikimi sağlayan bitkilerin (örneğin </a:t>
            </a:r>
            <a:r>
              <a:rPr lang="tr-TR" sz="3200" dirty="0" err="1"/>
              <a:t>baklagil</a:t>
            </a:r>
            <a:r>
              <a:rPr lang="tr-TR" sz="3200" dirty="0"/>
              <a:t> yem bitkileri) ekim nöbetine </a:t>
            </a:r>
            <a:r>
              <a:rPr lang="tr-TR" sz="3200" dirty="0" smtClean="0"/>
              <a:t>sokulması ile </a:t>
            </a:r>
            <a:r>
              <a:rPr lang="tr-TR" sz="3200" dirty="0"/>
              <a:t>toprağın azot içeriğinin daha ucuza artırılabildiği görülmüştür. Bu ve benzer </a:t>
            </a:r>
            <a:r>
              <a:rPr lang="tr-TR" sz="3200" dirty="0" smtClean="0"/>
              <a:t>nedenlerle günümüzde </a:t>
            </a:r>
            <a:r>
              <a:rPr lang="tr-TR" sz="3200" dirty="0"/>
              <a:t>biyolojik tarım önem kazanmaya başlamıştır</a:t>
            </a:r>
          </a:p>
        </p:txBody>
      </p:sp>
    </p:spTree>
    <p:extLst>
      <p:ext uri="{BB962C8B-B14F-4D97-AF65-F5344CB8AC3E}">
        <p14:creationId xmlns:p14="http://schemas.microsoft.com/office/powerpoint/2010/main" val="379100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Ekolojik Enerji ve Enerji Kaynakları Sorunu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Ekoloji bilimi açısından temel enerji kaynağı güneştir. Fosil yakıtlar dahil; rüzgar, Deniz - </a:t>
            </a:r>
            <a:r>
              <a:rPr lang="tr-TR" sz="3600" dirty="0" smtClean="0"/>
              <a:t>termik, dalga</a:t>
            </a:r>
            <a:r>
              <a:rPr lang="tr-TR" sz="3600" dirty="0"/>
              <a:t>, biyogaz, alkol gibi tüm enerji kaynakları güneş enerjisinin türevleridir. Çünkü </a:t>
            </a:r>
            <a:r>
              <a:rPr lang="tr-TR" sz="3600" dirty="0" smtClean="0"/>
              <a:t>hepsi doğrudan </a:t>
            </a:r>
            <a:r>
              <a:rPr lang="tr-TR" sz="3600" dirty="0"/>
              <a:t>veya dolaylı olarak güneşten kaynaklanmaktadır</a:t>
            </a:r>
          </a:p>
        </p:txBody>
      </p:sp>
    </p:spTree>
    <p:extLst>
      <p:ext uri="{BB962C8B-B14F-4D97-AF65-F5344CB8AC3E}">
        <p14:creationId xmlns:p14="http://schemas.microsoft.com/office/powerpoint/2010/main" val="269239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Fosil yakıtların (petrol, doğal </a:t>
            </a:r>
            <a:r>
              <a:rPr lang="tr-TR" sz="3600" dirty="0" smtClean="0"/>
              <a:t>gaz, kömür</a:t>
            </a:r>
            <a:r>
              <a:rPr lang="tr-TR" sz="3600" dirty="0"/>
              <a:t>) yenilenemez nitelikte olmalarına karşın güneş enerjisinin kendisi ve fosil yakıtlar </a:t>
            </a:r>
            <a:r>
              <a:rPr lang="tr-TR" sz="3600" dirty="0" smtClean="0"/>
              <a:t>dışındaki türevleri </a:t>
            </a:r>
            <a:r>
              <a:rPr lang="tr-TR" sz="3600" dirty="0"/>
              <a:t>yenilenebilir niteliktedir ve fosil enerji kaynaklarının tükenmesinden sonra da var olacaktır</a:t>
            </a:r>
          </a:p>
        </p:txBody>
      </p:sp>
    </p:spTree>
    <p:extLst>
      <p:ext uri="{BB962C8B-B14F-4D97-AF65-F5344CB8AC3E}">
        <p14:creationId xmlns:p14="http://schemas.microsoft.com/office/powerpoint/2010/main" val="387553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>Çeşitli bilim adamlarına göre fosil yakıtlar ve nükleer enerji geçmişin, buna karşılık güneş </a:t>
            </a:r>
            <a:r>
              <a:rPr lang="tr-TR" sz="3600" dirty="0" smtClean="0"/>
              <a:t>ve türevleri </a:t>
            </a:r>
            <a:r>
              <a:rPr lang="tr-TR" sz="3600" dirty="0"/>
              <a:t>geleceğin enerji kaynaklarıdır. Nitekim hiç petrol kaynağı bulunmayan Brezilya </a:t>
            </a:r>
            <a:r>
              <a:rPr lang="tr-TR" sz="3600" dirty="0" smtClean="0"/>
              <a:t>ulaşımda sıvı </a:t>
            </a:r>
            <a:r>
              <a:rPr lang="tr-TR" sz="3600" dirty="0"/>
              <a:t>yakıt olarak şekerkamışından üretilen alkolü kullanmaktadır</a:t>
            </a:r>
          </a:p>
        </p:txBody>
      </p:sp>
    </p:spTree>
    <p:extLst>
      <p:ext uri="{BB962C8B-B14F-4D97-AF65-F5344CB8AC3E}">
        <p14:creationId xmlns:p14="http://schemas.microsoft.com/office/powerpoint/2010/main" val="83003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389120"/>
          </a:xfrm>
        </p:spPr>
        <p:txBody>
          <a:bodyPr>
            <a:noAutofit/>
          </a:bodyPr>
          <a:lstStyle/>
          <a:p>
            <a:r>
              <a:rPr lang="tr-TR" sz="3600" dirty="0"/>
              <a:t>Çeşitli ülkelerde güneş </a:t>
            </a:r>
            <a:r>
              <a:rPr lang="tr-TR" sz="3600" dirty="0" smtClean="0"/>
              <a:t>enerjisinin ısınmada </a:t>
            </a:r>
            <a:r>
              <a:rPr lang="tr-TR" sz="3600" dirty="0"/>
              <a:t>kullanılmasına yönelik araştırmalar yapılmaktadır. Denizden enerji üretimine </a:t>
            </a:r>
            <a:r>
              <a:rPr lang="tr-TR" sz="3600" dirty="0" smtClean="0"/>
              <a:t>ilişkin önemli </a:t>
            </a:r>
            <a:r>
              <a:rPr lang="tr-TR" sz="3600" dirty="0"/>
              <a:t>çalışmalar vardır. Özellikle üçüncü dünya ülkelerinde yenilenebilir nitelikteki </a:t>
            </a:r>
            <a:r>
              <a:rPr lang="tr-TR" sz="3600" dirty="0" smtClean="0"/>
              <a:t>enerji kaynakları </a:t>
            </a:r>
            <a:r>
              <a:rPr lang="tr-TR" sz="3600" dirty="0"/>
              <a:t>petrolün önemli ölçüde pahalanması nedeniyle büyük önem kazanmıştır.</a:t>
            </a:r>
          </a:p>
        </p:txBody>
      </p:sp>
    </p:spTree>
    <p:extLst>
      <p:ext uri="{BB962C8B-B14F-4D97-AF65-F5344CB8AC3E}">
        <p14:creationId xmlns:p14="http://schemas.microsoft.com/office/powerpoint/2010/main" val="217668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Yenilenebilir nitelikteki enerji kaynakları çevreyi diğer enerji kaynaklarına göre daha </a:t>
            </a:r>
            <a:r>
              <a:rPr lang="tr-TR" sz="3200" dirty="0" smtClean="0"/>
              <a:t>az etkilemeleri </a:t>
            </a:r>
            <a:r>
              <a:rPr lang="tr-TR" sz="3200" dirty="0"/>
              <a:t>nedeniyle de önemlidir. Nükleer enerji, enerji girdi - çıktıları yönünden düşük </a:t>
            </a:r>
            <a:r>
              <a:rPr lang="tr-TR" sz="3200" dirty="0" smtClean="0"/>
              <a:t>verimli bir </a:t>
            </a:r>
            <a:r>
              <a:rPr lang="tr-TR" sz="3200" dirty="0"/>
              <a:t>enerji türü olduğu gibi atıkları nedeniyle de önemli sorunlar taşımaktadır</a:t>
            </a:r>
          </a:p>
        </p:txBody>
      </p:sp>
    </p:spTree>
    <p:extLst>
      <p:ext uri="{BB962C8B-B14F-4D97-AF65-F5344CB8AC3E}">
        <p14:creationId xmlns:p14="http://schemas.microsoft.com/office/powerpoint/2010/main" val="413033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Termik </a:t>
            </a:r>
            <a:r>
              <a:rPr lang="tr-TR" sz="2800" dirty="0" smtClean="0"/>
              <a:t>santraller insan </a:t>
            </a:r>
            <a:r>
              <a:rPr lang="tr-TR" sz="2800" dirty="0"/>
              <a:t>sağlığı ve bitkisel üretime olumsuz etkileri nedeniyle önemli risk ve sakıncalar </a:t>
            </a:r>
            <a:r>
              <a:rPr lang="tr-TR" sz="2800" dirty="0" smtClean="0"/>
              <a:t>taşımaktadır. </a:t>
            </a:r>
          </a:p>
          <a:p>
            <a:r>
              <a:rPr lang="tr-TR" sz="2800" dirty="0" smtClean="0"/>
              <a:t>Hidroelektrik </a:t>
            </a:r>
            <a:r>
              <a:rPr lang="tr-TR" sz="2800" dirty="0"/>
              <a:t>enerji yenilenebilir nitelikte olmakla birlikte önemli çevresel sorunlar yaratmaktadır.</a:t>
            </a:r>
          </a:p>
          <a:p>
            <a:r>
              <a:rPr lang="tr-TR" sz="2800" dirty="0"/>
              <a:t>Bütün bu sakıncalar dikkate alındığında termik ya da nükleer santral kurulmasına karar </a:t>
            </a:r>
            <a:r>
              <a:rPr lang="tr-TR" sz="2800" dirty="0" smtClean="0"/>
              <a:t>verilmeden önce </a:t>
            </a:r>
            <a:r>
              <a:rPr lang="tr-TR" sz="2800" dirty="0"/>
              <a:t>çeşitli seçenekler dikkatlice incelenmelidir</a:t>
            </a:r>
          </a:p>
        </p:txBody>
      </p:sp>
    </p:spTree>
    <p:extLst>
      <p:ext uri="{BB962C8B-B14F-4D97-AF65-F5344CB8AC3E}">
        <p14:creationId xmlns:p14="http://schemas.microsoft.com/office/powerpoint/2010/main" val="406727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487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dirty="0"/>
              <a:t>a. Enerji tasarruf olanakları tam olarak </a:t>
            </a:r>
            <a:r>
              <a:rPr lang="tr-TR" sz="3200" dirty="0" err="1"/>
              <a:t>kullanılmaktamıdır</a:t>
            </a:r>
            <a:r>
              <a:rPr lang="tr-TR" sz="3200" dirty="0"/>
              <a:t>?</a:t>
            </a:r>
          </a:p>
          <a:p>
            <a:pPr marL="0" indent="0">
              <a:buNone/>
            </a:pPr>
            <a:r>
              <a:rPr lang="tr-TR" sz="3200" dirty="0"/>
              <a:t>b. Bina yapımı ve şehir planlamada ısıtma gereksinimini </a:t>
            </a:r>
            <a:r>
              <a:rPr lang="tr-TR" sz="3200" dirty="0" smtClean="0"/>
              <a:t>azaltacak önlemler </a:t>
            </a:r>
            <a:r>
              <a:rPr lang="tr-TR" sz="3200" dirty="0"/>
              <a:t>alınmış mıdır?</a:t>
            </a:r>
          </a:p>
          <a:p>
            <a:pPr marL="0" indent="0">
              <a:buNone/>
            </a:pPr>
            <a:r>
              <a:rPr lang="tr-TR" sz="3200" dirty="0"/>
              <a:t>c. Sanayide enerji verimi yeterince </a:t>
            </a:r>
            <a:r>
              <a:rPr lang="tr-TR" sz="3200" dirty="0" err="1"/>
              <a:t>yüksekmidir</a:t>
            </a:r>
            <a:r>
              <a:rPr lang="tr-TR" sz="3200" dirty="0"/>
              <a:t>?</a:t>
            </a:r>
          </a:p>
          <a:p>
            <a:pPr marL="0" indent="0">
              <a:buNone/>
            </a:pPr>
            <a:r>
              <a:rPr lang="tr-TR" sz="3200" dirty="0"/>
              <a:t>d. Sanayide çıkan artık ısıdan </a:t>
            </a:r>
            <a:r>
              <a:rPr lang="tr-TR" sz="3200" dirty="0" err="1"/>
              <a:t>yararlanılmaktamıdır</a:t>
            </a:r>
            <a:r>
              <a:rPr lang="tr-TR" sz="3200" dirty="0"/>
              <a:t>?</a:t>
            </a:r>
          </a:p>
          <a:p>
            <a:pPr marL="0" indent="0">
              <a:buNone/>
            </a:pPr>
            <a:r>
              <a:rPr lang="tr-TR" sz="3200" dirty="0"/>
              <a:t>e</a:t>
            </a:r>
            <a:r>
              <a:rPr lang="tr-TR" sz="3200" dirty="0" smtClean="0"/>
              <a:t>. </a:t>
            </a:r>
            <a:r>
              <a:rPr lang="tr-TR" sz="3200" dirty="0"/>
              <a:t>Güneş, rüzgar, akarsu kaynaklarından yeterince </a:t>
            </a:r>
            <a:r>
              <a:rPr lang="tr-TR" sz="3200" dirty="0" err="1"/>
              <a:t>yararlanılmaktamıdır</a:t>
            </a:r>
            <a:r>
              <a:rPr lang="tr-TR" sz="3200" dirty="0" smtClean="0"/>
              <a:t>?</a:t>
            </a:r>
          </a:p>
          <a:p>
            <a:pPr marL="0" indent="0"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75853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Bu soruların yanıtları evet ise nükleer veya termik santraller aracılığıyla enerji </a:t>
            </a:r>
            <a:r>
              <a:rPr lang="tr-TR" sz="3200" dirty="0" smtClean="0"/>
              <a:t>üretimi düşünülebilir</a:t>
            </a:r>
            <a:r>
              <a:rPr lang="tr-TR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87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Birincil Veya Temel Üretim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Yeşil bitkiler güneş enerjisinin bir kısmını fotosentez için kullanırlar. Fotosentez </a:t>
            </a:r>
            <a:r>
              <a:rPr lang="tr-TR" sz="3200" dirty="0" smtClean="0"/>
              <a:t>sonucu üretilen </a:t>
            </a:r>
            <a:r>
              <a:rPr lang="tr-TR" sz="3200" dirty="0"/>
              <a:t>organik maddeye birincil veya temel üretim denir. Fotosentez sırasında ışık </a:t>
            </a:r>
            <a:r>
              <a:rPr lang="tr-TR" sz="3200" dirty="0" smtClean="0"/>
              <a:t>enerjisi kimyasal </a:t>
            </a:r>
            <a:r>
              <a:rPr lang="tr-TR" sz="3200" dirty="0"/>
              <a:t>enerjiye dönüştürülür ve organik maddeler olarak depolanır. Fotosentez en basit </a:t>
            </a:r>
            <a:r>
              <a:rPr lang="tr-TR" sz="3200" dirty="0" smtClean="0"/>
              <a:t>şekliyle aşağıdaki </a:t>
            </a:r>
            <a:r>
              <a:rPr lang="tr-TR" sz="3200" dirty="0"/>
              <a:t>denklemle gösterilir.</a:t>
            </a:r>
          </a:p>
        </p:txBody>
      </p:sp>
    </p:spTree>
    <p:extLst>
      <p:ext uri="{BB962C8B-B14F-4D97-AF65-F5344CB8AC3E}">
        <p14:creationId xmlns:p14="http://schemas.microsoft.com/office/powerpoint/2010/main" val="197243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latin typeface="TimesNewRomanPSMT"/>
              </a:rPr>
              <a:t>Türkiye'de ekoloji alanındaki yayınlar genellikle ekolojinin </a:t>
            </a:r>
            <a:r>
              <a:rPr lang="tr-TR" sz="3200" b="1" i="1" dirty="0">
                <a:latin typeface="TimesNewRomanPS-BoldItalicMT"/>
              </a:rPr>
              <a:t>" sistem modellemesi/ </a:t>
            </a:r>
            <a:r>
              <a:rPr lang="tr-TR" sz="3200" b="1" i="1" dirty="0" smtClean="0">
                <a:latin typeface="TimesNewRomanPS-BoldItalicMT"/>
              </a:rPr>
              <a:t>ekolojik döngüler </a:t>
            </a:r>
            <a:r>
              <a:rPr lang="tr-TR" sz="3200" b="1" i="1" dirty="0">
                <a:latin typeface="TimesNewRomanPS-BoldItalicMT"/>
              </a:rPr>
              <a:t>/ ve ekolojik enerji" </a:t>
            </a:r>
            <a:r>
              <a:rPr lang="tr-TR" sz="3200" dirty="0">
                <a:latin typeface="TimesNewRomanPSMT"/>
              </a:rPr>
              <a:t>yaklaşımlarını ele almamaktadır. Bu nedenle uygulamalı </a:t>
            </a:r>
            <a:r>
              <a:rPr lang="tr-TR" sz="3200" dirty="0" smtClean="0">
                <a:latin typeface="TimesNewRomanPSMT"/>
              </a:rPr>
              <a:t>ekoloji alanında </a:t>
            </a:r>
            <a:r>
              <a:rPr lang="tr-TR" sz="3200" dirty="0">
                <a:latin typeface="TimesNewRomanPSMT"/>
              </a:rPr>
              <a:t>çalışanların işi son derece zorlaşmaktadır.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38842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6 CO2 + 12 H2 O 673 </a:t>
            </a:r>
            <a:r>
              <a:rPr lang="pt-BR" dirty="0" smtClean="0"/>
              <a:t>k.calC6 </a:t>
            </a:r>
            <a:r>
              <a:rPr lang="pt-BR" dirty="0"/>
              <a:t>H12 O 6 + 6 O2 + 6 H2 O</a:t>
            </a:r>
          </a:p>
          <a:p>
            <a:pPr marL="0" indent="0">
              <a:buNone/>
            </a:pPr>
            <a:r>
              <a:rPr lang="tr-TR" dirty="0" smtClean="0"/>
              <a:t>                           </a:t>
            </a:r>
          </a:p>
          <a:p>
            <a:pPr marL="0" indent="0">
              <a:buNone/>
            </a:pPr>
            <a:r>
              <a:rPr lang="tr-TR" dirty="0" smtClean="0"/>
              <a:t>                             </a:t>
            </a:r>
            <a:r>
              <a:rPr lang="pt-BR" dirty="0" smtClean="0"/>
              <a:t>klorofil</a:t>
            </a:r>
            <a:endParaRPr lang="tr-TR" dirty="0"/>
          </a:p>
        </p:txBody>
      </p:sp>
      <p:sp>
        <p:nvSpPr>
          <p:cNvPr id="4" name="Sağ Ok 3"/>
          <p:cNvSpPr/>
          <p:nvPr/>
        </p:nvSpPr>
        <p:spPr>
          <a:xfrm>
            <a:off x="3043420" y="2489712"/>
            <a:ext cx="158417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53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Bitkiler karbondioksit ve suyu kullanarak güneş enerjisi ve klorofilleri aracılığıyla basit </a:t>
            </a:r>
            <a:r>
              <a:rPr lang="tr-TR" sz="3200" dirty="0" smtClean="0"/>
              <a:t>şekerlere dönüştürebilirler</a:t>
            </a:r>
            <a:r>
              <a:rPr lang="tr-TR" sz="3200" dirty="0"/>
              <a:t>. Bu şekerler ya bitkilerin çeşitli </a:t>
            </a:r>
            <a:r>
              <a:rPr lang="tr-TR" sz="3200" dirty="0" err="1"/>
              <a:t>metabolik</a:t>
            </a:r>
            <a:r>
              <a:rPr lang="tr-TR" sz="3200" dirty="0"/>
              <a:t> işlevleri için kullanılır ya da çeşitli </a:t>
            </a:r>
            <a:r>
              <a:rPr lang="tr-TR" sz="3200" dirty="0" smtClean="0"/>
              <a:t>atom ve </a:t>
            </a:r>
            <a:r>
              <a:rPr lang="tr-TR" sz="3200" dirty="0"/>
              <a:t>kimyasal grupların eklenmesiyle diğer organik maddelere dönüştürülerek depolanırlar.</a:t>
            </a:r>
          </a:p>
        </p:txBody>
      </p:sp>
    </p:spTree>
    <p:extLst>
      <p:ext uri="{BB962C8B-B14F-4D97-AF65-F5344CB8AC3E}">
        <p14:creationId xmlns:p14="http://schemas.microsoft.com/office/powerpoint/2010/main" val="115898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Fotosentez; yukarıdaki denklemde görüldüğü gibi basit ve tek aşamada meydana gelen bir </a:t>
            </a:r>
            <a:r>
              <a:rPr lang="tr-TR" sz="3200" dirty="0" smtClean="0"/>
              <a:t>olay değildir</a:t>
            </a:r>
            <a:r>
              <a:rPr lang="tr-TR" sz="3200" dirty="0"/>
              <a:t>. Aydınlık ve karanlıkta geçen reaksiyonlar olmak üzere iki evrede ve her evrede </a:t>
            </a:r>
            <a:r>
              <a:rPr lang="tr-TR" sz="3200" dirty="0" smtClean="0"/>
              <a:t>birçok adımda </a:t>
            </a:r>
            <a:r>
              <a:rPr lang="tr-TR" sz="3200" dirty="0"/>
              <a:t>gerçekleşir. Her adım için değişik bir enzim gereklidir. </a:t>
            </a:r>
          </a:p>
        </p:txBody>
      </p:sp>
    </p:spTree>
    <p:extLst>
      <p:ext uri="{BB962C8B-B14F-4D97-AF65-F5344CB8AC3E}">
        <p14:creationId xmlns:p14="http://schemas.microsoft.com/office/powerpoint/2010/main" val="5354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Aydınlık devrede ışık </a:t>
            </a:r>
            <a:r>
              <a:rPr lang="tr-TR" sz="3600" dirty="0" smtClean="0"/>
              <a:t>enerjisi kimyasal </a:t>
            </a:r>
            <a:r>
              <a:rPr lang="tr-TR" sz="3600" dirty="0"/>
              <a:t>enerjiye çevrilir. Karanlık evrede ise bu kimyasal enerji su ve karbondioksiti </a:t>
            </a:r>
            <a:r>
              <a:rPr lang="tr-TR" sz="3600" dirty="0" smtClean="0"/>
              <a:t>şekere çevirmek </a:t>
            </a:r>
            <a:r>
              <a:rPr lang="tr-TR" sz="3600" dirty="0"/>
              <a:t>için kullanılır.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54030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Güneş Enerjisinin Temel Üretimde Kullanılan Miktarı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Bitkiler tarafından alınan güneş enerjisinin ancak küçük bir miktarı kimyasal </a:t>
            </a:r>
            <a:r>
              <a:rPr lang="tr-TR" sz="3600" dirty="0" smtClean="0"/>
              <a:t>enerjiye dönüştürülür</a:t>
            </a:r>
            <a:r>
              <a:rPr lang="tr-TR" sz="3600" dirty="0"/>
              <a:t>. Güneşten gelen enerjinin ancak % 1-2 kadarı fotosentez için kullanılmaktadır</a:t>
            </a:r>
            <a:r>
              <a:rPr lang="tr-TR" sz="3600" dirty="0" smtClean="0"/>
              <a:t>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7583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Fotosentez işlemi, enerji yönünden ışık miktarına bağlıdır. Fotosentez hızı orta şiddetteki ışıkta en yüksek düzeydedir. Çok düşük şiddetli veya çok parlak ışıklarda fotosentez hızı düşer</a:t>
            </a:r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10612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>Doğada fotosentez için en uygun sıcaklık bitkinin bulunduğu veya adapte olduğu </a:t>
            </a:r>
            <a:r>
              <a:rPr lang="tr-TR" sz="3600" dirty="0" smtClean="0"/>
              <a:t>çevrenin sıcaklığına </a:t>
            </a:r>
            <a:r>
              <a:rPr lang="tr-TR" sz="3600" dirty="0"/>
              <a:t>bağlıdır. Fotosentez için en uygun sıcaklık kuzey bitkilerinde 16 0C, ılıman </a:t>
            </a:r>
            <a:r>
              <a:rPr lang="tr-TR" sz="3600" dirty="0" smtClean="0"/>
              <a:t>iklim bitkilerinde </a:t>
            </a:r>
            <a:r>
              <a:rPr lang="tr-TR" sz="3600" dirty="0"/>
              <a:t>30 0C ye kadar, tropik bitkilerde ise 38 0C ye kadar değişkenlik gösterir.</a:t>
            </a:r>
          </a:p>
        </p:txBody>
      </p:sp>
    </p:spTree>
    <p:extLst>
      <p:ext uri="{BB962C8B-B14F-4D97-AF65-F5344CB8AC3E}">
        <p14:creationId xmlns:p14="http://schemas.microsoft.com/office/powerpoint/2010/main" val="111780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Tarımda Birincil Üretim ve Enerji Girdileri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>İnsan </a:t>
            </a:r>
            <a:r>
              <a:rPr lang="tr-TR" sz="3600" dirty="0" err="1"/>
              <a:t>ekosferin</a:t>
            </a:r>
            <a:r>
              <a:rPr lang="tr-TR" sz="3600" dirty="0"/>
              <a:t> yüzeyini değiştirmiş, tarım alanlarını genişleterek giderek </a:t>
            </a:r>
            <a:r>
              <a:rPr lang="tr-TR" sz="3600" dirty="0" err="1"/>
              <a:t>ekosferin</a:t>
            </a:r>
            <a:r>
              <a:rPr lang="tr-TR" sz="3600" dirty="0"/>
              <a:t> </a:t>
            </a:r>
            <a:r>
              <a:rPr lang="tr-TR" sz="3600" dirty="0" smtClean="0"/>
              <a:t>daha büyük </a:t>
            </a:r>
            <a:r>
              <a:rPr lang="tr-TR" sz="3600" dirty="0"/>
              <a:t>bir kısmını denetimi altına almıştır. Hesaplamalara göre kara ekosistemlerindeki </a:t>
            </a:r>
            <a:r>
              <a:rPr lang="tr-TR" sz="3600" dirty="0" smtClean="0"/>
              <a:t>birincil üretimin </a:t>
            </a:r>
            <a:r>
              <a:rPr lang="tr-TR" sz="3600" dirty="0"/>
              <a:t>% 12 si doğrudan veya evcil hayvanlar aracılığıyla ve insan tarafından tüketilmektedir.</a:t>
            </a:r>
          </a:p>
        </p:txBody>
      </p:sp>
    </p:spTree>
    <p:extLst>
      <p:ext uri="{BB962C8B-B14F-4D97-AF65-F5344CB8AC3E}">
        <p14:creationId xmlns:p14="http://schemas.microsoft.com/office/powerpoint/2010/main" val="373979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Yakıt ve yapı malzemesi, tezek ve benzeri maddeler de </a:t>
            </a:r>
            <a:r>
              <a:rPr lang="tr-TR" sz="3600" dirty="0" err="1"/>
              <a:t>gözönünde</a:t>
            </a:r>
            <a:r>
              <a:rPr lang="tr-TR" sz="3600" dirty="0"/>
              <a:t> tutulursa veya kısacası </a:t>
            </a:r>
            <a:r>
              <a:rPr lang="tr-TR" sz="3600" dirty="0" smtClean="0"/>
              <a:t>tüm insan </a:t>
            </a:r>
            <a:r>
              <a:rPr lang="tr-TR" sz="3600" dirty="0"/>
              <a:t>amaçları için kullanılan veya ziyan edilen birincil üretim, biyosferdeki toplam birincil </a:t>
            </a:r>
            <a:r>
              <a:rPr lang="tr-TR" sz="3600" dirty="0" smtClean="0"/>
              <a:t>enerji üretiminin </a:t>
            </a:r>
            <a:r>
              <a:rPr lang="tr-TR" sz="3600" dirty="0"/>
              <a:t>% 38 ine ulaşmaktadır</a:t>
            </a:r>
          </a:p>
        </p:txBody>
      </p:sp>
    </p:spTree>
    <p:extLst>
      <p:ext uri="{BB962C8B-B14F-4D97-AF65-F5344CB8AC3E}">
        <p14:creationId xmlns:p14="http://schemas.microsoft.com/office/powerpoint/2010/main" val="329544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tr-TR" sz="2800" dirty="0"/>
              <a:t>Tarımsal Ekosistemlerde Net Üretim </a:t>
            </a:r>
            <a:r>
              <a:rPr lang="tr-TR" sz="2800" dirty="0" smtClean="0"/>
              <a:t>Değerleri</a:t>
            </a:r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96" y="1628800"/>
            <a:ext cx="8326736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95536" y="5229200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Tarımsal üretimde birim alan başına en yüksek verim patates, şeker kamışı ve şeker </a:t>
            </a:r>
            <a:r>
              <a:rPr lang="tr-TR" dirty="0" smtClean="0"/>
              <a:t>pancarından alınabilmektedir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634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>
                <a:latin typeface="TimesNewRomanPSMT"/>
              </a:rPr>
              <a:t>Ekolojik enerji yaklaşımı, bu bilim dalında kullanılan birçok yaklaşımdan birisidir. </a:t>
            </a:r>
            <a:r>
              <a:rPr lang="tr-TR" sz="3200" dirty="0" smtClean="0">
                <a:latin typeface="TimesNewRomanPSMT"/>
              </a:rPr>
              <a:t>Enerji yaklaşımının </a:t>
            </a:r>
            <a:r>
              <a:rPr lang="tr-TR" sz="3200" dirty="0">
                <a:latin typeface="TimesNewRomanPSMT"/>
              </a:rPr>
              <a:t>kullanılmaya başlandığı ilk dönemlerde bilim adamları tüm ekolojik olayların </a:t>
            </a:r>
            <a:r>
              <a:rPr lang="tr-TR" sz="3200" dirty="0" smtClean="0">
                <a:latin typeface="TimesNewRomanPSMT"/>
              </a:rPr>
              <a:t>bu yaklaşımla </a:t>
            </a:r>
            <a:r>
              <a:rPr lang="tr-TR" sz="3200" dirty="0">
                <a:latin typeface="TimesNewRomanPSMT"/>
              </a:rPr>
              <a:t>açıklanabileceğini savunmuşlardır. Örneğin Yeni Gine dağlarında yaşayan ilkel </a:t>
            </a:r>
            <a:r>
              <a:rPr lang="tr-TR" sz="3200" dirty="0" smtClean="0">
                <a:latin typeface="TimesNewRomanPSMT"/>
              </a:rPr>
              <a:t>bir toplum</a:t>
            </a:r>
            <a:r>
              <a:rPr lang="tr-TR" sz="3200" dirty="0">
                <a:latin typeface="TimesNewRomanPSMT"/>
              </a:rPr>
              <a:t>, odundan başka hiçbir enerji kaynağından yararlanmamaktadır.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3707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Tarım ekosistemlerinden üretilen net birincil üretim değerleri doğal ekosistemlerdekinden fazladır.</a:t>
            </a:r>
          </a:p>
          <a:p>
            <a:r>
              <a:rPr lang="tr-TR" sz="3200" dirty="0"/>
              <a:t>Bunun nedeni tarım ürünlerinin en iyi topraklarda üretilmesi, gerekli su ve gübrenin </a:t>
            </a:r>
            <a:r>
              <a:rPr lang="tr-TR" sz="3200" dirty="0" smtClean="0"/>
              <a:t>dışarıdan verilmesidir</a:t>
            </a:r>
            <a:r>
              <a:rPr lang="tr-TR" sz="3200" dirty="0"/>
              <a:t>. Ayrıca ıslah çalışmalarıyla daha verimli çeşitler elde edilmiştir.</a:t>
            </a:r>
          </a:p>
        </p:txBody>
      </p:sp>
    </p:spTree>
    <p:extLst>
      <p:ext uri="{BB962C8B-B14F-4D97-AF65-F5344CB8AC3E}">
        <p14:creationId xmlns:p14="http://schemas.microsoft.com/office/powerpoint/2010/main" val="75825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Doğal Ekosistemlerle Tarım Ekosistemleri Arasındaki Farklılıklar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Doğal ekosistemlerde canlı öğeler son derece çeşitlidir. Hiçbir ekosistemde yalnız bir tür bitki </a:t>
            </a:r>
            <a:r>
              <a:rPr lang="tr-TR" sz="3200" dirty="0" smtClean="0"/>
              <a:t>veya hayvan </a:t>
            </a:r>
            <a:r>
              <a:rPr lang="tr-TR" sz="3200" dirty="0"/>
              <a:t>bulunmaz. </a:t>
            </a:r>
            <a:endParaRPr lang="tr-TR" sz="3200" dirty="0" smtClean="0"/>
          </a:p>
          <a:p>
            <a:r>
              <a:rPr lang="tr-TR" sz="3200" dirty="0" smtClean="0"/>
              <a:t>Bu </a:t>
            </a:r>
            <a:r>
              <a:rPr lang="tr-TR" sz="3200" dirty="0"/>
              <a:t>çeşitlilik sistemin dengeli olarak kalmasını sağlar. Burada denge </a:t>
            </a:r>
            <a:r>
              <a:rPr lang="tr-TR" sz="3200" dirty="0" smtClean="0"/>
              <a:t>ekosistemin dış </a:t>
            </a:r>
            <a:r>
              <a:rPr lang="tr-TR" sz="3200" dirty="0"/>
              <a:t>etkilerin oluşturacağı değişikliklere karşı direnç göstermesi anlamında kullanılmaktadır</a:t>
            </a:r>
          </a:p>
        </p:txBody>
      </p:sp>
    </p:spTree>
    <p:extLst>
      <p:ext uri="{BB962C8B-B14F-4D97-AF65-F5344CB8AC3E}">
        <p14:creationId xmlns:p14="http://schemas.microsoft.com/office/powerpoint/2010/main" val="34753645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Doğal Ekosistemler </a:t>
            </a:r>
            <a:r>
              <a:rPr lang="tr-TR" sz="3600" dirty="0"/>
              <a:t>zaman süreci içerisinde basitten karmaşığa doğru bir değişim gösterir. Bu </a:t>
            </a:r>
            <a:r>
              <a:rPr lang="tr-TR" sz="3600" dirty="0" smtClean="0"/>
              <a:t>süreç içerisinde </a:t>
            </a:r>
            <a:r>
              <a:rPr lang="tr-TR" sz="3600" dirty="0"/>
              <a:t>içindeki türler de değişim gösterir. Buna " Ekosistemlerde sıralı değişim ilkesi " </a:t>
            </a:r>
            <a:r>
              <a:rPr lang="tr-TR" sz="3600" dirty="0" smtClean="0"/>
              <a:t>adı verilir</a:t>
            </a:r>
            <a:r>
              <a:rPr lang="tr-TR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427202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Tarım ekosistemleri insanlar tarafından geliştirilmiş basit bir sistemdir. İşlemleri </a:t>
            </a:r>
            <a:r>
              <a:rPr lang="tr-TR" sz="3600" dirty="0" smtClean="0"/>
              <a:t>kolaylaştırmak amacıyla </a:t>
            </a:r>
            <a:r>
              <a:rPr lang="tr-TR" sz="3600" dirty="0"/>
              <a:t>genellikle tek bir ürün veya birincil üretici kullanılır. İnsan bu sistemin tek çeşit </a:t>
            </a:r>
            <a:r>
              <a:rPr lang="tr-TR" sz="3600" dirty="0" smtClean="0"/>
              <a:t>tüketicisi durumundadır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61278240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Autofit/>
          </a:bodyPr>
          <a:lstStyle/>
          <a:p>
            <a:r>
              <a:rPr lang="tr-TR" sz="3200" dirty="0"/>
              <a:t>Ancak doğal sistemin dengesini değiştirerek tarım sistemini kurmak enerji gerektirir.</a:t>
            </a:r>
          </a:p>
          <a:p>
            <a:r>
              <a:rPr lang="tr-TR" sz="3200" dirty="0"/>
              <a:t>Örneğin Karadeniz bölgesinde doğal olarak fındık yetişmeyen bir alanda fındık veya </a:t>
            </a:r>
            <a:r>
              <a:rPr lang="tr-TR" sz="3200" dirty="0" smtClean="0"/>
              <a:t>çay yetiştirebilmek </a:t>
            </a:r>
            <a:r>
              <a:rPr lang="tr-TR" sz="3200" dirty="0"/>
              <a:t>için bu alanda doğal olarak yetişen tüm canlı ve otların temizlenmesi, yani </a:t>
            </a:r>
            <a:r>
              <a:rPr lang="tr-TR" sz="3200" dirty="0" smtClean="0"/>
              <a:t>mevcut tüm </a:t>
            </a:r>
            <a:r>
              <a:rPr lang="tr-TR" sz="3200" dirty="0"/>
              <a:t>birincil üreticilerin yok edilmesi, toprağın hazırlanması fide ve fidanların dikilmesi gerekir. </a:t>
            </a:r>
            <a:r>
              <a:rPr lang="tr-TR" sz="3200" dirty="0" smtClean="0"/>
              <a:t>Bu da </a:t>
            </a:r>
            <a:r>
              <a:rPr lang="tr-TR" sz="3200" dirty="0"/>
              <a:t>olukça fazla enerji gerektirir</a:t>
            </a:r>
          </a:p>
        </p:txBody>
      </p:sp>
    </p:spTree>
    <p:extLst>
      <p:ext uri="{BB962C8B-B14F-4D97-AF65-F5344CB8AC3E}">
        <p14:creationId xmlns:p14="http://schemas.microsoft.com/office/powerpoint/2010/main" val="29290303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Oluşturulan basit tarım sistemini devam ettirebilmek için de enerji gerekir. Tarım </a:t>
            </a:r>
            <a:r>
              <a:rPr lang="tr-TR" sz="3600" dirty="0" smtClean="0"/>
              <a:t>ekosistemlerinde istenilmeyen </a:t>
            </a:r>
            <a:r>
              <a:rPr lang="tr-TR" sz="3600" dirty="0"/>
              <a:t>yaban otları, basit ekosistemlerde ilk önce büyüyen, öncü türler olarak </a:t>
            </a:r>
            <a:r>
              <a:rPr lang="tr-TR" sz="3600" dirty="0" smtClean="0"/>
              <a:t>adlandırılan bitkilerdir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2657320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Tarla hazırlığı sırasında yapılan işlemler bu bitkiler için çok elverişli bir </a:t>
            </a:r>
            <a:r>
              <a:rPr lang="tr-TR" sz="3200" dirty="0" smtClean="0"/>
              <a:t>ortam hazırlamaktadır</a:t>
            </a:r>
            <a:r>
              <a:rPr lang="tr-TR" sz="3200" dirty="0"/>
              <a:t>. Bu nedenle herhangi bir yolla tarım sistemine ulaşan bu bitkiler o çevreye </a:t>
            </a:r>
            <a:r>
              <a:rPr lang="tr-TR" sz="3200" dirty="0" smtClean="0"/>
              <a:t>tarım yapılan </a:t>
            </a:r>
            <a:r>
              <a:rPr lang="tr-TR" sz="3200" dirty="0"/>
              <a:t>bitkiden daha uygun olacaklarından mücadele edilmediği taktirde tarlayı kaplarlar. </a:t>
            </a:r>
            <a:r>
              <a:rPr lang="tr-TR" sz="3200" dirty="0" smtClean="0"/>
              <a:t>Bunları yok </a:t>
            </a:r>
            <a:r>
              <a:rPr lang="tr-TR" sz="3200" dirty="0"/>
              <a:t>etmek için elle sökülmeleri veya kimyasallarla mücadele gerekir.</a:t>
            </a:r>
          </a:p>
        </p:txBody>
      </p:sp>
    </p:spTree>
    <p:extLst>
      <p:ext uri="{BB962C8B-B14F-4D97-AF65-F5344CB8AC3E}">
        <p14:creationId xmlns:p14="http://schemas.microsoft.com/office/powerpoint/2010/main" val="14806649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>Bundan başka üretimi yapılan bitkileri tüketen böcek ve asalaklarla da mücadele edilmelidir. </a:t>
            </a:r>
            <a:r>
              <a:rPr lang="tr-TR" sz="3600" dirty="0" smtClean="0"/>
              <a:t>Bitki zararlıları </a:t>
            </a:r>
            <a:r>
              <a:rPr lang="tr-TR" sz="3600" dirty="0"/>
              <a:t>olarak adlandırılan bu organizmalar doğal sistemlerdekine göre, </a:t>
            </a:r>
            <a:r>
              <a:rPr lang="tr-TR" sz="3600" dirty="0" err="1"/>
              <a:t>monokültür</a:t>
            </a:r>
            <a:r>
              <a:rPr lang="tr-TR" sz="3600" dirty="0"/>
              <a:t> </a:t>
            </a:r>
            <a:r>
              <a:rPr lang="tr-TR" sz="3600" dirty="0" smtClean="0"/>
              <a:t>tarım yapılan </a:t>
            </a:r>
            <a:r>
              <a:rPr lang="tr-TR" sz="3600" dirty="0"/>
              <a:t>basit sistemlerde daha kolay ve hızlı çoğalırlar</a:t>
            </a:r>
          </a:p>
        </p:txBody>
      </p:sp>
    </p:spTree>
    <p:extLst>
      <p:ext uri="{BB962C8B-B14F-4D97-AF65-F5344CB8AC3E}">
        <p14:creationId xmlns:p14="http://schemas.microsoft.com/office/powerpoint/2010/main" val="29034215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Çünkü doğal sistemlerde bu böcek </a:t>
            </a:r>
            <a:r>
              <a:rPr lang="tr-TR" sz="3200" dirty="0" smtClean="0"/>
              <a:t>ve asalakların </a:t>
            </a:r>
            <a:r>
              <a:rPr lang="tr-TR" sz="3200" dirty="0"/>
              <a:t>doğal düşmanları bulunmaktadır. Tarım sistemine geçişte denetleyici durumundaki </a:t>
            </a:r>
            <a:r>
              <a:rPr lang="tr-TR" sz="3200" dirty="0" smtClean="0"/>
              <a:t>bu canlıların </a:t>
            </a:r>
            <a:r>
              <a:rPr lang="tr-TR" sz="3200" dirty="0"/>
              <a:t>yaşaması için uygun olan ortam yok edilmiş olduğundan denetleyiciler ortadan kalkmıştır.</a:t>
            </a:r>
          </a:p>
          <a:p>
            <a:r>
              <a:rPr lang="tr-TR" sz="3200" dirty="0"/>
              <a:t>Bu nedenle bitki zararlıları ile mücadele de önemli ölçüde enerji gerektirir.</a:t>
            </a:r>
          </a:p>
        </p:txBody>
      </p:sp>
    </p:spTree>
    <p:extLst>
      <p:ext uri="{BB962C8B-B14F-4D97-AF65-F5344CB8AC3E}">
        <p14:creationId xmlns:p14="http://schemas.microsoft.com/office/powerpoint/2010/main" val="150504190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Üretimi artırmak için yüksek verimli çeşitlerin kullanılması bu kayıpların oranını artırmıştır. </a:t>
            </a:r>
            <a:r>
              <a:rPr lang="tr-TR" dirty="0" smtClean="0"/>
              <a:t>Yeni geliştirilen </a:t>
            </a:r>
            <a:r>
              <a:rPr lang="tr-TR" dirty="0"/>
              <a:t>ve yüksek verimli çeşitlerin hastalıklara dayanaklılığı azdır. </a:t>
            </a:r>
            <a:endParaRPr lang="tr-TR" dirty="0" smtClean="0"/>
          </a:p>
          <a:p>
            <a:r>
              <a:rPr lang="tr-TR" dirty="0" smtClean="0"/>
              <a:t>Geleneksel tarımda yetiştirici </a:t>
            </a:r>
            <a:r>
              <a:rPr lang="tr-TR" dirty="0"/>
              <a:t>en yüksek verimi veren yani en başarılı çeşitleri ve tohumları üretimde kullanmaktaydı.</a:t>
            </a:r>
          </a:p>
          <a:p>
            <a:r>
              <a:rPr lang="tr-TR" dirty="0"/>
              <a:t>Bunlar oradaki koşullara genetik yönden en uygun bitkiler oldukları için verimleri yüksek idi.</a:t>
            </a:r>
          </a:p>
        </p:txBody>
      </p:sp>
    </p:spTree>
    <p:extLst>
      <p:ext uri="{BB962C8B-B14F-4D97-AF65-F5344CB8AC3E}">
        <p14:creationId xmlns:p14="http://schemas.microsoft.com/office/powerpoint/2010/main" val="3479493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Bu toplumun </a:t>
            </a:r>
            <a:r>
              <a:rPr lang="tr-TR" sz="3200" dirty="0" smtClean="0"/>
              <a:t>uyguladığı ilkel </a:t>
            </a:r>
            <a:r>
              <a:rPr lang="tr-TR" sz="3200" dirty="0"/>
              <a:t>tarım yöntemlerinde kullandığı enerji (çapa yapmak, ağaç kesmek, çit yapmak gibi) </a:t>
            </a:r>
            <a:r>
              <a:rPr lang="tr-TR" sz="3200" dirty="0" smtClean="0"/>
              <a:t>ürettikleri şeker </a:t>
            </a:r>
            <a:r>
              <a:rPr lang="tr-TR" sz="3200" dirty="0"/>
              <a:t>kamışı, muz ve diğer ürünlerdeki enerji ile karşılaştırıldığında harcanan her bir </a:t>
            </a:r>
            <a:r>
              <a:rPr lang="tr-TR" sz="3200" dirty="0" smtClean="0"/>
              <a:t>kilokalori karşılığında </a:t>
            </a:r>
            <a:r>
              <a:rPr lang="tr-TR" sz="3200" dirty="0"/>
              <a:t>16 kilokalori karşılığı ürün ürettikleri hesaplanmıştır.</a:t>
            </a:r>
          </a:p>
        </p:txBody>
      </p:sp>
    </p:spTree>
    <p:extLst>
      <p:ext uri="{BB962C8B-B14F-4D97-AF65-F5344CB8AC3E}">
        <p14:creationId xmlns:p14="http://schemas.microsoft.com/office/powerpoint/2010/main" val="199063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Böylece yetiştirici uygun genetik materyali kullanma yönünde bir seçim yapıyordu. Oysa </a:t>
            </a:r>
            <a:r>
              <a:rPr lang="tr-TR" sz="3200" dirty="0" smtClean="0"/>
              <a:t>şimdi yetiştirilen </a:t>
            </a:r>
            <a:r>
              <a:rPr lang="tr-TR" sz="3200" dirty="0"/>
              <a:t>ıslah edilmiş çeşitler; yüksek verim, gübreye olumlu tepki gibi </a:t>
            </a:r>
            <a:r>
              <a:rPr lang="tr-TR" sz="3200" dirty="0" smtClean="0"/>
              <a:t>yönlerden geliştirilmektedirler</a:t>
            </a:r>
            <a:r>
              <a:rPr lang="tr-TR" sz="3200" dirty="0"/>
              <a:t>. </a:t>
            </a:r>
            <a:endParaRPr lang="tr-TR" sz="3200" dirty="0" smtClean="0"/>
          </a:p>
          <a:p>
            <a:r>
              <a:rPr lang="tr-TR" sz="3200" dirty="0" smtClean="0"/>
              <a:t>Böylece </a:t>
            </a:r>
            <a:r>
              <a:rPr lang="tr-TR" sz="3200" dirty="0"/>
              <a:t>bitkilerin genetik varyasyonu azalmakta, olumsuz çevre </a:t>
            </a:r>
            <a:r>
              <a:rPr lang="tr-TR" sz="3200" dirty="0" smtClean="0"/>
              <a:t>koşullarına dayanımları </a:t>
            </a:r>
            <a:r>
              <a:rPr lang="tr-TR" sz="3200" dirty="0"/>
              <a:t>azalmaktadır.</a:t>
            </a:r>
          </a:p>
        </p:txBody>
      </p:sp>
    </p:spTree>
    <p:extLst>
      <p:ext uri="{BB962C8B-B14F-4D97-AF65-F5344CB8AC3E}">
        <p14:creationId xmlns:p14="http://schemas.microsoft.com/office/powerpoint/2010/main" val="75824895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Tarım Ekosistemlerinde Enerji Girdileri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>Günümüzde tarımda verimlilik kavramı birim alana üründen başka, bu ürünü almak için </a:t>
            </a:r>
            <a:r>
              <a:rPr lang="tr-TR" sz="3600" dirty="0" smtClean="0"/>
              <a:t>gerekli enerji </a:t>
            </a:r>
            <a:r>
              <a:rPr lang="tr-TR" sz="3600" dirty="0"/>
              <a:t>harcamalarını da içerir. Bir tarım sisteminde harcanan enerji ürün </a:t>
            </a:r>
            <a:r>
              <a:rPr lang="tr-TR" sz="3600" dirty="0" smtClean="0"/>
              <a:t>çeşidine, büyüme </a:t>
            </a:r>
            <a:r>
              <a:rPr lang="tr-TR" sz="3600" dirty="0"/>
              <a:t>mevsiminin uzunluğuna ve çevre koşullarına bağlıdır. </a:t>
            </a: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3387768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Kaliteli toprak, yeterli su </a:t>
            </a:r>
            <a:r>
              <a:rPr lang="tr-TR" sz="3600" dirty="0" smtClean="0"/>
              <a:t>ve sıcaklık </a:t>
            </a:r>
            <a:r>
              <a:rPr lang="tr-TR" sz="3600" dirty="0"/>
              <a:t>tarımı birinci derecede etkiler. Doğal koşulların uygun olduğu alanlarda benzer </a:t>
            </a:r>
            <a:r>
              <a:rPr lang="tr-TR" sz="3600" dirty="0" smtClean="0"/>
              <a:t>tarımsal yöntemlerle </a:t>
            </a:r>
            <a:r>
              <a:rPr lang="tr-TR" sz="3600" dirty="0"/>
              <a:t>daha fazla ürün elde edilir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91848846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Üretimi doğrudan etkileyen bu koşullar yanında sisteme insan tarafından eklenen enerji miktarı </a:t>
            </a:r>
            <a:r>
              <a:rPr lang="tr-TR" sz="3200" dirty="0" smtClean="0"/>
              <a:t>da üretimi </a:t>
            </a:r>
            <a:r>
              <a:rPr lang="tr-TR" sz="3200" dirty="0"/>
              <a:t>büyük ölçüde etkiler. </a:t>
            </a:r>
            <a:endParaRPr lang="tr-TR" sz="3200" dirty="0" smtClean="0"/>
          </a:p>
          <a:p>
            <a:r>
              <a:rPr lang="tr-TR" sz="3200" dirty="0" smtClean="0"/>
              <a:t>Örneğin </a:t>
            </a:r>
            <a:r>
              <a:rPr lang="tr-TR" sz="3200" dirty="0"/>
              <a:t>kötü nitelikli bir toprakta gübreleme, sulama ve diğer </a:t>
            </a:r>
            <a:r>
              <a:rPr lang="tr-TR" sz="3200" dirty="0" smtClean="0"/>
              <a:t>enerji kaynaklarını </a:t>
            </a:r>
            <a:r>
              <a:rPr lang="tr-TR" sz="3200" dirty="0"/>
              <a:t>kullanarak verimli topraklardaki kadar ürün alınabilir.</a:t>
            </a:r>
          </a:p>
        </p:txBody>
      </p:sp>
    </p:spTree>
    <p:extLst>
      <p:ext uri="{BB962C8B-B14F-4D97-AF65-F5344CB8AC3E}">
        <p14:creationId xmlns:p14="http://schemas.microsoft.com/office/powerpoint/2010/main" val="321849028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Fakat bu durumda </a:t>
            </a:r>
            <a:r>
              <a:rPr lang="tr-TR" sz="3600" dirty="0" smtClean="0"/>
              <a:t>gerek gübreleme</a:t>
            </a:r>
            <a:r>
              <a:rPr lang="tr-TR" sz="3600" dirty="0"/>
              <a:t>, gerek sulama için çok miktarda enerji insan tarafından sisteme katılmak zorundadır</a:t>
            </a:r>
            <a:r>
              <a:rPr lang="tr-TR" sz="3600" dirty="0" smtClean="0"/>
              <a:t>.</a:t>
            </a:r>
          </a:p>
          <a:p>
            <a:endParaRPr lang="tr-TR" sz="3600" dirty="0"/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78807901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Modern Tarım ve Yetiştiricilikte Enerji Kayıpları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>İnsan gıdası olarak değerlendirilemeyecek bitkileri hayvansal enerjiye dönüştürmek mantıklı </a:t>
            </a:r>
            <a:r>
              <a:rPr lang="tr-TR" sz="3600" dirty="0" smtClean="0"/>
              <a:t>bir yoldur</a:t>
            </a:r>
            <a:r>
              <a:rPr lang="tr-TR" sz="3600" dirty="0"/>
              <a:t>. İnsan kendi besin maddesi olamayacak bitkileri tüketen (ot, sap </a:t>
            </a:r>
            <a:r>
              <a:rPr lang="tr-TR" sz="3600" dirty="0" err="1"/>
              <a:t>vbg</a:t>
            </a:r>
            <a:r>
              <a:rPr lang="tr-TR" sz="3600" dirty="0"/>
              <a:t>.) </a:t>
            </a:r>
            <a:r>
              <a:rPr lang="tr-TR" sz="3600" dirty="0" err="1"/>
              <a:t>otoburları</a:t>
            </a:r>
            <a:r>
              <a:rPr lang="tr-TR" sz="3600" dirty="0"/>
              <a:t> </a:t>
            </a:r>
            <a:r>
              <a:rPr lang="tr-TR" sz="3600" dirty="0" smtClean="0"/>
              <a:t>yediği sürece </a:t>
            </a:r>
            <a:r>
              <a:rPr lang="tr-TR" sz="3600" dirty="0"/>
              <a:t>ortaya çıkacak enerji kaybı çok önemli sayılmaz</a:t>
            </a:r>
          </a:p>
        </p:txBody>
      </p:sp>
    </p:spTree>
    <p:extLst>
      <p:ext uri="{BB962C8B-B14F-4D97-AF65-F5344CB8AC3E}">
        <p14:creationId xmlns:p14="http://schemas.microsoft.com/office/powerpoint/2010/main" val="72011535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Çünkü böylece, potansiyel </a:t>
            </a:r>
            <a:r>
              <a:rPr lang="tr-TR" sz="3200" dirty="0" smtClean="0"/>
              <a:t>olarak beslenemediği </a:t>
            </a:r>
            <a:r>
              <a:rPr lang="tr-TR" sz="3200" dirty="0"/>
              <a:t>bitkisel kaynakları, hayvanlar aracılığıyla kendisine aktarmış olur. </a:t>
            </a:r>
            <a:endParaRPr lang="tr-TR" sz="3200" dirty="0" smtClean="0"/>
          </a:p>
          <a:p>
            <a:r>
              <a:rPr lang="tr-TR" sz="3200" dirty="0" smtClean="0"/>
              <a:t>Bu aktarmada enerji </a:t>
            </a:r>
            <a:r>
              <a:rPr lang="tr-TR" sz="3200" dirty="0"/>
              <a:t>kaybı %90 düzeyinde olsa dahi, başlangıç enerjisinin hiçbir kısmını </a:t>
            </a:r>
            <a:r>
              <a:rPr lang="tr-TR" sz="3200" dirty="0" smtClean="0"/>
              <a:t>doğrudan kullanamayacağı </a:t>
            </a:r>
            <a:r>
              <a:rPr lang="tr-TR" sz="3200" dirty="0"/>
              <a:t>için yine kazançlı olmaktadır.</a:t>
            </a:r>
          </a:p>
        </p:txBody>
      </p:sp>
    </p:spTree>
    <p:extLst>
      <p:ext uri="{BB962C8B-B14F-4D97-AF65-F5344CB8AC3E}">
        <p14:creationId xmlns:p14="http://schemas.microsoft.com/office/powerpoint/2010/main" val="358588690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İnsanın etobur beslenmesindeki büyük </a:t>
            </a:r>
            <a:r>
              <a:rPr lang="tr-TR" sz="3200" dirty="0" smtClean="0"/>
              <a:t>kayıplar, potansiyel </a:t>
            </a:r>
            <a:r>
              <a:rPr lang="tr-TR" sz="3200" dirty="0"/>
              <a:t>olarak kendi beslenebileceği formda olan bitkisel kaynakları hayvanlara </a:t>
            </a:r>
            <a:r>
              <a:rPr lang="tr-TR" sz="3200" dirty="0" smtClean="0"/>
              <a:t>vermesiyle ortaya </a:t>
            </a:r>
            <a:r>
              <a:rPr lang="tr-TR" sz="3200" dirty="0"/>
              <a:t>çıkar.</a:t>
            </a:r>
          </a:p>
        </p:txBody>
      </p:sp>
    </p:spTree>
    <p:extLst>
      <p:ext uri="{BB962C8B-B14F-4D97-AF65-F5344CB8AC3E}">
        <p14:creationId xmlns:p14="http://schemas.microsoft.com/office/powerpoint/2010/main" val="185258570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Gelişmiş ülkelerde hayvan yetiştiriciliğinde, insanların doğrudan tüketimine uygun </a:t>
            </a:r>
            <a:r>
              <a:rPr lang="tr-TR" sz="3200" dirty="0" smtClean="0"/>
              <a:t>arpa, </a:t>
            </a:r>
            <a:r>
              <a:rPr lang="tr-TR" sz="3200" dirty="0" err="1" smtClean="0"/>
              <a:t>buğday,yulaf</a:t>
            </a:r>
            <a:r>
              <a:rPr lang="tr-TR" sz="3200" dirty="0" smtClean="0"/>
              <a:t> </a:t>
            </a:r>
            <a:r>
              <a:rPr lang="tr-TR" sz="3200" dirty="0"/>
              <a:t>gibi bitkisel kaynaklar hayvan yemi olarak kullanılmaktadır. </a:t>
            </a:r>
            <a:endParaRPr lang="tr-TR" sz="3200" dirty="0" smtClean="0"/>
          </a:p>
          <a:p>
            <a:r>
              <a:rPr lang="tr-TR" sz="3200" dirty="0" smtClean="0"/>
              <a:t>Yapılan hesaplamalar 1975 </a:t>
            </a:r>
            <a:r>
              <a:rPr lang="tr-TR" sz="3200" dirty="0"/>
              <a:t>yılında tahıl üretiminin üçte birinin kümes ve diğer et hayvanlarının </a:t>
            </a:r>
            <a:r>
              <a:rPr lang="tr-TR" sz="3200" dirty="0" smtClean="0"/>
              <a:t>beslenmesinde kullanıldığını </a:t>
            </a:r>
            <a:r>
              <a:rPr lang="tr-TR" sz="3200" dirty="0"/>
              <a:t>göstermektedir</a:t>
            </a:r>
          </a:p>
        </p:txBody>
      </p:sp>
    </p:spTree>
    <p:extLst>
      <p:ext uri="{BB962C8B-B14F-4D97-AF65-F5344CB8AC3E}">
        <p14:creationId xmlns:p14="http://schemas.microsoft.com/office/powerpoint/2010/main" val="113341565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Örneğin sığır besisinin yoğun yem ile yapılması halinde </a:t>
            </a:r>
            <a:r>
              <a:rPr lang="tr-TR" sz="3200" dirty="0" smtClean="0"/>
              <a:t>tüketiciye ulaşan </a:t>
            </a:r>
            <a:r>
              <a:rPr lang="tr-TR" sz="3200" dirty="0"/>
              <a:t>bir kg et için hayvanlara 9 kg tahıl yedirildiği hesaplanmıştır. </a:t>
            </a:r>
            <a:endParaRPr lang="tr-TR" sz="3200" dirty="0" smtClean="0"/>
          </a:p>
          <a:p>
            <a:r>
              <a:rPr lang="tr-TR" sz="3200" dirty="0" smtClean="0"/>
              <a:t>Yine </a:t>
            </a:r>
            <a:r>
              <a:rPr lang="tr-TR" sz="3200" dirty="0"/>
              <a:t>gelişmiş </a:t>
            </a:r>
            <a:r>
              <a:rPr lang="tr-TR" sz="3200" dirty="0" smtClean="0"/>
              <a:t>ülkelerde yürütülen </a:t>
            </a:r>
            <a:r>
              <a:rPr lang="tr-TR" sz="3200" dirty="0"/>
              <a:t>bu türden et üretiminde potansiyel olarak insan tüketimine uygun bitkisel ve </a:t>
            </a:r>
            <a:r>
              <a:rPr lang="tr-TR" sz="3200" dirty="0" smtClean="0"/>
              <a:t>hayvansal proteinin </a:t>
            </a:r>
            <a:r>
              <a:rPr lang="tr-TR" sz="3200" dirty="0"/>
              <a:t>% 40 gibi büyük bir kısmı hayvan yemi olarak kullanılmaktadır</a:t>
            </a:r>
          </a:p>
        </p:txBody>
      </p:sp>
    </p:spTree>
    <p:extLst>
      <p:ext uri="{BB962C8B-B14F-4D97-AF65-F5344CB8AC3E}">
        <p14:creationId xmlns:p14="http://schemas.microsoft.com/office/powerpoint/2010/main" val="45514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Oysa çeşitli enerji </a:t>
            </a:r>
            <a:r>
              <a:rPr lang="tr-TR" sz="3200" dirty="0" smtClean="0"/>
              <a:t>tipleri kullanılarak </a:t>
            </a:r>
            <a:r>
              <a:rPr lang="tr-TR" sz="3200" dirty="0"/>
              <a:t>üretim yapılan çağdaş toplumlarda harcanan enerjiye karşılık üretilen enerji </a:t>
            </a:r>
            <a:r>
              <a:rPr lang="tr-TR" sz="3200" dirty="0" smtClean="0"/>
              <a:t>hiçbir zaman </a:t>
            </a:r>
            <a:r>
              <a:rPr lang="tr-TR" sz="3200" dirty="0"/>
              <a:t>bu ölçüde yüksek değildir. Buradan ilkel tarım yöntemlerinin uygulanması gerektiği </a:t>
            </a:r>
            <a:r>
              <a:rPr lang="tr-TR" sz="3200" dirty="0" smtClean="0"/>
              <a:t>sonucu çıkarılmamalıdır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4905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Örneğin ABD' de 1 </a:t>
            </a:r>
            <a:r>
              <a:rPr lang="tr-TR" sz="3600" dirty="0" smtClean="0"/>
              <a:t>kg hayvansal </a:t>
            </a:r>
            <a:r>
              <a:rPr lang="tr-TR" sz="3600" dirty="0"/>
              <a:t>protein üretmek için 5 kg bitki ve balık unu proteini kullanılmaktadır. Bu, protein </a:t>
            </a:r>
            <a:r>
              <a:rPr lang="tr-TR" sz="3600" dirty="0" smtClean="0"/>
              <a:t>açığı bulunan </a:t>
            </a:r>
            <a:r>
              <a:rPr lang="tr-TR" sz="3600" dirty="0"/>
              <a:t>dünyamızda uzun süre sürdürülemeyecek bir lükstür.</a:t>
            </a:r>
          </a:p>
        </p:txBody>
      </p:sp>
    </p:spTree>
    <p:extLst>
      <p:ext uri="{BB962C8B-B14F-4D97-AF65-F5344CB8AC3E}">
        <p14:creationId xmlns:p14="http://schemas.microsoft.com/office/powerpoint/2010/main" val="32767618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Modern hayvan yetiştiriciliğinde dolaylı olarak ortaya çıkan bir başka enerji israfı da </a:t>
            </a:r>
            <a:r>
              <a:rPr lang="tr-TR" sz="3600" dirty="0" smtClean="0"/>
              <a:t>insan tüketimine </a:t>
            </a:r>
            <a:r>
              <a:rPr lang="tr-TR" sz="3600" dirty="0"/>
              <a:t>uygun tarım ürünlerinin üretilebileceği alanların hayvan yemi </a:t>
            </a:r>
            <a:r>
              <a:rPr lang="tr-TR" sz="3600" dirty="0" smtClean="0"/>
              <a:t>üretiminde kullanılmasıdır</a:t>
            </a:r>
            <a:r>
              <a:rPr lang="tr-TR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5476950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 smtClean="0"/>
              <a:t>Örneğin ABD </a:t>
            </a:r>
            <a:r>
              <a:rPr lang="tr-TR" sz="3600" dirty="0"/>
              <a:t>de kişi başına yıllık hayvansal ürün tüketimi 115 kg dolayındadır. </a:t>
            </a:r>
            <a:r>
              <a:rPr lang="tr-TR" sz="3600" dirty="0" smtClean="0"/>
              <a:t>Bu miktar </a:t>
            </a:r>
            <a:r>
              <a:rPr lang="tr-TR" sz="3600" dirty="0"/>
              <a:t>hayvansal kaynaklı besinin üretilebilmesi için kişi başına 605 kg tahıl </a:t>
            </a:r>
            <a:r>
              <a:rPr lang="tr-TR" sz="3600" dirty="0" smtClean="0"/>
              <a:t>yetiştirilerek hayvanlara </a:t>
            </a:r>
            <a:r>
              <a:rPr lang="tr-TR" sz="3600" dirty="0"/>
              <a:t>yedirilmektedir. Bu miktar tahıl gelişmekte olan ülkelerde bir yıl boyunca 3 </a:t>
            </a:r>
            <a:r>
              <a:rPr lang="tr-TR" sz="3600" dirty="0" smtClean="0"/>
              <a:t>kişiyi doyurabilecek </a:t>
            </a:r>
            <a:r>
              <a:rPr lang="tr-TR" sz="3600" dirty="0"/>
              <a:t>bir potansiyeldir.</a:t>
            </a:r>
          </a:p>
        </p:txBody>
      </p:sp>
    </p:spTree>
    <p:extLst>
      <p:ext uri="{BB962C8B-B14F-4D97-AF65-F5344CB8AC3E}">
        <p14:creationId xmlns:p14="http://schemas.microsoft.com/office/powerpoint/2010/main" val="426139093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Tavuk eti üretiminde insan gıdası olarak kullanılabilecek besin kaynaklarının kullanım oranı </a:t>
            </a:r>
            <a:r>
              <a:rPr lang="tr-TR" sz="3600" dirty="0" smtClean="0"/>
              <a:t>daha da </a:t>
            </a:r>
            <a:r>
              <a:rPr lang="tr-TR" sz="3600" dirty="0"/>
              <a:t>yüksektir. Bu üretim dalında ayrıca kümeslerin ısıtılması, havalandırılması </a:t>
            </a:r>
            <a:r>
              <a:rPr lang="tr-TR" sz="3600" dirty="0" err="1"/>
              <a:t>vbg</a:t>
            </a:r>
            <a:r>
              <a:rPr lang="tr-TR" sz="3600" dirty="0"/>
              <a:t>. </a:t>
            </a:r>
            <a:r>
              <a:rPr lang="tr-TR" sz="3600" dirty="0" smtClean="0"/>
              <a:t>Nedenlerle destek </a:t>
            </a:r>
            <a:r>
              <a:rPr lang="tr-TR" sz="3600" dirty="0"/>
              <a:t>enerjiye daha da fazla ihtiyaç duyulur.</a:t>
            </a:r>
          </a:p>
        </p:txBody>
      </p:sp>
    </p:spTree>
    <p:extLst>
      <p:ext uri="{BB962C8B-B14F-4D97-AF65-F5344CB8AC3E}">
        <p14:creationId xmlns:p14="http://schemas.microsoft.com/office/powerpoint/2010/main" val="96681062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Dinlediğiniz için teşekkür ederim</a:t>
            </a:r>
          </a:p>
          <a:p>
            <a:endParaRPr lang="tr-TR" sz="3200" dirty="0"/>
          </a:p>
          <a:p>
            <a:endParaRPr lang="tr-TR" sz="3200" dirty="0"/>
          </a:p>
          <a:p>
            <a:r>
              <a:rPr lang="tr-TR" sz="3200" dirty="0"/>
              <a:t>Not: Bu dersin sunumunda Prof. Dr. Mehmet </a:t>
            </a:r>
            <a:r>
              <a:rPr lang="tr-TR" sz="3200" dirty="0" err="1"/>
              <a:t>ERTUĞRUL’un</a:t>
            </a:r>
            <a:r>
              <a:rPr lang="tr-TR" sz="3200" dirty="0"/>
              <a:t> Ekoloji ve Çevre Fizyolojisi adlı ders notlarından faydalanılmıştır.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07477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Bu hesaplama yöntemi, Karadeniz Bölgesindeki emek yoğun bir üretim tarzı </a:t>
            </a:r>
            <a:r>
              <a:rPr lang="tr-TR" sz="3200" dirty="0" smtClean="0"/>
              <a:t>olan çay </a:t>
            </a:r>
            <a:r>
              <a:rPr lang="tr-TR" sz="3200" dirty="0"/>
              <a:t>üretimi için geçerli olabilir. Orta Anadolu Bölgesinde yürütülen hububat tarımında ise </a:t>
            </a:r>
            <a:r>
              <a:rPr lang="tr-TR" sz="3200" dirty="0" smtClean="0"/>
              <a:t>fosil enerji </a:t>
            </a:r>
            <a:r>
              <a:rPr lang="tr-TR" sz="3200" dirty="0"/>
              <a:t>ve yapay gübre kullanımı zorunludur ve bu tarım biçiminde enerji çıktı - girdi oranı düşüktür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78501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Enerji yaklaşımından gidilerek Orta Anadolu'da çağdaş tarım yöntemlerinin </a:t>
            </a:r>
            <a:r>
              <a:rPr lang="tr-TR" sz="3600" dirty="0" smtClean="0"/>
              <a:t>kullanılmaması gerektiği </a:t>
            </a:r>
            <a:r>
              <a:rPr lang="tr-TR" sz="3600" dirty="0"/>
              <a:t>söylenemez. Bu bölgede ilkel tarım yöntemleri ile üretim yapılması halinde elde </a:t>
            </a:r>
            <a:r>
              <a:rPr lang="tr-TR" sz="3600" dirty="0" smtClean="0"/>
              <a:t>edilerek olan </a:t>
            </a:r>
            <a:r>
              <a:rPr lang="tr-TR" sz="3600" dirty="0"/>
              <a:t>ürünün tüketime yeterli olması mümkün olmaz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71370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>Çeşitli araştırıcılar enerji olmaksızın hiçbir doğal olayın </a:t>
            </a:r>
            <a:r>
              <a:rPr lang="tr-TR" sz="3600" dirty="0" smtClean="0"/>
              <a:t>var olamayacağını</a:t>
            </a:r>
            <a:r>
              <a:rPr lang="tr-TR" sz="3600" dirty="0"/>
              <a:t>, bu nedenle evrende </a:t>
            </a:r>
            <a:r>
              <a:rPr lang="tr-TR" sz="3600" dirty="0" smtClean="0"/>
              <a:t>her şeyin </a:t>
            </a:r>
            <a:r>
              <a:rPr lang="tr-TR" sz="3600" dirty="0"/>
              <a:t>enerji açısından incelenmesi gerektiğini ileri sürmektedirler. Bu savın birinci kısmı </a:t>
            </a:r>
            <a:r>
              <a:rPr lang="tr-TR" sz="3600" dirty="0" smtClean="0"/>
              <a:t>doğrudur, yani </a:t>
            </a:r>
            <a:r>
              <a:rPr lang="tr-TR" sz="3600" dirty="0"/>
              <a:t>tüm ekolojik döngülerin güneş enerjisi ile yürüdüğü doğrudur</a:t>
            </a:r>
          </a:p>
        </p:txBody>
      </p:sp>
    </p:spTree>
    <p:extLst>
      <p:ext uri="{BB962C8B-B14F-4D97-AF65-F5344CB8AC3E}">
        <p14:creationId xmlns:p14="http://schemas.microsoft.com/office/powerpoint/2010/main" val="283479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76</TotalTime>
  <Words>2184</Words>
  <Application>Microsoft Office PowerPoint</Application>
  <PresentationFormat>Ekran Gösterisi (4:3)</PresentationFormat>
  <Paragraphs>95</Paragraphs>
  <Slides>64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64</vt:i4>
      </vt:variant>
    </vt:vector>
  </HeadingPairs>
  <TitlesOfParts>
    <vt:vector size="65" baseType="lpstr">
      <vt:lpstr>Akış</vt:lpstr>
      <vt:lpstr>EKOSİSTEMLERDE ENERJİ</vt:lpstr>
      <vt:lpstr>Ekolojide Enerji Yaklaşımı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Ekolojik Enerji ve Enerji Kaynakları Sorunu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Birincil Veya Temel Üretim</vt:lpstr>
      <vt:lpstr>PowerPoint Sunusu</vt:lpstr>
      <vt:lpstr>PowerPoint Sunusu</vt:lpstr>
      <vt:lpstr>PowerPoint Sunusu</vt:lpstr>
      <vt:lpstr>PowerPoint Sunusu</vt:lpstr>
      <vt:lpstr>Güneş Enerjisinin Temel Üretimde Kullanılan Miktarı</vt:lpstr>
      <vt:lpstr>PowerPoint Sunusu</vt:lpstr>
      <vt:lpstr>PowerPoint Sunusu</vt:lpstr>
      <vt:lpstr>Tarımda Birincil Üretim ve Enerji Girdileri</vt:lpstr>
      <vt:lpstr>PowerPoint Sunusu</vt:lpstr>
      <vt:lpstr>PowerPoint Sunusu</vt:lpstr>
      <vt:lpstr>PowerPoint Sunusu</vt:lpstr>
      <vt:lpstr>Doğal Ekosistemlerle Tarım Ekosistemleri Arasındaki Farklılıklar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Tarım Ekosistemlerinde Enerji Girdileri</vt:lpstr>
      <vt:lpstr>PowerPoint Sunusu</vt:lpstr>
      <vt:lpstr>PowerPoint Sunusu</vt:lpstr>
      <vt:lpstr>PowerPoint Sunusu</vt:lpstr>
      <vt:lpstr>Modern Tarım ve Yetiştiricilikte Enerji Kayıpları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EKOSİSTEMLERDE ENERJİ</dc:title>
  <cp:lastModifiedBy>asus</cp:lastModifiedBy>
  <cp:revision>13</cp:revision>
  <dcterms:modified xsi:type="dcterms:W3CDTF">2021-01-10T14:45:25Z</dcterms:modified>
</cp:coreProperties>
</file>