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59" r:id="rId4"/>
    <p:sldId id="258"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04.11.2020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04.11.2020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04.11.2020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04.11.2020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04.11.2020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04.11.2020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04.11.2020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04.11.2020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77500" lnSpcReduction="20000"/>
          </a:bodyPr>
          <a:lstStyle/>
          <a:p>
            <a:pPr algn="just"/>
            <a:r>
              <a:rPr lang="tr-TR" b="1" dirty="0" smtClean="0"/>
              <a:t>7. Gerekli Çevre Koruma Önlemlerinin Belirlenmesi </a:t>
            </a:r>
          </a:p>
          <a:p>
            <a:pPr algn="just"/>
            <a:r>
              <a:rPr lang="tr-TR" dirty="0" smtClean="0"/>
              <a:t>İnsan_ faaliyetlerinin çevreye olan olumsuz etkilerini tümüyle ortadan kaldırmak mümkün değildir. Bunun iki nedeni vardır. Birinci neden, çevre korumada uygulanan teknolojik önlemlerin de (örneğin atık su arıtma tesisleri, çöp bertaraf tesisleri, hava kirliliğini önlemek için partikül tutmada kullanılan elektro filtreler vb.) birer yeni faaliyet olmaları ve bu özellikleri ile çevreye yem baskılar getirmeleridir. Örneğin bir su ortamındaki çevresel ekolojik bozulmaları önlemek için tasarlanan bir atık su arıtma tesisi belirli bir alan işgal eder, iyi çalıştırılmazsa koku, sinek gibi sorunlar yaratabilir, hava körükleri kullanılıyorsa bunlar gürültü çıkarır, arıtma tesisinden çıkan ve "arıtma çamuru" denilen son kalıntıların uzaklaştırılarak (gübre olarak kullanılamıyorlarsa) çevrede depolanmaları gereklidir ve en önemlisi arıtma tesisleri enerji tüketir. </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lstStyle/>
          <a:p>
            <a:pPr algn="just"/>
            <a:r>
              <a:rPr lang="tr-TR" b="1" dirty="0" smtClean="0"/>
              <a:t>10. Karar Aşaması </a:t>
            </a:r>
          </a:p>
          <a:p>
            <a:pPr algn="just"/>
            <a:r>
              <a:rPr lang="tr-TR" dirty="0" smtClean="0"/>
              <a:t>Çevresel etki değerlendirmesi konusunda çalışmalar yapan uzmanların çok sık düştükleri bir yanılgı, planlanan faaliyet hakkındaki kararı kendilerinin vereceği düşüncesidir. Bu düşünce yanlıştır. Çalışma grubu, karar merciine öneriler hazırlamak üzere görevlendirilmiştir ve rapor kabul edildiği anda görevi sona erer. ÇED kapsamı içinde karar verme, öncekilerden farklı bir aşamadır.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85000" lnSpcReduction="10000"/>
          </a:bodyPr>
          <a:lstStyle/>
          <a:p>
            <a:pPr algn="just">
              <a:buNone/>
            </a:pPr>
            <a:r>
              <a:rPr lang="tr-TR" dirty="0" smtClean="0"/>
              <a:t>Çeşitli ülkelerdeki uygulamalarda, karar aşamasında nihaî kararın genellikle ÇED raporunun doğrultusunda verildiği ve raporda çevresel açıdan olumsuz olduğu açıkça belirtilen proje alternatiflerinin karar mercii taralından da kabul edilmediği görülmektedir. Ancak karar merciinin, rapordaki sıralamada çevresel açıdan en iyi durumda olmayan alternatiflerden biri üzerinde de karar vermesi mümkündür. Çünkü bu aşamada ekonomik ve çevresel faktörlerin yanı sıra, politik karar mekanizmaları da olayların akışını etkilemeye başlarlar. Bu olguyla karşılaşınca kötümser olmamak gerekir. Politik karar mekanizmalarında seçimler her zaman "iyi" ile "kötü" arasında yapılmaz.</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92500" lnSpcReduction="20000"/>
          </a:bodyPr>
          <a:lstStyle/>
          <a:p>
            <a:pPr algn="just"/>
            <a:r>
              <a:rPr lang="tr-TR" dirty="0" smtClean="0"/>
              <a:t>Genel politik mülâhazalar ve </a:t>
            </a:r>
            <a:r>
              <a:rPr lang="tr-TR" dirty="0" err="1" smtClean="0"/>
              <a:t>sosyo</a:t>
            </a:r>
            <a:r>
              <a:rPr lang="tr-TR" dirty="0" smtClean="0"/>
              <a:t>-ekonomik sınır koşulları da dikkate alınarak "iyi" ile "daha iyi" seçeneklerinden sadece "iyi"nin, "kötü" ve "daha az kötü" seçeneklerinden sadece "daha az kötü" nün seçilmesi olasıdır. Karar mercii, bazı durumlarda, yapılan ÇED çalışmasını yetersiz görebilir ve ek çalışmalar yapılması için raporu iade edebilir. </a:t>
            </a:r>
          </a:p>
          <a:p>
            <a:pPr algn="just"/>
            <a:r>
              <a:rPr lang="tr-TR" dirty="0" smtClean="0"/>
              <a:t>Böyle durumlarda, sürecin gereksiz yere uzamasını ve zaman kaybını önlemek için, istenen ek çalışmaların içerik ve kapsamı, karar merciince ÇED’ i yapan gruba açık-seçik olarak belirtilmelidir.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92500" lnSpcReduction="20000"/>
          </a:bodyPr>
          <a:lstStyle/>
          <a:p>
            <a:pPr algn="just"/>
            <a:r>
              <a:rPr lang="tr-TR" b="1" dirty="0" smtClean="0"/>
              <a:t>11. Proje Sonrasında Etkilerin İzlenmesi ve Denetim </a:t>
            </a:r>
          </a:p>
          <a:p>
            <a:pPr algn="just"/>
            <a:r>
              <a:rPr lang="tr-TR" dirty="0" smtClean="0"/>
              <a:t>ÇED çalışması kapsamında belirlenen etkiler öngörülere, </a:t>
            </a:r>
            <a:r>
              <a:rPr lang="tr-TR" dirty="0" err="1" smtClean="0"/>
              <a:t>taliminlere</a:t>
            </a:r>
            <a:r>
              <a:rPr lang="tr-TR" dirty="0" smtClean="0"/>
              <a:t> </a:t>
            </a:r>
            <a:r>
              <a:rPr lang="tr-TR" dirty="0" smtClean="0"/>
              <a:t>ve bilgisayar modellerine dayanmaktadır. Bu tahminlerin doğruluğunun projenin gerçekleşmesinden sonra yapılacak ölçüm ve izleme çalışmalarıyla irdelenmesi, </a:t>
            </a:r>
          </a:p>
          <a:p>
            <a:pPr algn="just">
              <a:buNone/>
            </a:pPr>
            <a:r>
              <a:rPr lang="tr-TR" dirty="0" smtClean="0"/>
              <a:t>• Gelecekte yapılacak ÇED çalışmalarına ışık tutmak, </a:t>
            </a:r>
          </a:p>
          <a:p>
            <a:pPr algn="just">
              <a:buNone/>
            </a:pPr>
            <a:r>
              <a:rPr lang="tr-TR" dirty="0" smtClean="0"/>
              <a:t>• ÇED konusunda yeni yöntemlerin geliştirilmesine yardımcı olmak, </a:t>
            </a:r>
          </a:p>
          <a:p>
            <a:pPr algn="just">
              <a:buNone/>
            </a:pPr>
            <a:r>
              <a:rPr lang="tr-TR" dirty="0" smtClean="0"/>
              <a:t>• ÇED çalışmasını yapan grubun ileride sonuçların irdeleneceğinin bilincinde olarak daha titiz çalışmasını sağlamak gibi çeşitli avantajlar içerir. </a:t>
            </a:r>
          </a:p>
          <a:p>
            <a:pPr algn="just">
              <a:buNone/>
            </a:pP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85000" lnSpcReduction="10000"/>
          </a:bodyPr>
          <a:lstStyle/>
          <a:p>
            <a:pPr algn="just"/>
            <a:r>
              <a:rPr lang="tr-TR" dirty="0" smtClean="0"/>
              <a:t>Geçmişte pek çok ülkede sadece bir planlama ve karar mekanizması olarak anlaşılan ÇED yaklaşımı, günümüzde, proje ve faaliyetlerini "beşikten mezara" kadar izleyen bir yöntem olarak görülmeye başlanmıştır. Bu amaçla ÇED’ in son ve sürekli aşaması “faaliyetlerin izlenmesi ve denetim” aşaması olmalıdır. Bu aşamada özellikle, </a:t>
            </a:r>
          </a:p>
          <a:p>
            <a:pPr algn="just"/>
            <a:r>
              <a:rPr lang="tr-TR" dirty="0" smtClean="0"/>
              <a:t>• ÇED çalışmasında öngörülen etkilerin </a:t>
            </a:r>
            <a:r>
              <a:rPr lang="tr-TR" smtClean="0"/>
              <a:t>gerçekten </a:t>
            </a:r>
            <a:r>
              <a:rPr lang="tr-TR" smtClean="0"/>
              <a:t>tahmin </a:t>
            </a:r>
            <a:r>
              <a:rPr lang="tr-TR" dirty="0" smtClean="0"/>
              <a:t>edilen kapsamda şiddetle, zamanda ve tahmin edilen istatistiksel yapıda gerçekleşip gerçekleşmediği, </a:t>
            </a:r>
          </a:p>
          <a:p>
            <a:pPr algn="just"/>
            <a:r>
              <a:rPr lang="tr-TR" dirty="0" smtClean="0"/>
              <a:t>• ÇED çalışmasında dikkate alınmamış veya gözden kaçmış olan etkilerin var olup olmadığı, </a:t>
            </a:r>
          </a:p>
          <a:p>
            <a:pPr algn="just"/>
            <a:r>
              <a:rPr lang="tr-TR" dirty="0" smtClean="0"/>
              <a:t>• Alınmış olan önlemlerin yeterli olup olmadığı </a:t>
            </a:r>
          </a:p>
          <a:p>
            <a:pPr algn="just">
              <a:buNone/>
            </a:pP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85000" lnSpcReduction="20000"/>
          </a:bodyPr>
          <a:lstStyle/>
          <a:p>
            <a:pPr algn="just">
              <a:buNone/>
            </a:pPr>
            <a:r>
              <a:rPr lang="tr-TR" dirty="0" smtClean="0"/>
              <a:t>gibi hususlar açıklığa kavuşturulur. İzleme ve denetim aşamasının sağlayabileceği bir diğer yarar da, ÇED yaklaşımını gerçekten </a:t>
            </a:r>
            <a:r>
              <a:rPr lang="tr-TR" dirty="0" err="1" smtClean="0"/>
              <a:t>adaptif</a:t>
            </a:r>
            <a:r>
              <a:rPr lang="tr-TR" dirty="0" smtClean="0"/>
              <a:t> (uyarlamalı) bir yöntem haline getirme potansiyelini içermesidir. ÇED çalışmasını yapan teknik personel, ilerde sorumlu duruma düşmemek için genellikle biraz yüksek emniyet marjlarıyla çalışmak isteyebilir. Örneğin uygulanması gereken önlem teknolojilerinde, emniyetli tarafla kalmak kaygısıyla, minimum gereklerden daha fazlasını önermiş olabilir. Çalışma grubu çevrenin ileride sürekli olarak izlenerek bazı detay kararlarda revizyonlar yapılabileceğini bilirse, daha rahat çalışır ve başlangıçta çok yüksek yatırımlara mal olacak ve belki de gelecekte gerçekten gerekli olmayacak bazı önlemleri önermekte aceleci davranmaz.</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77500" lnSpcReduction="20000"/>
          </a:bodyPr>
          <a:lstStyle/>
          <a:p>
            <a:pPr algn="just"/>
            <a:r>
              <a:rPr lang="tr-TR" dirty="0" smtClean="0"/>
              <a:t>İzleme ve denetim, yatırım kararı alınması ile başlar: inşaat ve gerçek işletme süresince devam eder. Böyle uzun bir zaman kapsamın içinde yer alacak olan ölçüm ve denetim çalışmalarının pratik olarak ÇED' i yapan grup tarafından gerçekleştirilemeyeceği açıktır. Bu nedenle, ÇED raporu bir izleme ve denetim programı önerisini de içermeli ve gelecekte bu çalışmaları yapacak olanlara ışık tutmalıdır. </a:t>
            </a:r>
          </a:p>
          <a:p>
            <a:pPr algn="just"/>
            <a:r>
              <a:rPr lang="tr-TR" dirty="0" smtClean="0"/>
              <a:t>İzleme ve denetleme, bir ölçüde başka bir çevresel yönetim aktivitesi ile de çakışmaktadır. Çevre korumadan sorumlu olan kamu yönetimleri, sorumluluk alanlarında su kirlenmesi, hava kirlenmesi, gürültü vb. sorunlara yol açan faaliyetleri denetlemek ve bu faaliyetlerin standartlara uyup uymadığını kontrol etmekle yükümlüdürler. Bu amaçla yapılacak ölçümleri, ÇED kapsamındaki izleme ve denetim çalışmalarına entegre etmek, kaynak ve zaman tasarrufu sağlar.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85000" lnSpcReduction="10000"/>
          </a:bodyPr>
          <a:lstStyle/>
          <a:p>
            <a:pPr algn="just"/>
            <a:r>
              <a:rPr lang="tr-TR" dirty="0" smtClean="0"/>
              <a:t>Bu enerjinin üretimi için ise ülkenin başka bir yöresinde enterkonnekte şebekeyi besleyen örneğin bir termik santral çevreyi kirletmektedir. Termik santralin neden olduğu kirliliği önlemek için ise yine bir dizi başka çevresel sorunları içeren çevre koruma önlemleri alınır ve bu zincirleme reaksiyon böyle sürer gider. </a:t>
            </a:r>
          </a:p>
          <a:p>
            <a:pPr algn="just"/>
            <a:r>
              <a:rPr lang="tr-TR" dirty="0" smtClean="0"/>
              <a:t>Çevre koruma önlemlerinin niçin mutlak bir koruma sağlayamadığının ikinci nedeni ise, teknolojik önlemlerin doğa yasalarına uygun, olarak çalışmaları ve termodinamiğin birinci ve ikinci yasalarının bize öğrettiği gibi, doğadaki hiç bir sürecin kayıpsız olmamasıdır. Aksı takdirde insanlık "devridaim makinesini çoktan keşfetmiş ve rahata ermiş olurdu.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85000" lnSpcReduction="10000"/>
          </a:bodyPr>
          <a:lstStyle/>
          <a:p>
            <a:pPr algn="just">
              <a:buNone/>
            </a:pPr>
            <a:r>
              <a:rPr lang="tr-TR" dirty="0" smtClean="0"/>
              <a:t>ÇED çalışmasının bir önceki aşaması olan etkilerin niceliksel kestirim ve değerlendirilmesi, bazı önemli bozulmalara işaret ediyorsa, bu bozulmaların şiddetini azaltacak (ne yazık ki, % 100 verimli olmayan) bazı önlemlerin düşünülmesi gerekir. Yukarıda işaret edildiği gibi bu önlemler başka çevresel bozulmalara yol açabileceği gibi. önemli miktarlarda harcamalar da gerektirebilecektir. İşte böylece incelenecek yeni bir proje seçeneği daha ortaya çıkmış olur. Örneğin daha önce değerlendirilmiş olan X seçeneği, alman önlemlerle birlikte yeni etkilere ve maliyetlere sahip olan bir Y seçeneğine dönüşür ve sonuç değerlendirmesinde X ile Y yan yana birbirlerinden bağımsız seçeneklermiş gibi ele alınırlar.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77500" lnSpcReduction="20000"/>
          </a:bodyPr>
          <a:lstStyle/>
          <a:p>
            <a:pPr algn="just"/>
            <a:r>
              <a:rPr lang="tr-TR" b="1" dirty="0" smtClean="0"/>
              <a:t>8.Proje Alternatiflerinin Değerlendirilmesi ve Önerilerin Hazırlanması </a:t>
            </a:r>
          </a:p>
          <a:p>
            <a:pPr algn="just"/>
            <a:r>
              <a:rPr lang="tr-TR" dirty="0" smtClean="0"/>
              <a:t>ÇED çalışmasının önemli bir aşaması çevresel açıdan tek tek değerlendirilmiş olan proje alternatiflerinin kıyaslanması ve ortak bir bazda değerlendirilmesidir. Bu aşamada her proje alternatifinin çevresel kayıpları ve kazançları mümkünse ekonomik fayda ve masrafları ile birlikte ele alınarak en iyi çözümlerin bulunması amaçlanır. Çevresel kayıplar ve kazançlar ekonomik terimlerle (parasal olarak) ifade edilebiliyorsa bu yaklaşım bizi çok kolay bir şekilde sonuca götürecektir. Böylece karar mercilerinin önüne çok açık ve seçik bir tablo sunmak mümkün olacaktır. Çevresel faktörlerin ekonomik değerlere dönüştürülmesinin sağlayacağı en önemli yarar, bu hesabı politikacıların da çevre, konusunda yeterli bilgi sahibi olmasalar bile, anlayabilmeleridir.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70000" lnSpcReduction="20000"/>
          </a:bodyPr>
          <a:lstStyle/>
          <a:p>
            <a:pPr algn="just"/>
            <a:endParaRPr lang="tr-TR" dirty="0" smtClean="0"/>
          </a:p>
          <a:p>
            <a:pPr algn="just"/>
            <a:r>
              <a:rPr lang="tr-TR" dirty="0" smtClean="0"/>
              <a:t>Ancak ÇED çalışmalarında sonuca gitmek, ne yazık ki, bir kaç istisnanın dışında, bu kadar kolay olmamaktadır. Çünkü çevresel etkilerin pek çoğunu parasal olarak ifade etmek çok zordur. Güneşin rengârenk haleler içinde batışı, temiz masmavi bir deniz, bu maviyle kucaklaşan bir orman, nadir rastlanan bir kuş türü, sessiz bir yerleşim bölgesi, kaç para eder? Bunları romantik buluyorsak geçelim, sağlıklı bir tek insanın değeri nedir? İşte bu noktada klasik fayda-maliyet analizinin ÇED açısından yetersizliği ortaya çıkmaktadır. Problemin rasyonel bir çözüme ulaştırılabilmesi amacıyla, geçtiğimiz 15- 20 yıl içinde proje alternatiflerini çevresel açıdan kıyaslayabilmek için çeşitli metodolojiler geliştirilmiştir. Bu metodolojiler hakkında daha ayrıntılı bilgi, yine, ilerideki tebliğimizde verilecektir. </a:t>
            </a:r>
          </a:p>
          <a:p>
            <a:pPr algn="just"/>
            <a:r>
              <a:rPr lang="tr-TR" dirty="0" smtClean="0"/>
              <a:t>Proje alternatiflerinin kıyaslanmasından sonra çalışma ekibi karar merciine sunulmak üzere Önerilerini hazırlar. Bu önerilerin sistematik bir biçimde kaleme alınması proje koordinatörünün görevidir.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85000" lnSpcReduction="20000"/>
          </a:bodyPr>
          <a:lstStyle/>
          <a:p>
            <a:pPr algn="just"/>
            <a:r>
              <a:rPr lang="tr-TR" b="1" dirty="0" smtClean="0"/>
              <a:t>9.ÇED Raporunun Hazırlanması </a:t>
            </a:r>
          </a:p>
          <a:p>
            <a:pPr algn="just"/>
            <a:r>
              <a:rPr lang="tr-TR" dirty="0" smtClean="0"/>
              <a:t>Çeşitli proje alternatifleri kıyaslandıktan ve öneriler oluşturulduktan sonra sıra, tüm çalışmaların bir rapor şekline getirilmesindedir. Raporun hazırlanmasında dikkat edilecek en önemli husus, bu dokümanın kolayca anlaşılabilir bir dilde yazılmış olması ve çalışmanın yapılması sırasında kullanılmış olan geniş kapsamlı teknik-bilimsel yaklaşımların ayrıntıları ile boğulmamasıdır. Raporda karar verici kişi veya kuruluşa, incelenen proje veya faaliyetin çevre üzerindeki etkilerinin neler olacağı çeşitli alternatiflerin yarar ve zararları ve alınması gerekli önlemler mantıksal bir silsile içinde açık-seçik bir,biçimde anlatılmalı, kullanılan kriterler, değer yargıları ve varsayımlar kesinlikle belirtilmeli ve sonuçlar mümkün olduğunca grafik, şekil ve tablolar halinde özetlenmelidir.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85000" lnSpcReduction="10000"/>
          </a:bodyPr>
          <a:lstStyle/>
          <a:p>
            <a:pPr algn="just"/>
            <a:endParaRPr lang="tr-TR" dirty="0" smtClean="0"/>
          </a:p>
          <a:p>
            <a:pPr algn="just"/>
            <a:r>
              <a:rPr lang="tr-TR" dirty="0" smtClean="0"/>
              <a:t>Bir ÇED raporunun nihaî şekli verilmeden önce tartışmaya açılmasında ve bu tartışmadan elde edilen bilgi ve öneriler ışığında son olarak gözden geçirilip kesinleştirilmesinde yarar vardır. Bu amaçla ilk aşamada hazırlanan bir ön rapor, aşağıdaki unsurları içermelidir. </a:t>
            </a:r>
          </a:p>
          <a:p>
            <a:pPr algn="just"/>
            <a:r>
              <a:rPr lang="tr-TR" dirty="0" smtClean="0"/>
              <a:t> Planlanan faaliyet veya projenin tanıtılması, </a:t>
            </a:r>
          </a:p>
          <a:p>
            <a:pPr algn="just"/>
            <a:r>
              <a:rPr lang="tr-TR" dirty="0" smtClean="0"/>
              <a:t> Faaliyet veya projenin amaçları, </a:t>
            </a:r>
          </a:p>
          <a:p>
            <a:r>
              <a:rPr lang="tr-TR" dirty="0" smtClean="0"/>
              <a:t> Faaliyet veya projenin gerçekleşeceği çevresel ortam, </a:t>
            </a:r>
          </a:p>
          <a:p>
            <a:r>
              <a:rPr lang="tr-TR" dirty="0" smtClean="0"/>
              <a:t> Toprak ve arazi kullanımı, imar planlan, kalkınma planlan ve bölge için geçerli olan standart ve yönetmeliklerle planlanan faaliyet ve projenin ilişkileri. </a:t>
            </a:r>
          </a:p>
          <a:p>
            <a:pPr algn="just"/>
            <a:endParaRPr lang="tr-TR" dirty="0" smtClean="0"/>
          </a:p>
          <a:p>
            <a:pPr algn="just">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77500" lnSpcReduction="20000"/>
          </a:bodyPr>
          <a:lstStyle/>
          <a:p>
            <a:pPr algn="just"/>
            <a:endParaRPr lang="tr-TR" dirty="0" smtClean="0"/>
          </a:p>
          <a:p>
            <a:pPr algn="just"/>
            <a:r>
              <a:rPr lang="tr-TR" dirty="0" smtClean="0"/>
              <a:t> Olası çevresel etkilerin belirlenmesi, </a:t>
            </a:r>
          </a:p>
          <a:p>
            <a:pPr algn="just"/>
            <a:r>
              <a:rPr lang="tr-TR" dirty="0" smtClean="0"/>
              <a:t> Alternatif proje ve faaliyetlerin belirlenmesi, </a:t>
            </a:r>
          </a:p>
          <a:p>
            <a:pPr algn="just"/>
            <a:r>
              <a:rPr lang="tr-TR" dirty="0" smtClean="0"/>
              <a:t> Önlenmesi mümkün olamayacak çevresel etkilerin saptanması, </a:t>
            </a:r>
          </a:p>
          <a:p>
            <a:pPr algn="just"/>
            <a:r>
              <a:rPr lang="tr-TR" dirty="0" smtClean="0"/>
              <a:t> Etkilenen çevrenin şimdiki ve kısa </a:t>
            </a:r>
            <a:r>
              <a:rPr lang="tr-TR" dirty="0" err="1" smtClean="0"/>
              <a:t>vâdedeki</a:t>
            </a:r>
            <a:r>
              <a:rPr lang="tr-TR" dirty="0" smtClean="0"/>
              <a:t> kullanımı uzun vadeli kullanım planlan ve etkilerin kısa ve uzun vadeli değerlendirilmesi, </a:t>
            </a:r>
          </a:p>
          <a:p>
            <a:pPr algn="just"/>
            <a:r>
              <a:rPr lang="tr-TR" dirty="0" smtClean="0"/>
              <a:t> Geri dönüşü mümkün olmayan çevresel etkilerin belirlenmesi, </a:t>
            </a:r>
          </a:p>
          <a:p>
            <a:pPr algn="just"/>
            <a:r>
              <a:rPr lang="tr-TR" dirty="0" smtClean="0"/>
              <a:t> Planlanan faaliyet veya projenin diğer hangi olumsuz etkilere ve çıkar çatışmalarına neden olacağının belirlenmesi, </a:t>
            </a:r>
          </a:p>
          <a:p>
            <a:pPr algn="just"/>
            <a:r>
              <a:rPr lang="tr-TR" dirty="0" smtClean="0"/>
              <a:t> Alınması gerekli görülen önlemler ve bu önlemlerin yaklaşık maliyetlerinin kestirimi. </a:t>
            </a:r>
          </a:p>
          <a:p>
            <a:pPr algn="just">
              <a:buNone/>
            </a:pP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8229600" cy="5768997"/>
          </a:xfrm>
        </p:spPr>
        <p:txBody>
          <a:bodyPr>
            <a:normAutofit fontScale="77500" lnSpcReduction="20000"/>
          </a:bodyPr>
          <a:lstStyle/>
          <a:p>
            <a:pPr algn="just"/>
            <a:r>
              <a:rPr lang="tr-TR" dirty="0" smtClean="0"/>
              <a:t>Ön rapor hazırlandıktan sonra tartışmaya açılır (</a:t>
            </a:r>
            <a:r>
              <a:rPr lang="tr-TR" dirty="0" err="1" smtClean="0"/>
              <a:t>Council</a:t>
            </a:r>
            <a:r>
              <a:rPr lang="tr-TR" dirty="0" smtClean="0"/>
              <a:t> </a:t>
            </a:r>
            <a:r>
              <a:rPr lang="tr-TR" dirty="0" err="1" smtClean="0"/>
              <a:t>for</a:t>
            </a:r>
            <a:r>
              <a:rPr lang="tr-TR" dirty="0" smtClean="0"/>
              <a:t> </a:t>
            </a:r>
            <a:r>
              <a:rPr lang="tr-TR" dirty="0" err="1" smtClean="0"/>
              <a:t>Environmental</a:t>
            </a:r>
            <a:r>
              <a:rPr lang="tr-TR" dirty="0" smtClean="0"/>
              <a:t> </a:t>
            </a:r>
            <a:r>
              <a:rPr lang="tr-TR" dirty="0" err="1" smtClean="0"/>
              <a:t>Quality</a:t>
            </a:r>
            <a:r>
              <a:rPr lang="tr-TR" dirty="0" smtClean="0"/>
              <a:t>. 1980).Bu tartışma, ilgili kamu kuruluşlarının, yerel yönetimlerin, proje etki sınırları içinde kalan kamuoyu, meslek kuruluşları, sanayi ve ticaret odalarının görüşlerinin alınması şeklinde olabilir. Elde edilen görüşler doğrultusunda, gerekirse raporun revizyonu yapılır ve karar merciine sunulur, ÇED raporunun yazılması proje koordinatörünün görevidir. </a:t>
            </a:r>
          </a:p>
          <a:p>
            <a:pPr algn="just"/>
            <a:r>
              <a:rPr lang="tr-TR" dirty="0" smtClean="0"/>
              <a:t>ÇED raporuna temel teşkil eden ölçümlerin, toplanan verilerin, ayrıntılı, değerlendirmelerin, hesapların, bilgisayar çalışmalarının tümü yukarıda tarif edilen ÇED raporuna ek olarak, bir "teknik rapor' halinde ayrıca hazırlanmalıdır. Bu teknik rapor, ilende hesapların tekrar gözden geçirilmesinde kullanılabileceği gibi, benzer bir proje üzerinde çalışacak başka gruplara da referans teşkil eder. Teknik rapor ÇED çalışmasına katkıda bulunan uzmanlarca hazırlanın şekil ve sunuş birliği açısından homojenlik sağlamak, koordinatörün görevidir.</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1647</Words>
  <PresentationFormat>Ekran Gösterisi (4:3)</PresentationFormat>
  <Paragraphs>45</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cp:lastModifiedBy>TOSHIBA</cp:lastModifiedBy>
  <cp:revision>4</cp:revision>
  <dcterms:modified xsi:type="dcterms:W3CDTF">2020-11-04T18:37:38Z</dcterms:modified>
</cp:coreProperties>
</file>