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1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6" r:id="rId52"/>
    <p:sldId id="319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20" r:id="rId6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18.04.2020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HAYVANLARIN ÇEVRESEL DEĞİŞİKLİKLERE UYABİLME MEKANİZMALARI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81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 sıcaklığının </a:t>
            </a:r>
            <a:r>
              <a:rPr lang="tr-TR" dirty="0"/>
              <a:t>çok düşük olduğu durumlarda sığırlardan bazılarının, </a:t>
            </a:r>
            <a:r>
              <a:rPr lang="tr-TR" dirty="0" err="1"/>
              <a:t>biraraya</a:t>
            </a:r>
            <a:r>
              <a:rPr lang="tr-TR" dirty="0"/>
              <a:t> toplanma </a:t>
            </a:r>
            <a:r>
              <a:rPr lang="tr-TR" dirty="0" smtClean="0"/>
              <a:t>sırasında oluşan </a:t>
            </a:r>
            <a:r>
              <a:rPr lang="tr-TR" dirty="0"/>
              <a:t>sıkışıklık nedeniyle çiğnenerek veya boğularak öldükleri dahi görülebilir.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56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 vücut ısı kaybını azaltmak için tersine kan akımı adı verilen bir </a:t>
            </a:r>
            <a:r>
              <a:rPr lang="tr-TR" dirty="0" smtClean="0"/>
              <a:t>sistemle </a:t>
            </a:r>
            <a:r>
              <a:rPr lang="tr-TR" dirty="0" err="1" smtClean="0"/>
              <a:t>ekstremitelerinin</a:t>
            </a:r>
            <a:r>
              <a:rPr lang="tr-TR" dirty="0" smtClean="0"/>
              <a:t> </a:t>
            </a:r>
            <a:r>
              <a:rPr lang="tr-TR" dirty="0"/>
              <a:t>sıcaklığını vücudun diğer bölgelerinin sıcaklığının altına düşürmektedirler.</a:t>
            </a:r>
          </a:p>
          <a:p>
            <a:r>
              <a:rPr lang="tr-TR" dirty="0"/>
              <a:t>Vücudun iç kısımlarından arterler (atardamar) aracılığıyla gelen kan, </a:t>
            </a:r>
            <a:r>
              <a:rPr lang="tr-TR" dirty="0" err="1"/>
              <a:t>ekstremitelerden</a:t>
            </a:r>
            <a:r>
              <a:rPr lang="tr-TR" dirty="0"/>
              <a:t> </a:t>
            </a:r>
            <a:r>
              <a:rPr lang="tr-TR" dirty="0" smtClean="0"/>
              <a:t>venalar (toplardamar</a:t>
            </a:r>
            <a:r>
              <a:rPr lang="tr-TR" dirty="0"/>
              <a:t>) aracılığı ile dönen kana oranla daha sıcaktır</a:t>
            </a:r>
          </a:p>
        </p:txBody>
      </p:sp>
    </p:spTree>
    <p:extLst>
      <p:ext uri="{BB962C8B-B14F-4D97-AF65-F5344CB8AC3E}">
        <p14:creationId xmlns:p14="http://schemas.microsoft.com/office/powerpoint/2010/main" val="112250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Ekstremitelerdeki</a:t>
            </a:r>
            <a:r>
              <a:rPr lang="tr-TR" dirty="0"/>
              <a:t> venalar sıcak </a:t>
            </a:r>
            <a:r>
              <a:rPr lang="tr-TR" dirty="0" err="1" smtClean="0"/>
              <a:t>arterial</a:t>
            </a:r>
            <a:r>
              <a:rPr lang="tr-TR" dirty="0"/>
              <a:t> </a:t>
            </a:r>
            <a:r>
              <a:rPr lang="tr-TR" dirty="0" smtClean="0"/>
              <a:t>kanın </a:t>
            </a:r>
            <a:r>
              <a:rPr lang="tr-TR" dirty="0"/>
              <a:t>sıcaklığını düşürür ve böylece </a:t>
            </a:r>
            <a:r>
              <a:rPr lang="tr-TR" dirty="0" err="1"/>
              <a:t>ekstremitelerin</a:t>
            </a:r>
            <a:r>
              <a:rPr lang="tr-TR" dirty="0"/>
              <a:t> sıcaklığı vücut sıcaklığının altında tutulur.</a:t>
            </a:r>
          </a:p>
          <a:p>
            <a:r>
              <a:rPr lang="tr-TR" dirty="0" err="1"/>
              <a:t>Ekstremitelerin</a:t>
            </a:r>
            <a:r>
              <a:rPr lang="tr-TR" dirty="0"/>
              <a:t> sıcaklığının böylece düşürülüyor olması, bu bölgelerden vücut ısısı </a:t>
            </a:r>
            <a:r>
              <a:rPr lang="tr-TR" dirty="0" smtClean="0"/>
              <a:t>kaybının azaltılmasını </a:t>
            </a:r>
            <a:r>
              <a:rPr lang="tr-TR" dirty="0"/>
              <a:t>sağlamaktadır.</a:t>
            </a:r>
          </a:p>
        </p:txBody>
      </p:sp>
    </p:spTree>
    <p:extLst>
      <p:ext uri="{BB962C8B-B14F-4D97-AF65-F5344CB8AC3E}">
        <p14:creationId xmlns:p14="http://schemas.microsoft.com/office/powerpoint/2010/main" val="154041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18.5 - 26.5 0C (yaklaşık 65 - 80 0F) arasındaki çevre sıcaklıklarında deriye yakın kan </a:t>
            </a:r>
            <a:r>
              <a:rPr lang="tr-TR" dirty="0" smtClean="0"/>
              <a:t>damarları ile </a:t>
            </a:r>
            <a:r>
              <a:rPr lang="tr-TR" dirty="0" err="1"/>
              <a:t>ekstremiteleredeki</a:t>
            </a:r>
            <a:r>
              <a:rPr lang="tr-TR" dirty="0"/>
              <a:t> damarlar genişler. </a:t>
            </a:r>
          </a:p>
          <a:p>
            <a:r>
              <a:rPr lang="tr-TR" dirty="0" smtClean="0"/>
              <a:t>Böylece </a:t>
            </a:r>
            <a:r>
              <a:rPr lang="tr-TR" dirty="0"/>
              <a:t>hayvanın vücut yüzeylerinin sıcaklığı </a:t>
            </a:r>
            <a:r>
              <a:rPr lang="tr-TR" dirty="0" smtClean="0"/>
              <a:t>artar ve </a:t>
            </a:r>
            <a:r>
              <a:rPr lang="tr-TR" dirty="0"/>
              <a:t>su tüketimi ile solunumda artış görülür. Hayvanda buharlaşma ve terleme yolu ile su </a:t>
            </a:r>
            <a:r>
              <a:rPr lang="tr-TR" dirty="0" smtClean="0"/>
              <a:t>kaybı ortaya </a:t>
            </a:r>
            <a:r>
              <a:rPr lang="tr-TR" dirty="0"/>
              <a:t>çıkar.</a:t>
            </a:r>
          </a:p>
        </p:txBody>
      </p:sp>
    </p:spTree>
    <p:extLst>
      <p:ext uri="{BB962C8B-B14F-4D97-AF65-F5344CB8AC3E}">
        <p14:creationId xmlns:p14="http://schemas.microsoft.com/office/powerpoint/2010/main" val="29177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 sıcaklığının 26.5 0C (yaklaşık 80 0F) </a:t>
            </a:r>
            <a:r>
              <a:rPr lang="tr-TR" dirty="0" err="1"/>
              <a:t>nin</a:t>
            </a:r>
            <a:r>
              <a:rPr lang="tr-TR" dirty="0"/>
              <a:t> üzerine çıkması halinde terleme </a:t>
            </a:r>
            <a:r>
              <a:rPr lang="tr-TR" dirty="0" smtClean="0"/>
              <a:t>artar ve </a:t>
            </a:r>
            <a:r>
              <a:rPr lang="tr-TR" dirty="0"/>
              <a:t>ıslanan vücut yüzeylerindeki suyun buharlaşması ile vücut sıcaklığının düşürülmesi </a:t>
            </a:r>
            <a:r>
              <a:rPr lang="tr-TR" dirty="0" smtClean="0"/>
              <a:t>mümkün olur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205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 sıcaklığı 32 0C ( yaklaşık 90 0F) </a:t>
            </a:r>
            <a:r>
              <a:rPr lang="tr-TR" dirty="0" err="1"/>
              <a:t>nin</a:t>
            </a:r>
            <a:r>
              <a:rPr lang="tr-TR" dirty="0"/>
              <a:t> üzerine çıktığında hayvanların yemden </a:t>
            </a:r>
            <a:r>
              <a:rPr lang="tr-TR" dirty="0" smtClean="0"/>
              <a:t>yararlanma düzeyinde </a:t>
            </a:r>
            <a:r>
              <a:rPr lang="tr-TR" dirty="0"/>
              <a:t>gerileme, günlük canlı ağırlık artışında azalma, üreme performanslarında düşüş </a:t>
            </a:r>
            <a:r>
              <a:rPr lang="tr-TR" dirty="0" smtClean="0"/>
              <a:t>ve </a:t>
            </a:r>
            <a:r>
              <a:rPr lang="tr-TR" dirty="0" err="1" smtClean="0"/>
              <a:t>embriyonik</a:t>
            </a:r>
            <a:r>
              <a:rPr lang="tr-TR" dirty="0" smtClean="0"/>
              <a:t> </a:t>
            </a:r>
            <a:r>
              <a:rPr lang="tr-TR" dirty="0"/>
              <a:t>ölümlerde artış ortaya çıkar. </a:t>
            </a:r>
            <a:endParaRPr lang="tr-TR" dirty="0" smtClean="0"/>
          </a:p>
          <a:p>
            <a:r>
              <a:rPr lang="tr-TR" dirty="0" smtClean="0"/>
              <a:t>Belirtilen </a:t>
            </a:r>
            <a:r>
              <a:rPr lang="tr-TR" dirty="0"/>
              <a:t>yüksek sıcaklıklarda hayvanlar </a:t>
            </a:r>
            <a:r>
              <a:rPr lang="tr-TR" dirty="0" smtClean="0"/>
              <a:t>aktivitelerini azaltmak </a:t>
            </a:r>
            <a:r>
              <a:rPr lang="tr-TR" dirty="0"/>
              <a:t>yani daha az hareket etmek suretiyle vücuttaki ısı üretimini azaltmaya çalışırlar</a:t>
            </a:r>
          </a:p>
        </p:txBody>
      </p:sp>
    </p:spTree>
    <p:extLst>
      <p:ext uri="{BB962C8B-B14F-4D97-AF65-F5344CB8AC3E}">
        <p14:creationId xmlns:p14="http://schemas.microsoft.com/office/powerpoint/2010/main" val="21578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Gölge alanlarda </a:t>
            </a:r>
            <a:r>
              <a:rPr lang="tr-TR" dirty="0"/>
              <a:t>yatarak güneşten ve dolayısıyla yüksek sıcaklıktan korunmaya çalışırlar. </a:t>
            </a:r>
            <a:r>
              <a:rPr lang="tr-TR" dirty="0" smtClean="0"/>
              <a:t>Yüksek sıcaklıklarda </a:t>
            </a:r>
            <a:r>
              <a:rPr lang="tr-TR" dirty="0"/>
              <a:t>hayvanların su tüketimi ve idrar atımları artmaktadır. </a:t>
            </a:r>
            <a:endParaRPr lang="tr-TR" dirty="0" smtClean="0"/>
          </a:p>
          <a:p>
            <a:r>
              <a:rPr lang="tr-TR" dirty="0" smtClean="0"/>
              <a:t>Tüketilen </a:t>
            </a:r>
            <a:r>
              <a:rPr lang="tr-TR" dirty="0"/>
              <a:t>suyun </a:t>
            </a:r>
            <a:r>
              <a:rPr lang="tr-TR" dirty="0" smtClean="0"/>
              <a:t>sıcaklığının hayvanın </a:t>
            </a:r>
            <a:r>
              <a:rPr lang="tr-TR" dirty="0"/>
              <a:t>vücut sıcaklığından daha düşük olması vücut sıcaklığının düşürülmesine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36794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ÇEVRENİN HAYVANLARA UYGUN HALE GETİRİLMESİ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HAVA KOŞULLARINDAKİ DEĞİŞİKLİKLERE GÖRE YEM </a:t>
            </a:r>
            <a:r>
              <a:rPr lang="tr-TR" dirty="0" smtClean="0"/>
              <a:t>KARMASININ DÜZENLENMESİ</a:t>
            </a:r>
          </a:p>
          <a:p>
            <a:r>
              <a:rPr lang="tr-TR" dirty="0"/>
              <a:t>Hayvanların besin maddeleri gereksinmeleri ve ağırlık artışı veya verimlerine ilişkin </a:t>
            </a:r>
            <a:r>
              <a:rPr lang="tr-TR" dirty="0" smtClean="0"/>
              <a:t>bilgiler, genellikle </a:t>
            </a:r>
            <a:r>
              <a:rPr lang="tr-TR" dirty="0"/>
              <a:t>ekstrem çevre koşullarından korunmuş hayvanlarla yapılan denemeler ve </a:t>
            </a:r>
            <a:r>
              <a:rPr lang="tr-TR" dirty="0" smtClean="0"/>
              <a:t>araştırmalar sonucunda </a:t>
            </a:r>
            <a:r>
              <a:rPr lang="tr-TR" dirty="0"/>
              <a:t>elde edilmiştir.</a:t>
            </a:r>
          </a:p>
        </p:txBody>
      </p:sp>
    </p:spTree>
    <p:extLst>
      <p:ext uri="{BB962C8B-B14F-4D97-AF65-F5344CB8AC3E}">
        <p14:creationId xmlns:p14="http://schemas.microsoft.com/office/powerpoint/2010/main" val="417518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Hayvanların performanslarının ve besin maddesi </a:t>
            </a:r>
            <a:r>
              <a:rPr lang="tr-TR" dirty="0" smtClean="0"/>
              <a:t>gereksinmelerinin azalmasında </a:t>
            </a:r>
            <a:r>
              <a:rPr lang="tr-TR" dirty="0"/>
              <a:t>etkili olan en önemli çevre faktörü sıcaklıktır.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hayvan </a:t>
            </a:r>
            <a:r>
              <a:rPr lang="tr-TR" dirty="0" smtClean="0"/>
              <a:t>yetiştiricilerinin, hayvanların </a:t>
            </a:r>
            <a:r>
              <a:rPr lang="tr-TR" dirty="0"/>
              <a:t>performanslarını etkileyen kritik çevre sıcaklıkları konusunda bilgi sahibi olmaları </a:t>
            </a:r>
            <a:r>
              <a:rPr lang="tr-TR" dirty="0" smtClean="0"/>
              <a:t>ve bu </a:t>
            </a:r>
            <a:r>
              <a:rPr lang="tr-TR" dirty="0"/>
              <a:t>sıcaklıklar söz konusu olduğunda besleme ve yönetim programlarında değişiklik </a:t>
            </a:r>
            <a:r>
              <a:rPr lang="tr-TR" dirty="0" smtClean="0"/>
              <a:t>yapabilecek bilgi </a:t>
            </a:r>
            <a:r>
              <a:rPr lang="tr-TR" dirty="0"/>
              <a:t>ve beceriye sahip olmaları gereklidir.</a:t>
            </a:r>
          </a:p>
        </p:txBody>
      </p:sp>
    </p:spTree>
    <p:extLst>
      <p:ext uri="{BB962C8B-B14F-4D97-AF65-F5344CB8AC3E}">
        <p14:creationId xmlns:p14="http://schemas.microsoft.com/office/powerpoint/2010/main" val="294429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Termal </a:t>
            </a:r>
            <a:r>
              <a:rPr lang="tr-TR" dirty="0" err="1"/>
              <a:t>Neutral</a:t>
            </a:r>
            <a:r>
              <a:rPr lang="tr-TR" dirty="0"/>
              <a:t> </a:t>
            </a:r>
            <a:r>
              <a:rPr lang="tr-TR" dirty="0" err="1"/>
              <a:t>Zone</a:t>
            </a:r>
            <a:r>
              <a:rPr lang="tr-TR" dirty="0"/>
              <a:t> veya konfor sıcaklık aralığı hayvanların performanslarının optimum </a:t>
            </a:r>
            <a:r>
              <a:rPr lang="tr-TR" dirty="0" smtClean="0"/>
              <a:t>düzeyde olabildiği </a:t>
            </a:r>
            <a:r>
              <a:rPr lang="tr-TR" dirty="0"/>
              <a:t>etkili çevre sıcaklığı olarak tanımlanabilir. Kritik sıcaklık ise konfor sıcaklık aralığının </a:t>
            </a:r>
            <a:r>
              <a:rPr lang="tr-TR" dirty="0" smtClean="0"/>
              <a:t>alt ve </a:t>
            </a:r>
            <a:r>
              <a:rPr lang="tr-TR" dirty="0"/>
              <a:t>üst sınırı olarak tanımlanabilir. </a:t>
            </a:r>
          </a:p>
          <a:p>
            <a:r>
              <a:rPr lang="tr-TR" dirty="0" smtClean="0"/>
              <a:t>Kritik </a:t>
            </a:r>
            <a:r>
              <a:rPr lang="tr-TR" dirty="0"/>
              <a:t>sıcaklıkların alt ve üstündeki sıcaklıklarda </a:t>
            </a:r>
            <a:r>
              <a:rPr lang="tr-TR" dirty="0" smtClean="0"/>
              <a:t>hayvanların performanslarında </a:t>
            </a:r>
            <a:r>
              <a:rPr lang="tr-TR" dirty="0"/>
              <a:t>düşüş olmaktadır</a:t>
            </a:r>
          </a:p>
        </p:txBody>
      </p:sp>
    </p:spTree>
    <p:extLst>
      <p:ext uri="{BB962C8B-B14F-4D97-AF65-F5344CB8AC3E}">
        <p14:creationId xmlns:p14="http://schemas.microsoft.com/office/powerpoint/2010/main" val="38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Mevsim değişimleri sırasında gün uzunluğu ve sıcaklıkta değişmeler olmaktadır. Kuzey </a:t>
            </a:r>
            <a:r>
              <a:rPr lang="tr-TR" dirty="0" smtClean="0"/>
              <a:t>yarıkürede ilkbahar </a:t>
            </a:r>
            <a:r>
              <a:rPr lang="tr-TR" dirty="0"/>
              <a:t>ve yaz yaklaştıkça sıcaklık yükselmekte ve gün uzunluğu artmakta, buna bağlı </a:t>
            </a:r>
            <a:r>
              <a:rPr lang="tr-TR" dirty="0" smtClean="0"/>
              <a:t>olarak hayvanların </a:t>
            </a:r>
            <a:r>
              <a:rPr lang="tr-TR" dirty="0"/>
              <a:t>ısı alımları artmaktadır. Sonbahar yaklaştığında ise günün ışıklı süreleri ve </a:t>
            </a:r>
            <a:r>
              <a:rPr lang="tr-TR" dirty="0" smtClean="0"/>
              <a:t>sıcaklık azalmaya </a:t>
            </a:r>
            <a:r>
              <a:rPr lang="tr-TR" dirty="0"/>
              <a:t>başlamaktadır</a:t>
            </a:r>
          </a:p>
        </p:txBody>
      </p:sp>
    </p:spTree>
    <p:extLst>
      <p:ext uri="{BB962C8B-B14F-4D97-AF65-F5344CB8AC3E}">
        <p14:creationId xmlns:p14="http://schemas.microsoft.com/office/powerpoint/2010/main" val="269972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durum günlük canlı ağırlık </a:t>
            </a:r>
            <a:r>
              <a:rPr lang="tr-TR" dirty="0" smtClean="0"/>
              <a:t>artışının azalmasına </a:t>
            </a:r>
            <a:r>
              <a:rPr lang="tr-TR" dirty="0"/>
              <a:t>aynı zamanda da birim ağırlık artışı için gerekli yem miktarının (yem </a:t>
            </a:r>
            <a:r>
              <a:rPr lang="tr-TR" dirty="0" smtClean="0"/>
              <a:t>değerlendirme veya </a:t>
            </a:r>
            <a:r>
              <a:rPr lang="tr-TR" dirty="0"/>
              <a:t>yemden yararlanma) artmasına neden olmakta, bunun sonucunda da birim ağırlık </a:t>
            </a:r>
            <a:r>
              <a:rPr lang="tr-TR" dirty="0" smtClean="0"/>
              <a:t>artışının maliyeti </a:t>
            </a:r>
            <a:r>
              <a:rPr lang="tr-TR" dirty="0"/>
              <a:t>yükselmektedir.</a:t>
            </a:r>
          </a:p>
        </p:txBody>
      </p:sp>
    </p:spTree>
    <p:extLst>
      <p:ext uri="{BB962C8B-B14F-4D97-AF65-F5344CB8AC3E}">
        <p14:creationId xmlns:p14="http://schemas.microsoft.com/office/powerpoint/2010/main" val="82615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Etkili çevre sıcaklığının konfor sıcaklık aralığının alt sınırının altında olması soğuk, üst </a:t>
            </a:r>
            <a:r>
              <a:rPr lang="tr-TR" dirty="0" smtClean="0"/>
              <a:t>sınırının üstünde </a:t>
            </a:r>
            <a:r>
              <a:rPr lang="tr-TR" dirty="0"/>
              <a:t>olması ise sıcak stresine neden olmaktadır. Burada sık sık etkili çevre sıcaklığından </a:t>
            </a:r>
            <a:r>
              <a:rPr lang="tr-TR" dirty="0" err="1"/>
              <a:t>sözedilmektedir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Etkili </a:t>
            </a:r>
            <a:r>
              <a:rPr lang="tr-TR" dirty="0"/>
              <a:t>çevre sıcaklığı kavramı; radyasyon, rüzgar, nem ve yağışın dikkate alındığı </a:t>
            </a:r>
            <a:r>
              <a:rPr lang="tr-TR" dirty="0" smtClean="0"/>
              <a:t>bir sıcaklık </a:t>
            </a:r>
            <a:r>
              <a:rPr lang="tr-TR" dirty="0"/>
              <a:t>terimidir</a:t>
            </a:r>
          </a:p>
        </p:txBody>
      </p:sp>
    </p:spTree>
    <p:extLst>
      <p:ext uri="{BB962C8B-B14F-4D97-AF65-F5344CB8AC3E}">
        <p14:creationId xmlns:p14="http://schemas.microsoft.com/office/powerpoint/2010/main" val="33904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Çizelgede </a:t>
            </a:r>
            <a:r>
              <a:rPr lang="tr-TR" dirty="0"/>
              <a:t>çeşitli hayvanlar için optimum sıcaklık aralığı ve kritik sıcaklıklar gösterilmektedir.</a:t>
            </a:r>
          </a:p>
          <a:p>
            <a:r>
              <a:rPr lang="tr-TR" dirty="0"/>
              <a:t>Çeşitli hayvanlar için etkili yüksek ve düşük sıcaklıkların yer aldığı aralıklar belirlenmemiş </a:t>
            </a:r>
            <a:r>
              <a:rPr lang="tr-TR" dirty="0" smtClean="0"/>
              <a:t>olmakla birlikte </a:t>
            </a:r>
            <a:r>
              <a:rPr lang="tr-TR" dirty="0"/>
              <a:t>çeşitli iklimsel çevre faktörlerinin kombinasyonlarının hayvanlar üzerindeki </a:t>
            </a:r>
            <a:r>
              <a:rPr lang="tr-TR" dirty="0" smtClean="0"/>
              <a:t>etkileri bilinmektedir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4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Örneğin </a:t>
            </a:r>
            <a:r>
              <a:rPr lang="tr-TR" dirty="0" smtClean="0"/>
              <a:t>çizelgede </a:t>
            </a:r>
            <a:r>
              <a:rPr lang="tr-TR" dirty="0"/>
              <a:t>rüzgarın sığırlar için hissedilen çevre </a:t>
            </a:r>
            <a:r>
              <a:rPr lang="tr-TR" dirty="0" smtClean="0"/>
              <a:t>sıcaklığında oluşturduğu </a:t>
            </a:r>
            <a:r>
              <a:rPr lang="tr-TR" dirty="0"/>
              <a:t>değişiklik gösterilmiştir. Bu çizelgeden bir örnek verilmesi gerekirse 20 0F de (-</a:t>
            </a:r>
            <a:r>
              <a:rPr lang="tr-TR" dirty="0" smtClean="0"/>
              <a:t>6.60C) rüzgarın </a:t>
            </a:r>
            <a:r>
              <a:rPr lang="tr-TR" dirty="0"/>
              <a:t>hızı saatte 30 mil olduğunda hayvanın hissettiği sıcaklık -160F (-26.60C) olmaktadır.</a:t>
            </a:r>
          </a:p>
        </p:txBody>
      </p:sp>
    </p:spTree>
    <p:extLst>
      <p:ext uri="{BB962C8B-B14F-4D97-AF65-F5344CB8AC3E}">
        <p14:creationId xmlns:p14="http://schemas.microsoft.com/office/powerpoint/2010/main" val="41585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404664"/>
            <a:ext cx="751522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765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Sığırlar için alt kritik sıcaklık; tüylerinin hangi ölçüde yalıtım sağladığı, hayvanın ıslak veya </a:t>
            </a:r>
            <a:r>
              <a:rPr lang="tr-TR" dirty="0" smtClean="0"/>
              <a:t>kuru olması </a:t>
            </a:r>
            <a:r>
              <a:rPr lang="tr-TR" dirty="0"/>
              <a:t>ve hayvanın tükettiği yem miktarına bağlı olarak değişmektedir. Aşağıdaki </a:t>
            </a:r>
            <a:r>
              <a:rPr lang="tr-TR" dirty="0" smtClean="0"/>
              <a:t>Tabloda et sığırları </a:t>
            </a:r>
            <a:r>
              <a:rPr lang="tr-TR" dirty="0"/>
              <a:t>için bazı alt kritik sıcaklıklar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6236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2" y="1484784"/>
            <a:ext cx="857666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19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Örneğin yaşama payı </a:t>
            </a:r>
            <a:r>
              <a:rPr lang="tr-TR" dirty="0" err="1"/>
              <a:t>rasyonu</a:t>
            </a:r>
            <a:r>
              <a:rPr lang="tr-TR" dirty="0"/>
              <a:t> ile beslenen bir sığır tüyleri kuru olduğu zaman kritik </a:t>
            </a:r>
            <a:r>
              <a:rPr lang="tr-TR" dirty="0" smtClean="0"/>
              <a:t>alt sıcaklık </a:t>
            </a:r>
            <a:r>
              <a:rPr lang="tr-TR" dirty="0"/>
              <a:t>00C iken, tüylerin ıslak olması halinde alt kritik sıcaklığın 15.5 0C olduğu görülür.</a:t>
            </a:r>
          </a:p>
          <a:p>
            <a:r>
              <a:rPr lang="tr-TR" dirty="0"/>
              <a:t>Soğuk, </a:t>
            </a:r>
            <a:r>
              <a:rPr lang="tr-TR" dirty="0" err="1"/>
              <a:t>rasyonun</a:t>
            </a:r>
            <a:r>
              <a:rPr lang="tr-TR" dirty="0"/>
              <a:t> düzenlenmesini gerektiren bir çevre faktörüdür. Soğuğun ölçüsü, basitçe alt </a:t>
            </a:r>
            <a:r>
              <a:rPr lang="tr-TR" dirty="0" smtClean="0"/>
              <a:t>kritik sıcaklık </a:t>
            </a:r>
            <a:r>
              <a:rPr lang="tr-TR" dirty="0"/>
              <a:t>ile etkili çevre sıcaklığı arasındaki fark olarak tanımlanabilir</a:t>
            </a:r>
          </a:p>
        </p:txBody>
      </p:sp>
    </p:spTree>
    <p:extLst>
      <p:ext uri="{BB962C8B-B14F-4D97-AF65-F5344CB8AC3E}">
        <p14:creationId xmlns:p14="http://schemas.microsoft.com/office/powerpoint/2010/main" val="15791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Soğuğun bu </a:t>
            </a:r>
            <a:r>
              <a:rPr lang="tr-TR" dirty="0" smtClean="0"/>
              <a:t>şekilde tanımlanması</a:t>
            </a:r>
            <a:r>
              <a:rPr lang="tr-TR" dirty="0"/>
              <a:t>; termometrede görülen sıcaklık yerine; yağışlı, nemli ve rüzgarlı havaların </a:t>
            </a:r>
            <a:r>
              <a:rPr lang="tr-TR" dirty="0" smtClean="0"/>
              <a:t>yoğun olduğu </a:t>
            </a:r>
            <a:r>
              <a:rPr lang="tr-TR" dirty="0"/>
              <a:t>Mart ayı günlerinin, sığırlar için çok düşük sıcaklıkların görüldüğü, rüzgarsız ve yağışsız </a:t>
            </a:r>
            <a:r>
              <a:rPr lang="tr-TR" dirty="0" smtClean="0"/>
              <a:t>ve düşük </a:t>
            </a:r>
            <a:r>
              <a:rPr lang="tr-TR" dirty="0"/>
              <a:t>nem derecesindeki Ocak ayı günlerinden daha etkili bir soğuğa sahip olduğunu </a:t>
            </a:r>
            <a:r>
              <a:rPr lang="tr-TR" dirty="0" smtClean="0"/>
              <a:t>anlayabilmek açısından </a:t>
            </a:r>
            <a:r>
              <a:rPr lang="tr-TR" dirty="0"/>
              <a:t>önemlidir.</a:t>
            </a:r>
          </a:p>
        </p:txBody>
      </p:sp>
    </p:spTree>
    <p:extLst>
      <p:ext uri="{BB962C8B-B14F-4D97-AF65-F5344CB8AC3E}">
        <p14:creationId xmlns:p14="http://schemas.microsoft.com/office/powerpoint/2010/main" val="2071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Soğuğun hayvanlara besin maddeleri ihtiyacı bakımından etkisi, en çok enerji ihtiyacının </a:t>
            </a:r>
            <a:r>
              <a:rPr lang="tr-TR" dirty="0" smtClean="0"/>
              <a:t>artması şeklinde </a:t>
            </a:r>
            <a:r>
              <a:rPr lang="tr-TR" dirty="0"/>
              <a:t>görülmekte, buna bağlı olarak tüketilen toplam yem miktarı artmaktadır.</a:t>
            </a:r>
          </a:p>
        </p:txBody>
      </p:sp>
    </p:spTree>
    <p:extLst>
      <p:ext uri="{BB962C8B-B14F-4D97-AF65-F5344CB8AC3E}">
        <p14:creationId xmlns:p14="http://schemas.microsoft.com/office/powerpoint/2010/main" val="6470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Mevsim değişiklikleri sonucunda meydana gelen bu çevresel </a:t>
            </a:r>
            <a:r>
              <a:rPr lang="tr-TR" dirty="0" smtClean="0"/>
              <a:t>farklılıklar, hayvanların </a:t>
            </a:r>
            <a:r>
              <a:rPr lang="tr-TR" dirty="0" err="1"/>
              <a:t>hormonal</a:t>
            </a:r>
            <a:r>
              <a:rPr lang="tr-TR" dirty="0"/>
              <a:t> mekanizmalarında değişiklikler oluşmasına, onların böylece bu </a:t>
            </a:r>
            <a:r>
              <a:rPr lang="tr-TR" dirty="0" smtClean="0"/>
              <a:t>çevresel etkilere </a:t>
            </a:r>
            <a:r>
              <a:rPr lang="tr-TR" dirty="0"/>
              <a:t>fizyolojik olarak yanıt vermelerine neden olmakta veya olanak sağlamaktadır.</a:t>
            </a:r>
          </a:p>
        </p:txBody>
      </p:sp>
    </p:spTree>
    <p:extLst>
      <p:ext uri="{BB962C8B-B14F-4D97-AF65-F5344CB8AC3E}">
        <p14:creationId xmlns:p14="http://schemas.microsoft.com/office/powerpoint/2010/main" val="25730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Besleme çizelgelerinde 545 kg canlı ağırlıkta ve gebeliğin son 1/3lük döneminde bulunan bir </a:t>
            </a:r>
            <a:r>
              <a:rPr lang="tr-TR" dirty="0" smtClean="0"/>
              <a:t>ineğin enerji </a:t>
            </a:r>
            <a:r>
              <a:rPr lang="tr-TR" dirty="0"/>
              <a:t>ihtiyacının karşılanabilmesi için 7.5 kg kaliteli kuru ota ihtiyacı olduğu belirtilmektedir. </a:t>
            </a:r>
            <a:endParaRPr lang="tr-TR" dirty="0" smtClean="0"/>
          </a:p>
          <a:p>
            <a:r>
              <a:rPr lang="tr-TR" dirty="0" smtClean="0"/>
              <a:t>Fakat</a:t>
            </a:r>
            <a:r>
              <a:rPr lang="tr-TR" dirty="0"/>
              <a:t> </a:t>
            </a:r>
            <a:r>
              <a:rPr lang="tr-TR" dirty="0" smtClean="0"/>
              <a:t>şöyle </a:t>
            </a:r>
            <a:r>
              <a:rPr lang="tr-TR" dirty="0"/>
              <a:t>bir soru ile karşılaşılabilir.</a:t>
            </a:r>
          </a:p>
        </p:txBody>
      </p:sp>
    </p:spTree>
    <p:extLst>
      <p:ext uri="{BB962C8B-B14F-4D97-AF65-F5344CB8AC3E}">
        <p14:creationId xmlns:p14="http://schemas.microsoft.com/office/powerpoint/2010/main" val="288692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Örneğin vücudu kuru ve kış tüyüne sahip bir ineğin -</a:t>
            </a:r>
            <a:r>
              <a:rPr lang="tr-TR" dirty="0" smtClean="0"/>
              <a:t>6.70C(200F) çevre </a:t>
            </a:r>
            <a:r>
              <a:rPr lang="tr-TR" dirty="0"/>
              <a:t>sıcaklığında ve rüzgar hızının 15 mil/ saat olduğu bir havada yem ihtiyacı ne kadardır?</a:t>
            </a:r>
          </a:p>
          <a:p>
            <a:r>
              <a:rPr lang="tr-TR" dirty="0"/>
              <a:t>Tablodan etkili sıcaklığın 4 0F olduğu ( 20 0F sıcaklık, 15 mil/ saat hızla esen rüzgarlı </a:t>
            </a:r>
            <a:r>
              <a:rPr lang="tr-TR" dirty="0" smtClean="0"/>
              <a:t>havalarda inekler </a:t>
            </a:r>
            <a:r>
              <a:rPr lang="tr-TR" dirty="0"/>
              <a:t>tarafından 4 0F olarak algılanmaktadır).</a:t>
            </a:r>
          </a:p>
        </p:txBody>
      </p:sp>
    </p:spTree>
    <p:extLst>
      <p:ext uri="{BB962C8B-B14F-4D97-AF65-F5344CB8AC3E}">
        <p14:creationId xmlns:p14="http://schemas.microsoft.com/office/powerpoint/2010/main" val="109689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Sığırın alt kritik sıcaklığı (diğer tablodan) 32 </a:t>
            </a:r>
            <a:r>
              <a:rPr lang="tr-TR" dirty="0" smtClean="0"/>
              <a:t>0F olduğuna </a:t>
            </a:r>
            <a:r>
              <a:rPr lang="tr-TR" dirty="0"/>
              <a:t>göre soğuk etkisi veya büyüklüğü 32 0F-4 0F= 28 0F bulunur. Basit olarak soğuk </a:t>
            </a:r>
            <a:r>
              <a:rPr lang="tr-TR" dirty="0" smtClean="0"/>
              <a:t>etkisinin her </a:t>
            </a:r>
            <a:r>
              <a:rPr lang="tr-TR" dirty="0"/>
              <a:t>bir 0F fazlalaşmasına karşılık yem ihtiyacının % 1 arttığı kabul edilebilir. </a:t>
            </a:r>
            <a:endParaRPr lang="tr-TR" dirty="0" smtClean="0"/>
          </a:p>
          <a:p>
            <a:r>
              <a:rPr lang="tr-TR" dirty="0" smtClean="0"/>
              <a:t>Demek ki örneğimizdeki </a:t>
            </a:r>
            <a:r>
              <a:rPr lang="tr-TR" dirty="0"/>
              <a:t>hayvanın 7.5 kg olan kaliteli kaba yem ihtiyacı soğuk etkisini karşılayabilmek </a:t>
            </a:r>
            <a:r>
              <a:rPr lang="tr-TR" dirty="0" smtClean="0"/>
              <a:t>için % </a:t>
            </a:r>
            <a:r>
              <a:rPr lang="tr-TR" dirty="0"/>
              <a:t>28 aratacak yani 9.6 kg olacaktır.</a:t>
            </a:r>
          </a:p>
        </p:txBody>
      </p:sp>
    </p:spTree>
    <p:extLst>
      <p:ext uri="{BB962C8B-B14F-4D97-AF65-F5344CB8AC3E}">
        <p14:creationId xmlns:p14="http://schemas.microsoft.com/office/powerpoint/2010/main" val="4806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HAYVANLARIN SICAKLIK ETKİSİ İLE SAVAŞIMDA YETERSİZLİĞİ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Ekstrem sıcak ve soğuğa maruz kalan hayvanlar zaman zaman vücut sıcaklıklarını denetleyemezler.</a:t>
            </a:r>
          </a:p>
          <a:p>
            <a:r>
              <a:rPr lang="tr-TR" dirty="0"/>
              <a:t>Hayvanın vücutta üretilen ısıyı yeterince atamaması durumunda vücut sıcaklığı artar ve </a:t>
            </a:r>
            <a:r>
              <a:rPr lang="tr-TR" dirty="0" smtClean="0"/>
              <a:t>sonuç olarak </a:t>
            </a:r>
            <a:r>
              <a:rPr lang="tr-TR" dirty="0"/>
              <a:t>ateş yükselir</a:t>
            </a:r>
          </a:p>
        </p:txBody>
      </p:sp>
    </p:spTree>
    <p:extLst>
      <p:ext uri="{BB962C8B-B14F-4D97-AF65-F5344CB8AC3E}">
        <p14:creationId xmlns:p14="http://schemas.microsoft.com/office/powerpoint/2010/main" val="233513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Hayvanlarda ateş, sistemik bulaşıcı hastalıklar nedeniyle veya </a:t>
            </a:r>
            <a:r>
              <a:rPr lang="tr-TR" dirty="0" smtClean="0"/>
              <a:t>çevre sıcaklığının </a:t>
            </a:r>
            <a:r>
              <a:rPr lang="tr-TR" dirty="0"/>
              <a:t>çok yüksek veya düşük olması halinde ortaya çıkabilmektedir. </a:t>
            </a:r>
            <a:endParaRPr lang="tr-TR" dirty="0" smtClean="0"/>
          </a:p>
          <a:p>
            <a:r>
              <a:rPr lang="tr-TR" dirty="0" smtClean="0"/>
              <a:t>Bu durumdaki hayvanların </a:t>
            </a:r>
            <a:r>
              <a:rPr lang="tr-TR" dirty="0"/>
              <a:t>uygun çevre koşullarında ve ilaç desteği ile normale dönmelerinin </a:t>
            </a:r>
            <a:r>
              <a:rPr lang="tr-TR" dirty="0" smtClean="0"/>
              <a:t>çabuklaştırılması mümkün </a:t>
            </a:r>
            <a:r>
              <a:rPr lang="tr-TR" dirty="0"/>
              <a:t>ve gereklidir.</a:t>
            </a:r>
          </a:p>
        </p:txBody>
      </p:sp>
    </p:spTree>
    <p:extLst>
      <p:ext uri="{BB962C8B-B14F-4D97-AF65-F5344CB8AC3E}">
        <p14:creationId xmlns:p14="http://schemas.microsoft.com/office/powerpoint/2010/main" val="17139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 sıcaklığının çok yüksek olması halinde bazı hayvanlar ( özellikle domuzlar) </a:t>
            </a:r>
            <a:r>
              <a:rPr lang="tr-TR" dirty="0" smtClean="0"/>
              <a:t>duyularını kontrol </a:t>
            </a:r>
            <a:r>
              <a:rPr lang="tr-TR" dirty="0"/>
              <a:t>yeteneklerini kaybedip, durumu daha da kötüleştirecek şeyler yapmaya başlarlar. </a:t>
            </a:r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 </a:t>
            </a:r>
            <a:r>
              <a:rPr lang="tr-TR" dirty="0" smtClean="0"/>
              <a:t>domuzlar </a:t>
            </a:r>
            <a:r>
              <a:rPr lang="tr-TR" dirty="0"/>
              <a:t>sağa sola koşuşturmaya ve acı acı bağırmaya başlarlar</a:t>
            </a:r>
          </a:p>
        </p:txBody>
      </p:sp>
    </p:spTree>
    <p:extLst>
      <p:ext uri="{BB962C8B-B14F-4D97-AF65-F5344CB8AC3E}">
        <p14:creationId xmlns:p14="http://schemas.microsoft.com/office/powerpoint/2010/main" val="131649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durum domuzların </a:t>
            </a:r>
            <a:r>
              <a:rPr lang="tr-TR" dirty="0" smtClean="0"/>
              <a:t>ölümüne kadar </a:t>
            </a:r>
            <a:r>
              <a:rPr lang="tr-TR" dirty="0"/>
              <a:t>devam edebilir. Bu durumdaki domuzların üzerine su dökülerek ve ıslak zeminde </a:t>
            </a:r>
            <a:r>
              <a:rPr lang="tr-TR" dirty="0" smtClean="0"/>
              <a:t>yatmalarını sağlayarak </a:t>
            </a:r>
            <a:r>
              <a:rPr lang="tr-TR" dirty="0"/>
              <a:t>vücut sıcaklıklarının düşürülmesi ve dolayısıyla sıcaklık stresini atlatmaları </a:t>
            </a:r>
            <a:r>
              <a:rPr lang="tr-TR" dirty="0" smtClean="0"/>
              <a:t>sağlanmaya çalışılmalıdır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392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 sıcaklığı 27 0Cnin üzerine çıktığında süt sığırlarının çoğunluğunun süt veriminin </a:t>
            </a:r>
            <a:r>
              <a:rPr lang="tr-TR" dirty="0" smtClean="0"/>
              <a:t>azaldığı görülür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 esas olarak yeme isteğinin ( iştahın ) ve dolayısıyla yem tüketiminin </a:t>
            </a:r>
            <a:r>
              <a:rPr lang="tr-TR" dirty="0" smtClean="0"/>
              <a:t>azalması sonucunda </a:t>
            </a:r>
            <a:r>
              <a:rPr lang="tr-TR" dirty="0"/>
              <a:t>ortaya çıkmaktadır</a:t>
            </a:r>
          </a:p>
        </p:txBody>
      </p:sp>
    </p:spTree>
    <p:extLst>
      <p:ext uri="{BB962C8B-B14F-4D97-AF65-F5344CB8AC3E}">
        <p14:creationId xmlns:p14="http://schemas.microsoft.com/office/powerpoint/2010/main" val="8333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Termal stresin hayvanlara gölge alanlar, fanlar aracılığı ile </a:t>
            </a:r>
            <a:r>
              <a:rPr lang="tr-TR" dirty="0" smtClean="0"/>
              <a:t>hava sirkülasyonu</a:t>
            </a:r>
            <a:r>
              <a:rPr lang="tr-TR" dirty="0"/>
              <a:t>, </a:t>
            </a:r>
            <a:r>
              <a:rPr lang="tr-TR" dirty="0" err="1"/>
              <a:t>duşlama</a:t>
            </a:r>
            <a:r>
              <a:rPr lang="tr-TR" dirty="0"/>
              <a:t> veya ekstrem durumlarda soğuk hava sağlanması (klima) ile </a:t>
            </a:r>
            <a:r>
              <a:rPr lang="tr-TR" dirty="0" smtClean="0"/>
              <a:t>azaltılması, böylece </a:t>
            </a:r>
            <a:r>
              <a:rPr lang="tr-TR" dirty="0"/>
              <a:t>de süt veriminin uygun düzeylere çıkarılması mümkün olabilmektedir</a:t>
            </a:r>
          </a:p>
        </p:txBody>
      </p:sp>
    </p:spTree>
    <p:extLst>
      <p:ext uri="{BB962C8B-B14F-4D97-AF65-F5344CB8AC3E}">
        <p14:creationId xmlns:p14="http://schemas.microsoft.com/office/powerpoint/2010/main" val="177416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ÇEVRE KOŞULLARINA UYGUN HAYVANLAR GELİŞTİRME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Adaptasyonun en çarpıcı örneklerinden birisi İsrail'in Necef çölü ile Sina çölünün </a:t>
            </a:r>
            <a:r>
              <a:rPr lang="tr-TR" dirty="0" smtClean="0"/>
              <a:t>doğu kısımlarında </a:t>
            </a:r>
            <a:r>
              <a:rPr lang="tr-TR" dirty="0" err="1"/>
              <a:t>ekstansif</a:t>
            </a:r>
            <a:r>
              <a:rPr lang="tr-TR" dirty="0"/>
              <a:t> olarak yetiştirilen Siyah Bedevi Keçisidir.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ırk kurak çöl </a:t>
            </a:r>
            <a:r>
              <a:rPr lang="tr-TR" dirty="0" smtClean="0"/>
              <a:t>koşullarında otlatıldıkları </a:t>
            </a:r>
            <a:r>
              <a:rPr lang="tr-TR" dirty="0"/>
              <a:t>süre içerisinde ancak 2 ile 4 günde bir su içebilmektedirler. Bu özelliklerinden </a:t>
            </a:r>
            <a:r>
              <a:rPr lang="tr-TR" dirty="0" smtClean="0"/>
              <a:t>dolayı Bedevi </a:t>
            </a:r>
            <a:r>
              <a:rPr lang="tr-TR" dirty="0"/>
              <a:t>keçilerinin otlama alanları son derece geniştir.</a:t>
            </a:r>
          </a:p>
        </p:txBody>
      </p:sp>
    </p:spTree>
    <p:extLst>
      <p:ext uri="{BB962C8B-B14F-4D97-AF65-F5344CB8AC3E}">
        <p14:creationId xmlns:p14="http://schemas.microsoft.com/office/powerpoint/2010/main" val="21002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Tiroid</a:t>
            </a:r>
            <a:r>
              <a:rPr lang="tr-TR" dirty="0"/>
              <a:t> bezi (trakenin iki yanında iki lob şeklinde bulunur ) hayvanların </a:t>
            </a: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smtClean="0"/>
              <a:t>etkinliklerini düzenler</a:t>
            </a:r>
            <a:r>
              <a:rPr lang="tr-TR" dirty="0"/>
              <a:t>. Çevre sıcaklığı azalmaya başladığında, solunumla alınan hava </a:t>
            </a:r>
            <a:r>
              <a:rPr lang="tr-TR" dirty="0" err="1"/>
              <a:t>tiroid</a:t>
            </a:r>
            <a:r>
              <a:rPr lang="tr-TR" dirty="0"/>
              <a:t> bezinin </a:t>
            </a:r>
            <a:r>
              <a:rPr lang="tr-TR" dirty="0" smtClean="0"/>
              <a:t>sıcaklığının düşmesine </a:t>
            </a:r>
            <a:r>
              <a:rPr lang="tr-TR" dirty="0"/>
              <a:t>neden olur.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etki, </a:t>
            </a:r>
            <a:r>
              <a:rPr lang="tr-TR" dirty="0" err="1"/>
              <a:t>tiroid</a:t>
            </a:r>
            <a:r>
              <a:rPr lang="tr-TR" dirty="0"/>
              <a:t> bezinin tiroksin hormonu salgılamasını artırır. </a:t>
            </a:r>
            <a:r>
              <a:rPr lang="tr-TR" dirty="0" smtClean="0"/>
              <a:t>Tiroksinin artması </a:t>
            </a:r>
            <a:r>
              <a:rPr lang="tr-TR" dirty="0" err="1"/>
              <a:t>metabolik</a:t>
            </a:r>
            <a:r>
              <a:rPr lang="tr-TR" dirty="0"/>
              <a:t> faaliyeti, böylece ısı üretimini artırmaktadır</a:t>
            </a:r>
          </a:p>
        </p:txBody>
      </p:sp>
    </p:spTree>
    <p:extLst>
      <p:ext uri="{BB962C8B-B14F-4D97-AF65-F5344CB8AC3E}">
        <p14:creationId xmlns:p14="http://schemas.microsoft.com/office/powerpoint/2010/main" val="19014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Toplam ağırlıkları 2970 </a:t>
            </a:r>
            <a:r>
              <a:rPr lang="tr-TR" dirty="0" smtClean="0"/>
              <a:t>litre </a:t>
            </a:r>
            <a:r>
              <a:rPr lang="tr-TR" dirty="0"/>
              <a:t>olan 90 Bedevi keçisi 2 gün süre ile su içmeksizin </a:t>
            </a:r>
            <a:r>
              <a:rPr lang="tr-TR" dirty="0" smtClean="0"/>
              <a:t>otlayabilmekte, buna </a:t>
            </a:r>
            <a:r>
              <a:rPr lang="tr-TR" dirty="0"/>
              <a:t>karşılık ancak 110 </a:t>
            </a:r>
            <a:r>
              <a:rPr lang="tr-TR" dirty="0" smtClean="0"/>
              <a:t>litre </a:t>
            </a:r>
            <a:r>
              <a:rPr lang="tr-TR" dirty="0"/>
              <a:t>ağırlıktaki 1 İvesi koyunu veya 165 </a:t>
            </a:r>
            <a:r>
              <a:rPr lang="tr-TR" dirty="0" smtClean="0"/>
              <a:t>litre </a:t>
            </a:r>
            <a:r>
              <a:rPr lang="tr-TR" dirty="0"/>
              <a:t>ağırlıktaki 1.5 Siyah </a:t>
            </a:r>
            <a:r>
              <a:rPr lang="tr-TR" dirty="0" smtClean="0"/>
              <a:t>Akdeniz keçisi </a:t>
            </a:r>
            <a:r>
              <a:rPr lang="tr-TR" dirty="0"/>
              <a:t>aynı koşullarda yaşamlarını ancak sürdürebilmektedir</a:t>
            </a:r>
          </a:p>
        </p:txBody>
      </p:sp>
    </p:spTree>
    <p:extLst>
      <p:ext uri="{BB962C8B-B14F-4D97-AF65-F5344CB8AC3E}">
        <p14:creationId xmlns:p14="http://schemas.microsoft.com/office/powerpoint/2010/main" val="37061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Yani İvesi ve Siyah Akdeniz </a:t>
            </a:r>
            <a:r>
              <a:rPr lang="tr-TR" dirty="0" smtClean="0"/>
              <a:t>keçisi sürülerinin </a:t>
            </a:r>
            <a:r>
              <a:rPr lang="tr-TR" dirty="0"/>
              <a:t>toplam ağırlıklarının 2 gün süre içerisindeki su içme sayısına bölünmesi ile bulunan </a:t>
            </a:r>
            <a:r>
              <a:rPr lang="tr-TR" dirty="0" smtClean="0"/>
              <a:t>110 ve </a:t>
            </a:r>
            <a:r>
              <a:rPr lang="tr-TR" dirty="0"/>
              <a:t>165 </a:t>
            </a:r>
            <a:r>
              <a:rPr lang="tr-TR" dirty="0" smtClean="0"/>
              <a:t>litre </a:t>
            </a:r>
            <a:r>
              <a:rPr lang="tr-TR" dirty="0"/>
              <a:t>canlı ağırlığa karşılık Bedevi keçisi ağırlığı 2970 </a:t>
            </a:r>
            <a:r>
              <a:rPr lang="tr-TR" dirty="0" smtClean="0"/>
              <a:t>litredir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19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Günlük </a:t>
            </a:r>
            <a:r>
              <a:rPr lang="tr-TR" dirty="0"/>
              <a:t>susuzluk periyodu sonunda Bedevi keçileri su kaybı nedeniyle vücut ağırlıklarının % 25 </a:t>
            </a:r>
            <a:r>
              <a:rPr lang="tr-TR" dirty="0" smtClean="0"/>
              <a:t>ila 30 </a:t>
            </a:r>
            <a:r>
              <a:rPr lang="tr-TR" dirty="0"/>
              <a:t>unu kaybetmektedirler.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karşılık Bedevi keçileri 35 </a:t>
            </a:r>
            <a:r>
              <a:rPr lang="tr-TR" dirty="0" smtClean="0"/>
              <a:t>litrelik </a:t>
            </a:r>
            <a:r>
              <a:rPr lang="tr-TR" dirty="0"/>
              <a:t>vücut ağırlıklarına </a:t>
            </a:r>
            <a:r>
              <a:rPr lang="tr-TR" dirty="0" smtClean="0"/>
              <a:t>karşılık günde </a:t>
            </a:r>
            <a:r>
              <a:rPr lang="tr-TR" dirty="0"/>
              <a:t>4.5 </a:t>
            </a:r>
            <a:r>
              <a:rPr lang="tr-TR" dirty="0" smtClean="0"/>
              <a:t>litre </a:t>
            </a:r>
            <a:r>
              <a:rPr lang="tr-TR" dirty="0"/>
              <a:t>gibi </a:t>
            </a:r>
            <a:r>
              <a:rPr lang="tr-TR" dirty="0" err="1"/>
              <a:t>nisbi</a:t>
            </a:r>
            <a:r>
              <a:rPr lang="tr-TR" dirty="0"/>
              <a:t> olarak çok yüksek miktarda süt </a:t>
            </a:r>
            <a:r>
              <a:rPr lang="tr-TR" dirty="0" err="1"/>
              <a:t>vermektedirle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313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Ayrıca bu keçiler </a:t>
            </a:r>
            <a:r>
              <a:rPr lang="tr-TR" dirty="0" smtClean="0"/>
              <a:t>birim </a:t>
            </a: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ağırlık için oransal olarak çok düşük düzeyde günlük yaşama payı enerji </a:t>
            </a:r>
            <a:r>
              <a:rPr lang="tr-TR" dirty="0" smtClean="0"/>
              <a:t>ihtiyacı gösterirler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Süt </a:t>
            </a:r>
            <a:r>
              <a:rPr lang="tr-TR" dirty="0"/>
              <a:t>üretim etkinlikleri, tüketilen enerjinin %33üne kadar yükselebilmektedir. </a:t>
            </a:r>
            <a:r>
              <a:rPr lang="tr-TR" dirty="0" smtClean="0"/>
              <a:t>Bedevi keçileri </a:t>
            </a:r>
            <a:r>
              <a:rPr lang="tr-TR" dirty="0"/>
              <a:t>bu özelliklerini yüzlerce yıllık doğal seleksiyon sonunda kazanmışlardır.</a:t>
            </a:r>
          </a:p>
        </p:txBody>
      </p:sp>
    </p:spTree>
    <p:extLst>
      <p:ext uri="{BB962C8B-B14F-4D97-AF65-F5344CB8AC3E}">
        <p14:creationId xmlns:p14="http://schemas.microsoft.com/office/powerpoint/2010/main" val="421784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HAYVANLARIN DİĞER STRES FAKTÖRLERİ İLE SAVAŞIMDA</a:t>
            </a:r>
            <a:br>
              <a:rPr lang="tr-TR" sz="4000" dirty="0"/>
            </a:br>
            <a:r>
              <a:rPr lang="tr-TR" sz="4000" dirty="0"/>
              <a:t>YETERSİZLİĞİ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hayvanlar çevresel stres faktörlerine karşı davranım ve fizyolojilerini düzenleme </a:t>
            </a:r>
            <a:r>
              <a:rPr lang="tr-TR" dirty="0" smtClean="0"/>
              <a:t>özelliğine sahip </a:t>
            </a:r>
            <a:r>
              <a:rPr lang="tr-TR" dirty="0"/>
              <a:t>değildir. Bu yetersizlik muhtemelen genetik olarak belirlenmektedir.</a:t>
            </a:r>
          </a:p>
        </p:txBody>
      </p:sp>
    </p:spTree>
    <p:extLst>
      <p:ext uri="{BB962C8B-B14F-4D97-AF65-F5344CB8AC3E}">
        <p14:creationId xmlns:p14="http://schemas.microsoft.com/office/powerpoint/2010/main" val="353748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Sığırlar yüksek irtifalarda otlatıldıklarında % 1 ila 5 arasında değişen oranlarda kalp </a:t>
            </a:r>
            <a:r>
              <a:rPr lang="tr-TR" dirty="0" smtClean="0"/>
              <a:t>rahatsızlıkları görülmektedir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7000 </a:t>
            </a:r>
            <a:r>
              <a:rPr lang="tr-TR" dirty="0" err="1"/>
              <a:t>feet</a:t>
            </a:r>
            <a:r>
              <a:rPr lang="tr-TR" dirty="0"/>
              <a:t> ve üzerindeki rakımlarda bulunan sığırlarda kalbin sağ </a:t>
            </a:r>
            <a:r>
              <a:rPr lang="tr-TR" dirty="0" smtClean="0"/>
              <a:t>tarafında rahatsızlıklar </a:t>
            </a:r>
            <a:r>
              <a:rPr lang="tr-TR" dirty="0"/>
              <a:t>oluşmaktadır. Bu rahatsızlığa </a:t>
            </a:r>
            <a:r>
              <a:rPr lang="tr-TR" dirty="0" err="1"/>
              <a:t>hypoxia</a:t>
            </a:r>
            <a:r>
              <a:rPr lang="tr-TR" dirty="0"/>
              <a:t> (oksijen yetersizliği) neden olmaktadır. </a:t>
            </a:r>
            <a:endParaRPr lang="tr-TR" dirty="0" smtClean="0"/>
          </a:p>
          <a:p>
            <a:r>
              <a:rPr lang="tr-TR" dirty="0" smtClean="0"/>
              <a:t>Oksijen</a:t>
            </a:r>
            <a:r>
              <a:rPr lang="tr-TR" dirty="0"/>
              <a:t> </a:t>
            </a:r>
            <a:r>
              <a:rPr lang="tr-TR" dirty="0" smtClean="0"/>
              <a:t>yetersizliği </a:t>
            </a:r>
            <a:r>
              <a:rPr lang="tr-TR" dirty="0"/>
              <a:t>nedeniyle ortaya çıkan hipertansiyon kalbin rahatsızlanmasına neden </a:t>
            </a:r>
            <a:r>
              <a:rPr lang="tr-TR" dirty="0" err="1"/>
              <a:t>olmaktadı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2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Hastalıktan ileri derecede etkilenen sığırların göğüs bölgesinde deri altı ödem ( sıvı </a:t>
            </a:r>
            <a:r>
              <a:rPr lang="tr-TR" dirty="0" smtClean="0"/>
              <a:t>birikmesi) ortaya </a:t>
            </a:r>
            <a:r>
              <a:rPr lang="tr-TR" dirty="0"/>
              <a:t>çıkar. Son yıllarda yapılan bazı araştırmalar yüksek irtifalarda yetişen bazı bitkilerin </a:t>
            </a:r>
            <a:r>
              <a:rPr lang="tr-TR" dirty="0" smtClean="0"/>
              <a:t>zehirli etkileri </a:t>
            </a:r>
            <a:r>
              <a:rPr lang="tr-TR" dirty="0"/>
              <a:t>nedeniyle benzer bir rahatsızlığa neden olduğunu göstermiştir. </a:t>
            </a:r>
            <a:endParaRPr lang="tr-TR" dirty="0" smtClean="0"/>
          </a:p>
          <a:p>
            <a:r>
              <a:rPr lang="tr-TR" dirty="0" smtClean="0"/>
              <a:t>Düşük </a:t>
            </a:r>
            <a:r>
              <a:rPr lang="tr-TR" dirty="0"/>
              <a:t>irtifalarda </a:t>
            </a:r>
            <a:r>
              <a:rPr lang="tr-TR" dirty="0" smtClean="0"/>
              <a:t>yetiştirilen ve </a:t>
            </a:r>
            <a:r>
              <a:rPr lang="tr-TR" dirty="0"/>
              <a:t>bu bitkilerle beslenen sığırlarda da göğüs bölgesinde ödem oluşmaktadır</a:t>
            </a:r>
          </a:p>
        </p:txBody>
      </p:sp>
    </p:spTree>
    <p:extLst>
      <p:ext uri="{BB962C8B-B14F-4D97-AF65-F5344CB8AC3E}">
        <p14:creationId xmlns:p14="http://schemas.microsoft.com/office/powerpoint/2010/main" val="70867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Selenyumca yetersiz bölgelerde yetiştirilen koyun ve sığırların süt emen döllerinde beyaz </a:t>
            </a:r>
            <a:r>
              <a:rPr lang="tr-TR" dirty="0" smtClean="0"/>
              <a:t>kas hastalığı </a:t>
            </a:r>
            <a:r>
              <a:rPr lang="tr-TR" dirty="0"/>
              <a:t>ortaya çıkmaktadır.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hastalıkta; kalpte ve kaslarda kalsifikasyon (kalsiyum </a:t>
            </a:r>
            <a:r>
              <a:rPr lang="tr-TR" dirty="0" smtClean="0"/>
              <a:t>birikmesi) sonucunda </a:t>
            </a:r>
            <a:r>
              <a:rPr lang="tr-TR" dirty="0"/>
              <a:t>beyaza yakın bir renk hakim olmaktadır</a:t>
            </a:r>
          </a:p>
        </p:txBody>
      </p:sp>
    </p:spTree>
    <p:extLst>
      <p:ext uri="{BB962C8B-B14F-4D97-AF65-F5344CB8AC3E}">
        <p14:creationId xmlns:p14="http://schemas.microsoft.com/office/powerpoint/2010/main" val="234919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Beyaz kas hastalığı gebelikleri </a:t>
            </a:r>
            <a:r>
              <a:rPr lang="tr-TR" dirty="0" smtClean="0"/>
              <a:t>sırasında analara </a:t>
            </a:r>
            <a:r>
              <a:rPr lang="tr-TR" dirty="0"/>
              <a:t>veya doğumdan hemen sonra döllere selenyum enjeksiyonuyla önlenebilmektedir.</a:t>
            </a:r>
          </a:p>
          <a:p>
            <a:r>
              <a:rPr lang="tr-TR" dirty="0"/>
              <a:t>Selenyum uygulaması yapılmazsa bazı hayvanlar hastalıktan etkilendiği halde </a:t>
            </a:r>
            <a:r>
              <a:rPr lang="tr-TR" dirty="0" smtClean="0"/>
              <a:t>diğerleri etkilenmemektedir</a:t>
            </a:r>
            <a:r>
              <a:rPr lang="tr-TR" dirty="0"/>
              <a:t>. Buradan; hayvanlarda beyaz kas hastalığına karşı duyarlılık ve </a:t>
            </a:r>
            <a:r>
              <a:rPr lang="tr-TR" dirty="0" smtClean="0"/>
              <a:t>dayanıklılığın kalıtsal </a:t>
            </a:r>
            <a:r>
              <a:rPr lang="tr-TR" dirty="0"/>
              <a:t>olduğu anlaşılmaktadır.</a:t>
            </a:r>
          </a:p>
        </p:txBody>
      </p:sp>
    </p:spTree>
    <p:extLst>
      <p:ext uri="{BB962C8B-B14F-4D97-AF65-F5344CB8AC3E}">
        <p14:creationId xmlns:p14="http://schemas.microsoft.com/office/powerpoint/2010/main" val="299371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ÇEVRESEL ETKENLER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 sıcaklık değişimine duyarlı ve vücut sıcaklıkları fazla değişken </a:t>
            </a:r>
            <a:r>
              <a:rPr lang="tr-TR" dirty="0" smtClean="0"/>
              <a:t>olmayan organizmalardır</a:t>
            </a:r>
            <a:r>
              <a:rPr lang="tr-TR" dirty="0"/>
              <a:t>. Bu nedenle yaşamsal etkinliklerini sürdürebildikleri sıcaklık aralığı oldukça dardır.</a:t>
            </a:r>
          </a:p>
          <a:p>
            <a:r>
              <a:rPr lang="tr-TR" dirty="0"/>
              <a:t>Bunun sonucu olarak hayvanların kendi ürettikleri ve çevreden aldıkları ısı ile </a:t>
            </a:r>
            <a:r>
              <a:rPr lang="tr-TR" dirty="0" smtClean="0"/>
              <a:t>vücutlarından kaybettikleri </a:t>
            </a:r>
            <a:r>
              <a:rPr lang="tr-TR" dirty="0"/>
              <a:t>arasında bir denge olması gerekmektedir</a:t>
            </a:r>
          </a:p>
        </p:txBody>
      </p:sp>
    </p:spTree>
    <p:extLst>
      <p:ext uri="{BB962C8B-B14F-4D97-AF65-F5344CB8AC3E}">
        <p14:creationId xmlns:p14="http://schemas.microsoft.com/office/powerpoint/2010/main" val="33418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Ayrıca </a:t>
            </a: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smtClean="0"/>
              <a:t>dengedeki değişimler </a:t>
            </a:r>
            <a:r>
              <a:rPr lang="tr-TR" dirty="0"/>
              <a:t>aracılığıyla hayvanların soğuktan korunmasını sağlayan tüy ve kıl örtüsünün </a:t>
            </a:r>
            <a:r>
              <a:rPr lang="tr-TR" dirty="0" smtClean="0"/>
              <a:t>gerek sıklığı</a:t>
            </a:r>
            <a:r>
              <a:rPr lang="tr-TR" dirty="0"/>
              <a:t>, gerek uzunluğunun artması, veya sıcaklıkların arttığı dönemlerde tüy </a:t>
            </a:r>
            <a:r>
              <a:rPr lang="tr-TR" dirty="0" smtClean="0"/>
              <a:t>dökümünün ortaya </a:t>
            </a:r>
            <a:r>
              <a:rPr lang="tr-TR" dirty="0"/>
              <a:t>çıkması söz konusu olmaktadır.</a:t>
            </a:r>
          </a:p>
        </p:txBody>
      </p:sp>
    </p:spTree>
    <p:extLst>
      <p:ext uri="{BB962C8B-B14F-4D97-AF65-F5344CB8AC3E}">
        <p14:creationId xmlns:p14="http://schemas.microsoft.com/office/powerpoint/2010/main" val="56355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71550"/>
            <a:ext cx="65532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07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Şekilde ısı üretimi ve kaybının yolları görülmektedir. Söz konusu ısı üretimi ve kaybı yolları sığırlar</a:t>
            </a:r>
          </a:p>
          <a:p>
            <a:pPr marL="0" indent="0">
              <a:buNone/>
            </a:pPr>
            <a:r>
              <a:rPr lang="tr-TR" dirty="0"/>
              <a:t>için geçerli olmakla birlikte , küçük değişiklerle diğer çiftlik hayvanlarına da uygulanabilir.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Şekilde görülebileceği </a:t>
            </a:r>
            <a:r>
              <a:rPr lang="tr-TR" dirty="0"/>
              <a:t>gibi vücut ısısının çok çeşitli yollarla kaybı söz konusudur.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76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Isı kaybının küçük </a:t>
            </a:r>
            <a:r>
              <a:rPr lang="tr-TR" dirty="0" smtClean="0"/>
              <a:t>bir bölümü </a:t>
            </a:r>
            <a:r>
              <a:rPr lang="tr-TR" dirty="0"/>
              <a:t>dışkı ve idrar yolu ile olmaktadır. Vücutta esas ısı kaybı ise radyasyon , konveksiyon </a:t>
            </a:r>
            <a:r>
              <a:rPr lang="tr-TR" dirty="0" smtClean="0"/>
              <a:t>, </a:t>
            </a:r>
            <a:r>
              <a:rPr lang="tr-TR" dirty="0" err="1" smtClean="0"/>
              <a:t>kondüksiyon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evaporasyon</a:t>
            </a:r>
            <a:r>
              <a:rPr lang="tr-TR" dirty="0"/>
              <a:t> ile olmaktadır</a:t>
            </a:r>
          </a:p>
        </p:txBody>
      </p:sp>
    </p:spTree>
    <p:extLst>
      <p:ext uri="{BB962C8B-B14F-4D97-AF65-F5344CB8AC3E}">
        <p14:creationId xmlns:p14="http://schemas.microsoft.com/office/powerpoint/2010/main" val="270911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Radyasyon: Çevre sıcaklığından daha yüksek sıcaklığa sahip olan vücudun ısı kaybetmesidir. </a:t>
            </a:r>
            <a:r>
              <a:rPr lang="tr-TR" dirty="0" smtClean="0"/>
              <a:t>Bu yolla </a:t>
            </a:r>
            <a:r>
              <a:rPr lang="tr-TR" dirty="0"/>
              <a:t>ısı kaybı, vücut yüzeyi ve vücudun ısı geçirgenliğinden etkilenmektedir. </a:t>
            </a:r>
            <a:endParaRPr lang="tr-TR" dirty="0" smtClean="0"/>
          </a:p>
          <a:p>
            <a:r>
              <a:rPr lang="tr-TR" dirty="0" smtClean="0"/>
              <a:t>Vücudun ısı geçirgenliği </a:t>
            </a:r>
            <a:r>
              <a:rPr lang="tr-TR" dirty="0"/>
              <a:t>kalıtsal bir özelliktir. Bu yolla ısı kaybını hayvanın pozisyonu ve davranışları </a:t>
            </a:r>
            <a:r>
              <a:rPr lang="tr-TR" dirty="0" smtClean="0"/>
              <a:t>da etkiler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950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Örneğin grup halindeki hayvanların ısı kaybı azalmaktadır. Sıcak yaz </a:t>
            </a:r>
            <a:r>
              <a:rPr lang="tr-TR" dirty="0" smtClean="0"/>
              <a:t>günlerinde hayvanların </a:t>
            </a:r>
            <a:r>
              <a:rPr lang="tr-TR" dirty="0"/>
              <a:t>sıcaktan korunması gerekir aksi taktirde vücut sıcaklığının radyasyonla </a:t>
            </a:r>
            <a:r>
              <a:rPr lang="tr-TR" dirty="0" smtClean="0"/>
              <a:t>atılması mümkün </a:t>
            </a:r>
            <a:r>
              <a:rPr lang="tr-TR" dirty="0"/>
              <a:t>olamaz. </a:t>
            </a:r>
            <a:endParaRPr lang="tr-TR" dirty="0" smtClean="0"/>
          </a:p>
          <a:p>
            <a:r>
              <a:rPr lang="tr-TR" dirty="0" smtClean="0"/>
              <a:t>Soğuk </a:t>
            </a:r>
            <a:r>
              <a:rPr lang="tr-TR" dirty="0"/>
              <a:t>kış günlerinde ise ısı kaybı çok olacağından hayvanların vücut </a:t>
            </a:r>
            <a:r>
              <a:rPr lang="tr-TR" dirty="0" smtClean="0"/>
              <a:t>sıcaklığı düşer</a:t>
            </a:r>
            <a:r>
              <a:rPr lang="tr-TR" dirty="0"/>
              <a:t>. Özellikle genç hayvanların soğuktan korunması gerekir</a:t>
            </a:r>
          </a:p>
        </p:txBody>
      </p:sp>
    </p:spTree>
    <p:extLst>
      <p:ext uri="{BB962C8B-B14F-4D97-AF65-F5344CB8AC3E}">
        <p14:creationId xmlns:p14="http://schemas.microsoft.com/office/powerpoint/2010/main" val="261714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Konveksiyon: Isınan havanın yükselmesi soğuduğunda ağırlaşarak aşağıya inmesi </a:t>
            </a:r>
            <a:r>
              <a:rPr lang="tr-TR" dirty="0" smtClean="0"/>
              <a:t>olayına konveksiyon </a:t>
            </a:r>
            <a:r>
              <a:rPr lang="tr-TR" dirty="0"/>
              <a:t>adı verilir. </a:t>
            </a:r>
            <a:endParaRPr lang="tr-TR" dirty="0" smtClean="0"/>
          </a:p>
          <a:p>
            <a:r>
              <a:rPr lang="tr-TR" dirty="0" smtClean="0"/>
              <a:t>Hayvan </a:t>
            </a:r>
            <a:r>
              <a:rPr lang="tr-TR" dirty="0"/>
              <a:t>organizmasının konveksiyon yoluyla ısı kaybı vücut </a:t>
            </a:r>
            <a:r>
              <a:rPr lang="tr-TR" dirty="0" smtClean="0"/>
              <a:t>yüzeyinin alanı </a:t>
            </a:r>
            <a:r>
              <a:rPr lang="tr-TR" dirty="0"/>
              <a:t>ve sıcaklığı , hayvanı çevreleyen havanın sıcaklığı ,vücudun maruz kaldığı hava akımı </a:t>
            </a:r>
            <a:r>
              <a:rPr lang="tr-TR" dirty="0" smtClean="0"/>
              <a:t>ve özellikle </a:t>
            </a:r>
            <a:r>
              <a:rPr lang="tr-TR" dirty="0"/>
              <a:t>soğuk havalarda rüzgar etkisi ile değişiklik göstermektedir</a:t>
            </a:r>
          </a:p>
        </p:txBody>
      </p:sp>
    </p:spTree>
    <p:extLst>
      <p:ext uri="{BB962C8B-B14F-4D97-AF65-F5344CB8AC3E}">
        <p14:creationId xmlns:p14="http://schemas.microsoft.com/office/powerpoint/2010/main" val="3066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Havanın soğuk, aynı </a:t>
            </a:r>
            <a:r>
              <a:rPr lang="tr-TR" dirty="0" smtClean="0"/>
              <a:t>zamanda da </a:t>
            </a:r>
            <a:r>
              <a:rPr lang="tr-TR" dirty="0"/>
              <a:t>rüzgarlı olması hayvanlar için tehlikeli olabilmektedir.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tersine sıcak havalarda , </a:t>
            </a:r>
            <a:r>
              <a:rPr lang="tr-TR" dirty="0" smtClean="0"/>
              <a:t>yüksek sıcaklığın </a:t>
            </a:r>
            <a:r>
              <a:rPr lang="tr-TR" dirty="0"/>
              <a:t>oluşturduğu termal stresten korunmanın yolu ise hızlı bir hava akımı sağlanmasıdır.</a:t>
            </a:r>
          </a:p>
        </p:txBody>
      </p:sp>
    </p:spTree>
    <p:extLst>
      <p:ext uri="{BB962C8B-B14F-4D97-AF65-F5344CB8AC3E}">
        <p14:creationId xmlns:p14="http://schemas.microsoft.com/office/powerpoint/2010/main" val="304308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Kondüksiyon</a:t>
            </a:r>
            <a:r>
              <a:rPr lang="tr-TR" dirty="0"/>
              <a:t> : Temas eden yüzeyler arasındaki ısı iletimi anlamındadır. Hayvan </a:t>
            </a:r>
            <a:r>
              <a:rPr lang="tr-TR" dirty="0" smtClean="0"/>
              <a:t>organizmasının </a:t>
            </a:r>
            <a:r>
              <a:rPr lang="tr-TR" dirty="0" err="1" smtClean="0"/>
              <a:t>kondüksiyon</a:t>
            </a:r>
            <a:r>
              <a:rPr lang="tr-TR" dirty="0" smtClean="0"/>
              <a:t> </a:t>
            </a:r>
            <a:r>
              <a:rPr lang="tr-TR" dirty="0"/>
              <a:t>yolu ile ısı kaybı, fiziksel temasının bulunduğu yüzeyin sıcaklığı , alanı ve </a:t>
            </a:r>
            <a:r>
              <a:rPr lang="tr-TR" dirty="0" smtClean="0"/>
              <a:t>ısı iletkenliğine </a:t>
            </a:r>
            <a:r>
              <a:rPr lang="tr-TR" dirty="0"/>
              <a:t>bağlı olarak değişmektedir. </a:t>
            </a:r>
            <a:endParaRPr lang="tr-TR" dirty="0" smtClean="0"/>
          </a:p>
          <a:p>
            <a:r>
              <a:rPr lang="tr-TR" dirty="0" smtClean="0"/>
              <a:t>Hayvanların </a:t>
            </a:r>
            <a:r>
              <a:rPr lang="tr-TR" dirty="0"/>
              <a:t>bu yolla ısı kaybının önlenmesi için </a:t>
            </a:r>
            <a:r>
              <a:rPr lang="tr-TR" dirty="0" smtClean="0"/>
              <a:t>yataklık kullanılması </a:t>
            </a:r>
            <a:r>
              <a:rPr lang="tr-TR" dirty="0"/>
              <a:t>veya tabanın izole edilmesi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05349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Evaporasyon</a:t>
            </a:r>
            <a:r>
              <a:rPr lang="tr-TR" dirty="0"/>
              <a:t> : Buharlaşma anlamındadır. Hayvanın ısı kaybının diğer yollarla çok güç </a:t>
            </a:r>
            <a:r>
              <a:rPr lang="tr-TR" dirty="0" smtClean="0"/>
              <a:t>olduğu veya </a:t>
            </a:r>
            <a:r>
              <a:rPr lang="tr-TR" dirty="0"/>
              <a:t>olmadığı durumlarda yüksek sıcaklıklarla mücadele gücü </a:t>
            </a:r>
            <a:r>
              <a:rPr lang="tr-TR" dirty="0" err="1"/>
              <a:t>evaporasyonla</a:t>
            </a:r>
            <a:r>
              <a:rPr lang="tr-TR" dirty="0"/>
              <a:t> sağlanmaktadır.</a:t>
            </a:r>
          </a:p>
          <a:p>
            <a:r>
              <a:rPr lang="tr-TR" dirty="0"/>
              <a:t>Çiftlik hayvanlarında deriden önemli düzeyde buharlaşma olmaz.</a:t>
            </a:r>
          </a:p>
        </p:txBody>
      </p:sp>
    </p:spTree>
    <p:extLst>
      <p:ext uri="{BB962C8B-B14F-4D97-AF65-F5344CB8AC3E}">
        <p14:creationId xmlns:p14="http://schemas.microsoft.com/office/powerpoint/2010/main" val="5672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Çünkü Çiftlik hayvanlarında </a:t>
            </a:r>
            <a:r>
              <a:rPr lang="tr-TR" dirty="0" smtClean="0"/>
              <a:t>ter bezi </a:t>
            </a:r>
            <a:r>
              <a:rPr lang="tr-TR" dirty="0"/>
              <a:t>sayısı azdır. Deri yoluyla buharlaşma havanın sıcaklığı ve nemi ile hava hareketlerine </a:t>
            </a:r>
            <a:r>
              <a:rPr lang="tr-TR" dirty="0" smtClean="0"/>
              <a:t>bağlı olarak </a:t>
            </a:r>
            <a:r>
              <a:rPr lang="tr-TR" dirty="0"/>
              <a:t>değişmektedir. </a:t>
            </a:r>
            <a:endParaRPr lang="tr-TR" dirty="0" smtClean="0"/>
          </a:p>
          <a:p>
            <a:r>
              <a:rPr lang="tr-TR" dirty="0" smtClean="0"/>
              <a:t>Akciğerler </a:t>
            </a:r>
            <a:r>
              <a:rPr lang="tr-TR" dirty="0"/>
              <a:t>yoluyla buharlaşma ise solunumla alınan ve verilen havanın </a:t>
            </a:r>
            <a:r>
              <a:rPr lang="tr-TR" dirty="0" smtClean="0"/>
              <a:t>neme oranına </a:t>
            </a:r>
            <a:r>
              <a:rPr lang="tr-TR" dirty="0"/>
              <a:t>bağlıdır.</a:t>
            </a:r>
          </a:p>
        </p:txBody>
      </p:sp>
    </p:spTree>
    <p:extLst>
      <p:ext uri="{BB962C8B-B14F-4D97-AF65-F5344CB8AC3E}">
        <p14:creationId xmlns:p14="http://schemas.microsoft.com/office/powerpoint/2010/main" val="135429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İlkbaharda, tüy dökümünden önce ortaya çıkacak </a:t>
            </a:r>
            <a:r>
              <a:rPr lang="tr-TR" dirty="0" smtClean="0"/>
              <a:t>ani sıcaklık </a:t>
            </a:r>
            <a:r>
              <a:rPr lang="tr-TR" dirty="0"/>
              <a:t>artışları veya sonbaharda koruyucu tüylerin oluşmasından önce görülecek ani </a:t>
            </a:r>
            <a:r>
              <a:rPr lang="tr-TR" dirty="0" smtClean="0"/>
              <a:t>sıcaklık düşüşleri</a:t>
            </a:r>
            <a:r>
              <a:rPr lang="tr-TR" dirty="0"/>
              <a:t>, hayvanları önemli ölçüde etkilemektedir. Belirtilen ani sıcaklık </a:t>
            </a:r>
            <a:r>
              <a:rPr lang="tr-TR" dirty="0" smtClean="0"/>
              <a:t>değişikliklerin hayvanlarda </a:t>
            </a:r>
            <a:r>
              <a:rPr lang="tr-TR" dirty="0"/>
              <a:t>zatürree ve benzeri hastalıkların ortaya çıkmasına neden olur.</a:t>
            </a:r>
          </a:p>
        </p:txBody>
      </p:sp>
    </p:spTree>
    <p:extLst>
      <p:ext uri="{BB962C8B-B14F-4D97-AF65-F5344CB8AC3E}">
        <p14:creationId xmlns:p14="http://schemas.microsoft.com/office/powerpoint/2010/main" val="23869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Hayvanlarda vücut ısısının belli bir düzeyde tutulabilmesi çeşitli yollarla sağlanmaktadır. </a:t>
            </a:r>
            <a:r>
              <a:rPr lang="tr-TR" dirty="0" smtClean="0"/>
              <a:t>Sıcak havalarda </a:t>
            </a:r>
            <a:r>
              <a:rPr lang="tr-TR" dirty="0"/>
              <a:t>ısı kaybının artırılması gerekmektedir. Bu ; solunumun hızlanması yolu ile </a:t>
            </a:r>
            <a:r>
              <a:rPr lang="tr-TR" dirty="0" smtClean="0"/>
              <a:t>akciğerlerden nem </a:t>
            </a:r>
            <a:r>
              <a:rPr lang="tr-TR" dirty="0"/>
              <a:t>atımının artırılması , terleme ve su tüketiminin artırılması ile sağlanmaktadır. </a:t>
            </a:r>
            <a:endParaRPr lang="tr-TR" dirty="0" smtClean="0"/>
          </a:p>
          <a:p>
            <a:r>
              <a:rPr lang="tr-TR" dirty="0" smtClean="0"/>
              <a:t>Hayvanlar sıcak havalarda </a:t>
            </a:r>
            <a:r>
              <a:rPr lang="tr-TR" dirty="0"/>
              <a:t>güneşten korunmak (gölgeyi tercih ) , yem tüketimini azaltmak ve </a:t>
            </a:r>
            <a:r>
              <a:rPr lang="tr-TR" dirty="0" smtClean="0"/>
              <a:t>hareketlerini sınırlandırmak </a:t>
            </a:r>
            <a:r>
              <a:rPr lang="tr-TR" dirty="0"/>
              <a:t>suretiyle sıcak stresinden korunmaktadırlar.</a:t>
            </a:r>
          </a:p>
        </p:txBody>
      </p:sp>
    </p:spTree>
    <p:extLst>
      <p:ext uri="{BB962C8B-B14F-4D97-AF65-F5344CB8AC3E}">
        <p14:creationId xmlns:p14="http://schemas.microsoft.com/office/powerpoint/2010/main" val="336520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 vücut </a:t>
            </a:r>
            <a:r>
              <a:rPr lang="tr-TR" dirty="0" smtClean="0"/>
              <a:t>pozisyonlarını değiştirmek </a:t>
            </a:r>
            <a:r>
              <a:rPr lang="tr-TR" dirty="0"/>
              <a:t>suretiyle sıcaklık stresinden kurtulmaya çalışırlar, örneğin kanatlı hayvanlar </a:t>
            </a:r>
            <a:r>
              <a:rPr lang="tr-TR" dirty="0" smtClean="0"/>
              <a:t>kanatlarını açarak </a:t>
            </a:r>
            <a:r>
              <a:rPr lang="tr-TR" dirty="0"/>
              <a:t>hava sirkülasyonu artırmak suretiyle bunu sağlamaktadırlar. </a:t>
            </a:r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/>
              <a:t>hayvanlar özellikle </a:t>
            </a:r>
            <a:r>
              <a:rPr lang="tr-TR" dirty="0" smtClean="0"/>
              <a:t>de domuzlar </a:t>
            </a:r>
            <a:r>
              <a:rPr lang="tr-TR" dirty="0"/>
              <a:t>su birikintileri ve çamurlu alanlarda yuvarlanarak vücut sıcaklığını düşürmeye çalışırlar</a:t>
            </a:r>
          </a:p>
        </p:txBody>
      </p:sp>
    </p:spTree>
    <p:extLst>
      <p:ext uri="{BB962C8B-B14F-4D97-AF65-F5344CB8AC3E}">
        <p14:creationId xmlns:p14="http://schemas.microsoft.com/office/powerpoint/2010/main" val="240348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Çiftlik hayvanları çok soğuk havalarda yem tüketimlerini fazlalaştırmak suretiyle ısı </a:t>
            </a:r>
            <a:r>
              <a:rPr lang="tr-TR" dirty="0" smtClean="0"/>
              <a:t>üretimlerini artırırlar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soğuğa uzun süre maruz kalan hayvanlarda deri altı yağ birikimi artar, </a:t>
            </a:r>
            <a:r>
              <a:rPr lang="tr-TR" dirty="0" smtClean="0"/>
              <a:t>vücut yüzeyinde </a:t>
            </a:r>
            <a:r>
              <a:rPr lang="tr-TR" dirty="0"/>
              <a:t>dışta uzun ve kaba , altta kısa ve ince tüyler artırılır.</a:t>
            </a:r>
          </a:p>
        </p:txBody>
      </p:sp>
    </p:spTree>
    <p:extLst>
      <p:ext uri="{BB962C8B-B14F-4D97-AF65-F5344CB8AC3E}">
        <p14:creationId xmlns:p14="http://schemas.microsoft.com/office/powerpoint/2010/main" val="307521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Titreme ile ısı üretimi </a:t>
            </a:r>
            <a:r>
              <a:rPr lang="tr-TR" dirty="0" smtClean="0"/>
              <a:t>artırılmaya çalışılır</a:t>
            </a:r>
            <a:r>
              <a:rPr lang="tr-TR" dirty="0"/>
              <a:t>. Soğuk havalarda hayvanlar </a:t>
            </a:r>
            <a:r>
              <a:rPr lang="tr-TR" dirty="0" err="1"/>
              <a:t>biraraya</a:t>
            </a:r>
            <a:r>
              <a:rPr lang="tr-TR" dirty="0"/>
              <a:t> toplanarak birbirlerinin kaybettikleri </a:t>
            </a:r>
            <a:r>
              <a:rPr lang="tr-TR" dirty="0" smtClean="0"/>
              <a:t>ısıdan yararlanmaya </a:t>
            </a:r>
            <a:r>
              <a:rPr lang="tr-TR" dirty="0"/>
              <a:t>ve ısı kaybına neden olan yüzeyleri azaltmaya çalışırlar.</a:t>
            </a:r>
          </a:p>
        </p:txBody>
      </p:sp>
    </p:spTree>
    <p:extLst>
      <p:ext uri="{BB962C8B-B14F-4D97-AF65-F5344CB8AC3E}">
        <p14:creationId xmlns:p14="http://schemas.microsoft.com/office/powerpoint/2010/main" val="14082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Dinlediğiniz </a:t>
            </a:r>
            <a:r>
              <a:rPr lang="tr-TR" smtClean="0"/>
              <a:t>için teşekkür ederim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28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KONFOR ve STRESS SICAKLIK ARALIKLARI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Konfor sıcaklık aralığı; vücutta üretilen ve atılan ısının dengeli veya dengeliye yakın </a:t>
            </a:r>
            <a:r>
              <a:rPr lang="tr-TR" dirty="0" smtClean="0"/>
              <a:t>durumda olduğu </a:t>
            </a:r>
            <a:r>
              <a:rPr lang="tr-TR" dirty="0"/>
              <a:t>çevre sıcaklığı aralığı olarak tanımlanabilir. Çevre sıcaklığı, konfor aralığının </a:t>
            </a:r>
            <a:r>
              <a:rPr lang="tr-TR" dirty="0" smtClean="0"/>
              <a:t>altına düştüğünde </a:t>
            </a:r>
            <a:r>
              <a:rPr lang="tr-TR" dirty="0"/>
              <a:t>hayvanın yem tüketimi artar, vücut yüzeyleri ile </a:t>
            </a:r>
            <a:r>
              <a:rPr lang="tr-TR" dirty="0" err="1"/>
              <a:t>ekstremitelerdeki</a:t>
            </a:r>
            <a:r>
              <a:rPr lang="tr-TR" dirty="0"/>
              <a:t> kan </a:t>
            </a:r>
            <a:r>
              <a:rPr lang="tr-TR" dirty="0" smtClean="0"/>
              <a:t>dolaşımı yavaşlar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 sıcaklığının düşük olduğu durumlarda titreme başlar. Titreme, ısı </a:t>
            </a:r>
            <a:r>
              <a:rPr lang="tr-TR" dirty="0" smtClean="0"/>
              <a:t>üretiminin artırılmasını </a:t>
            </a:r>
            <a:r>
              <a:rPr lang="tr-TR" dirty="0"/>
              <a:t>sağlayan koruyucu bir mekanizmadır. Kanatlılar bu gibi durumda tüylerini </a:t>
            </a:r>
            <a:r>
              <a:rPr lang="tr-TR" dirty="0" smtClean="0"/>
              <a:t>kabartıp, tüyler </a:t>
            </a:r>
            <a:r>
              <a:rPr lang="tr-TR" dirty="0"/>
              <a:t>arasındaki hava miktarını artırarak vücut sıcaklıklarının atılmasını önleyecek bir </a:t>
            </a:r>
            <a:r>
              <a:rPr lang="tr-TR" dirty="0" smtClean="0"/>
              <a:t>izolasyon artışı </a:t>
            </a:r>
            <a:r>
              <a:rPr lang="tr-TR" dirty="0"/>
              <a:t>sağlamaya çalışırlar.</a:t>
            </a:r>
          </a:p>
        </p:txBody>
      </p:sp>
    </p:spTree>
    <p:extLst>
      <p:ext uri="{BB962C8B-B14F-4D97-AF65-F5344CB8AC3E}">
        <p14:creationId xmlns:p14="http://schemas.microsoft.com/office/powerpoint/2010/main" val="106231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Sığırlar soğuk ve fırtınalı zamanlarda </a:t>
            </a:r>
            <a:r>
              <a:rPr lang="tr-TR" dirty="0" err="1"/>
              <a:t>biraraya</a:t>
            </a:r>
            <a:r>
              <a:rPr lang="tr-TR" dirty="0"/>
              <a:t> toplanarak </a:t>
            </a:r>
            <a:r>
              <a:rPr lang="tr-TR" dirty="0" smtClean="0"/>
              <a:t>rüzgarın etkisinden </a:t>
            </a:r>
            <a:r>
              <a:rPr lang="tr-TR" dirty="0"/>
              <a:t>korunmaya çalışırlar. Bu davranım ayrıca, hayvanların bir diğerinin </a:t>
            </a:r>
            <a:r>
              <a:rPr lang="tr-TR" dirty="0" smtClean="0"/>
              <a:t>vücut sıcaklığından </a:t>
            </a:r>
            <a:r>
              <a:rPr lang="tr-TR" dirty="0"/>
              <a:t>yararlanmak suretiyle soğuk etkisinden korunmalarını sağlamaktadır.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59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2329</Words>
  <Application>Microsoft Office PowerPoint</Application>
  <PresentationFormat>Ekran Gösterisi (4:3)</PresentationFormat>
  <Paragraphs>109</Paragraphs>
  <Slides>64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64</vt:i4>
      </vt:variant>
    </vt:vector>
  </HeadingPairs>
  <TitlesOfParts>
    <vt:vector size="65" baseType="lpstr">
      <vt:lpstr>Akış</vt:lpstr>
      <vt:lpstr>HAYVANLARIN ÇEVRESEL DEĞİŞİKLİKLERE UYABİLME MEKANİZMALARI</vt:lpstr>
      <vt:lpstr>PowerPoint Sunusu</vt:lpstr>
      <vt:lpstr>PowerPoint Sunusu</vt:lpstr>
      <vt:lpstr>PowerPoint Sunusu</vt:lpstr>
      <vt:lpstr>PowerPoint Sunusu</vt:lpstr>
      <vt:lpstr>PowerPoint Sunusu</vt:lpstr>
      <vt:lpstr>KONFOR ve STRESS SICAKLIK ARALIKLARI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ÇEVRENİN HAYVANLARA UYGUN HALE GETİRİLMESİ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HAYVANLARIN SICAKLIK ETKİSİ İLE SAVAŞIMDA YETERSİZLİĞİ</vt:lpstr>
      <vt:lpstr>PowerPoint Sunusu</vt:lpstr>
      <vt:lpstr>PowerPoint Sunusu</vt:lpstr>
      <vt:lpstr>PowerPoint Sunusu</vt:lpstr>
      <vt:lpstr>PowerPoint Sunusu</vt:lpstr>
      <vt:lpstr>PowerPoint Sunusu</vt:lpstr>
      <vt:lpstr>ÇEVRE KOŞULLARINA UYGUN HAYVANLAR GELİŞTİRME</vt:lpstr>
      <vt:lpstr>PowerPoint Sunusu</vt:lpstr>
      <vt:lpstr>PowerPoint Sunusu</vt:lpstr>
      <vt:lpstr>PowerPoint Sunusu</vt:lpstr>
      <vt:lpstr>PowerPoint Sunusu</vt:lpstr>
      <vt:lpstr>HAYVANLARIN DİĞER STRES FAKTÖRLERİ İLE SAVAŞIMDA YETERSİZLİĞİ</vt:lpstr>
      <vt:lpstr>PowerPoint Sunusu</vt:lpstr>
      <vt:lpstr>PowerPoint Sunusu</vt:lpstr>
      <vt:lpstr>PowerPoint Sunusu</vt:lpstr>
      <vt:lpstr>PowerPoint Sunusu</vt:lpstr>
      <vt:lpstr>ÇEVRESEL ETKENLER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HAYVANLARIN ÇEVRESEL DEĞİŞİKLİKLERE UYABİLME MEKANİZMALARI</dc:title>
  <cp:lastModifiedBy>asus</cp:lastModifiedBy>
  <cp:revision>6</cp:revision>
  <dcterms:modified xsi:type="dcterms:W3CDTF">2020-04-18T09:01:49Z</dcterms:modified>
</cp:coreProperties>
</file>