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 id="258" r:id="rId5"/>
    <p:sldId id="257"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26.03.2020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85000" lnSpcReduction="10000"/>
          </a:bodyPr>
          <a:lstStyle/>
          <a:p>
            <a:pPr algn="just"/>
            <a:r>
              <a:rPr lang="tr-TR" b="1" dirty="0" smtClean="0"/>
              <a:t>A. ÇED YÖNTEMLERİNE GENEL BAKIŞ </a:t>
            </a:r>
          </a:p>
          <a:p>
            <a:pPr algn="just"/>
            <a:r>
              <a:rPr lang="tr-TR" dirty="0" smtClean="0"/>
              <a:t>Planlama, genelde insanların uzun ve kısa vadeli menfaatlerini maksimize etmek amacıyla, kaynakların rasyonel olarak kullanım ve dağıtımına yönelik etkinlikler olarak tanımlanır. Ekoloji, doğal kaynaklatın (su, hava, toprak, vb.) temel bileşenlerini ve bunların canlılarla olan karşılıklı ilişkilerini inceleyen bilim dalıdır. Çevresel etki değerlendirmesi veya ÇED ise, ekonomik planlama ve kaynak geliştirme ile ekolojik konuların ortak ilgi alanlarını birleştirmek için geliştirilmiş oldukça yeni bir </a:t>
            </a:r>
            <a:r>
              <a:rPr lang="tr-TR" dirty="0" err="1" smtClean="0"/>
              <a:t>sosyo</a:t>
            </a:r>
            <a:r>
              <a:rPr lang="tr-TR" dirty="0" smtClean="0"/>
              <a:t>-politik yaklaşımdır. Çoğu ülkede ÇED, toplum baskısına karşı hükümetlerin geliştirdiği idari bir reaksiyondan kaynaklanmıştır. </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77500" lnSpcReduction="20000"/>
          </a:bodyPr>
          <a:lstStyle/>
          <a:p>
            <a:pPr algn="just"/>
            <a:r>
              <a:rPr lang="tr-TR" b="1" dirty="0" smtClean="0"/>
              <a:t>3. AYIRICILIK </a:t>
            </a:r>
          </a:p>
          <a:p>
            <a:pPr algn="just"/>
            <a:r>
              <a:rPr lang="tr-TR" dirty="0" smtClean="0"/>
              <a:t>Bir ÇED çalışması, sadece planlanan faaliyetlerin etkileri sonucunda çevrenin mevcut durumunda gelecekte meydana gelebilecek kısa ve uzun vadeli değişimlerin belirlenmesini amaçlar. Uygulanan metodoloji ve teknikler bu değişimleri ortaya çıkarabilecek, ayırıcılık özelliklerine sahip olmalıdır. </a:t>
            </a:r>
          </a:p>
          <a:p>
            <a:pPr algn="just"/>
            <a:r>
              <a:rPr lang="tr-TR" dirty="0" smtClean="0"/>
              <a:t>Bu nokta önemle üzerinde durulması gereken bir husustur. Ülkemizde ÇED için gerekli bilimsel öngörü teknikleri yeterince bilinmediği, ortamların halihazır durumunu belirleyecek kalitede ölçümler yok denecek kadar az olduğu ve çevresel konuların nesnel bazda tartışılabileceği düşünsel düzey oluşmadığı için, özellikle bazı meslek odalarının ve çevre kapitalinden yararlanmak isteyen politikacıların çevreye olan yaklaşımlarında işin kolayına kaçılmaya çalışılmaktadır.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85000" lnSpcReduction="20000"/>
          </a:bodyPr>
          <a:lstStyle/>
          <a:p>
            <a:pPr algn="just"/>
            <a:r>
              <a:rPr lang="tr-TR" b="1" dirty="0" smtClean="0"/>
              <a:t>4.NESNELLİK </a:t>
            </a:r>
          </a:p>
          <a:p>
            <a:pPr algn="just"/>
            <a:r>
              <a:rPr lang="tr-TR" dirty="0" smtClean="0"/>
              <a:t>Değerlendirmede kullanılan metodolojiler ile elde edilen sonuçlar kişisel eğilimlerden, taktiklerden, politik ve diğer baskılardan mümkün olduğunca az etkilenmektedir. Böyle bir metodoloji başlangıçta basit de olsa uygulamalar sonucunda elde edilen deneyimlerin ışığında, kapsamca genişletilip derinliği ve ayrıntı seviyesi arttırabilme özelliğine sahip olur. Nesnellik ÇED’ e yenilenebilirlik özelliği kazandırır. Çalışmayı kim veya hangi grup yaparsa yapsın, yinelenebilir ve nesnel bir metodoloji ile aynı bilgi bazından hareketle zorunlu olarak aynı sonuçlara varması: gerekir. Böylece çeşitli baskı gruplarının isteklerine uygun,"ısmarlama ÇED" yapılması riski azalır.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lnSpcReduction="10000"/>
          </a:bodyPr>
          <a:lstStyle/>
          <a:p>
            <a:pPr algn="just"/>
            <a:r>
              <a:rPr lang="tr-TR" b="1" dirty="0" smtClean="0"/>
              <a:t>5.UZMANLIK </a:t>
            </a:r>
          </a:p>
          <a:p>
            <a:pPr algn="just"/>
            <a:r>
              <a:rPr lang="tr-TR" dirty="0" smtClean="0"/>
              <a:t>Daha önceki tebliğde belirtildiği gibi, bazı çevresel etkilerin </a:t>
            </a:r>
            <a:r>
              <a:rPr lang="tr-TR" dirty="0" smtClean="0"/>
              <a:t>nicelikselleştirilmesinde </a:t>
            </a:r>
            <a:r>
              <a:rPr lang="tr-TR" dirty="0" smtClean="0"/>
              <a:t>güçlükler ortaya çıkabilir. Bu şartlar altında yapılacak değerlendirmelerin bir kısmı, istenen ölçüde somut ve objektif olmayacaktır. Böyle durumlarda, nicelikselleştirilemeyen etkilerin, yapılan çalışmaya en sağlıklı şekilde yansıtılabilmesini garantilemek için, konu üzerindeki en ayrıntılı bilgilere sahip uzmanların katkısını sağlamak gerekir.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92500" lnSpcReduction="10000"/>
          </a:bodyPr>
          <a:lstStyle/>
          <a:p>
            <a:pPr algn="just">
              <a:buNone/>
            </a:pPr>
            <a:r>
              <a:rPr lang="tr-TR" dirty="0" smtClean="0"/>
              <a:t>1993 </a:t>
            </a:r>
            <a:r>
              <a:rPr lang="tr-TR" dirty="0" smtClean="0"/>
              <a:t>yılında yürürlüğe giren Çevresel Etki Değerlendirmesi Yönetmeliği'nde ÇED yapma yetkisinin kimlere verileceği konusunun ilerideki tarihte çıkarılacak bir tebliğ ile belirleneceği esası getirilirken, bu tebliğ hazırlanana kadar geçecek süre içinde "planlanan faaliyetin konusuyla ilgili en az 3 farklı meslek grubundan ,en az lisans seviyesinde eğitim görmüş 3 yıl ve üstü mesleki tecrübeye sahip kişilerin ÇED raporunun hazırlanmasın da görev alması ve raporların bu kişiler tarafından da imzalanması gereklidir</a:t>
            </a:r>
            <a:r>
              <a:rPr lang="tr-TR" dirty="0" smtClean="0"/>
              <a:t>.“ hükmü </a:t>
            </a:r>
            <a:r>
              <a:rPr lang="tr-TR" dirty="0" smtClean="0"/>
              <a:t>yer almaktadır.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lstStyle/>
          <a:p>
            <a:pPr algn="just">
              <a:buNone/>
            </a:pPr>
            <a:r>
              <a:rPr lang="tr-TR" dirty="0" smtClean="0"/>
              <a:t>ÇED, işlemi çok karmaşıktır. Projenin ve gelişme sahasının değerlendirilmesini ye yeni projenin çevrede yapacağı etkilerin kestirilmesi işlemlerini içerir. Ağırlık olarak fiziksel özellik taşıyan projeler, öncelikle su kullanımı, arazi şekli veya deşarj edilen kimyasal bileşikler ya da enerji gibi etkilerle fiziksel bozulmalara neden olurlar. Bu tip bozulmalar genelde basittir ve kesin kestirimler yapılması mümkündür.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85000" lnSpcReduction="10000"/>
          </a:bodyPr>
          <a:lstStyle/>
          <a:p>
            <a:pPr algn="just">
              <a:buNone/>
            </a:pPr>
            <a:r>
              <a:rPr lang="tr-TR" dirty="0" smtClean="0"/>
              <a:t>ÇED 'in karmaşıklığı hem faaliyetlerin hem de bunların etkilediği ortamların çok değişik ve çok boyutlu davranışları olmasından kaynaklanmaktadır. 'Probleme sistematik bir şekilde yaklaşabilmek ve çevresel davranış çeşitliliğinden kaynaklanan güçlükleri yenebilmek için, problemi tanımlanabilir bileşenlere bölerek yapılacak analizin izlenebilir niteliğe dönüştürülmesi gereklidir. Önerilen projenin etki faktörü niteliğindeki her bir elemanı belirlenip tanımlanmalıdır. Ayrıca bölgenin etkilenebilecek çevresel hedeflerinin özellikleri de belirlenmelidir. Tüm bu aşamalardan sonra potansiyel etkileşimler, çevre uzmanının metodolojileri ve yöntemleriyle kolayca kestirilebilir.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lstStyle/>
          <a:p>
            <a:pPr algn="just"/>
            <a:r>
              <a:rPr lang="tr-TR" b="1" dirty="0" smtClean="0"/>
              <a:t>Pratikte ÇED aşağıda verilen konular üzerinde yoğunlaşmıştır: </a:t>
            </a:r>
          </a:p>
          <a:p>
            <a:pPr algn="just"/>
            <a:r>
              <a:rPr lang="tr-TR" dirty="0" smtClean="0"/>
              <a:t> Projenin, bölgenin temel doğal kaynaklarına yapacağı doğrudan etkiler (su, hava, toprak, flora, fauna), </a:t>
            </a:r>
          </a:p>
          <a:p>
            <a:pPr algn="just"/>
            <a:r>
              <a:rPr lang="tr-TR" dirty="0" smtClean="0"/>
              <a:t> Doğrudan etkilenen kişilerin sağlık ve güvenlikleri (ses ve toz) </a:t>
            </a:r>
          </a:p>
          <a:p>
            <a:pPr algn="just"/>
            <a:r>
              <a:rPr lang="tr-TR" dirty="0" smtClean="0"/>
              <a:t> Mülk kaybı, kaynakların azalması, değişen gelirler ve sosyal kurumun değişmesi gibi dolaylı sosyal ve ekonomik sonuçlar. </a:t>
            </a:r>
          </a:p>
          <a:p>
            <a:pPr algn="just">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92500" lnSpcReduction="20000"/>
          </a:bodyPr>
          <a:lstStyle/>
          <a:p>
            <a:pPr algn="just"/>
            <a:r>
              <a:rPr lang="tr-TR" dirty="0" smtClean="0"/>
              <a:t>ÇED prosedüründe kapsam belirleme çok önemli bir işlemdir. Kapsam, yapılacak incelemelerin sınırlarını belirler. ÇED çalışmalarında kullanılacak, yöntemler "metodolojiler vs teknikler" olmak üzere 2 gruba ayrılır. </a:t>
            </a:r>
          </a:p>
          <a:p>
            <a:pPr algn="just"/>
            <a:r>
              <a:rPr lang="tr-TR" dirty="0" smtClean="0"/>
              <a:t>Eleme ve kapsam belirleme aşamalarında kullanılan ve genellikle kaba bir nicelikselleştirmeyi amaçlayan yöntemler “</a:t>
            </a:r>
            <a:r>
              <a:rPr lang="tr-TR" b="1" dirty="0" smtClean="0"/>
              <a:t>Metodolojiler Sınıfına”, </a:t>
            </a:r>
          </a:p>
          <a:p>
            <a:pPr algn="just"/>
            <a:r>
              <a:rPr lang="tr-TR" dirty="0" smtClean="0"/>
              <a:t>Etkilerin değerlendirilmesi ve öngörü aşamasında kullanılan ve genellikle ayrıntılı bir nicelikselleştirmeyi amaçlayan yöntemler işe “</a:t>
            </a:r>
            <a:r>
              <a:rPr lang="tr-TR" b="1" dirty="0" smtClean="0"/>
              <a:t>Teknikler Sınıfına” dahil edilmektedir.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lstStyle/>
          <a:p>
            <a:pPr algn="just"/>
            <a:r>
              <a:rPr lang="tr-TR" dirty="0" smtClean="0"/>
              <a:t>ÇED için kullanılan metodolojiler; üst üste bindirme, kontrol listeleri, etkileşim matrisleri, ağ/sistem diyagramları ve son yıllarda geliştirilen </a:t>
            </a:r>
            <a:r>
              <a:rPr lang="tr-TR" dirty="0" err="1" smtClean="0"/>
              <a:t>adaptif</a:t>
            </a:r>
            <a:r>
              <a:rPr lang="tr-TR" dirty="0" smtClean="0"/>
              <a:t> çevresel etki değerlendirmesi gibi yöntemlerden oluşmaktadır. </a:t>
            </a:r>
          </a:p>
          <a:p>
            <a:pPr algn="just"/>
            <a:r>
              <a:rPr lang="tr-TR" dirty="0" smtClean="0"/>
              <a:t>Teknikler ise; ana hatlarıyla, matematiksel model uygulamaları ile veri toplama değerlendirme ve yorumlama çalışmalarından meydana gelmektedir.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92500" lnSpcReduction="10000"/>
          </a:bodyPr>
          <a:lstStyle/>
          <a:p>
            <a:pPr algn="just"/>
            <a:r>
              <a:rPr lang="tr-TR" b="1" dirty="0" smtClean="0"/>
              <a:t>ÇED için kullanılan metodolojilerin aşağıdaki nitelikleri taşıması istenir: </a:t>
            </a:r>
          </a:p>
          <a:p>
            <a:pPr algn="just"/>
            <a:r>
              <a:rPr lang="tr-TR" dirty="0" smtClean="0"/>
              <a:t>• Kapsamın Genişliği </a:t>
            </a:r>
          </a:p>
          <a:p>
            <a:pPr algn="just"/>
            <a:r>
              <a:rPr lang="tr-TR" dirty="0" smtClean="0"/>
              <a:t>• Elastiklik </a:t>
            </a:r>
          </a:p>
          <a:p>
            <a:pPr algn="just"/>
            <a:r>
              <a:rPr lang="tr-TR" dirty="0" smtClean="0"/>
              <a:t>• Ayırıcılık </a:t>
            </a:r>
          </a:p>
          <a:p>
            <a:pPr algn="just"/>
            <a:r>
              <a:rPr lang="tr-TR" dirty="0" smtClean="0"/>
              <a:t>• Nesnelik </a:t>
            </a:r>
          </a:p>
          <a:p>
            <a:pPr algn="just"/>
            <a:r>
              <a:rPr lang="tr-TR" dirty="0" smtClean="0"/>
              <a:t>• Uzmanlık </a:t>
            </a:r>
          </a:p>
          <a:p>
            <a:pPr algn="just"/>
            <a:r>
              <a:rPr lang="tr-TR" dirty="0" smtClean="0"/>
              <a:t>• Kriterlerin Tanımlanması </a:t>
            </a:r>
          </a:p>
          <a:p>
            <a:pPr algn="just"/>
            <a:r>
              <a:rPr lang="tr-TR" dirty="0" smtClean="0"/>
              <a:t>• Kestirimlerin Somutluğu ve Niceliksellik </a:t>
            </a:r>
          </a:p>
          <a:p>
            <a:pPr algn="just"/>
            <a:r>
              <a:rPr lang="tr-TR" dirty="0" smtClean="0"/>
              <a:t>• Bütünleşik Yaklaşım </a:t>
            </a:r>
          </a:p>
          <a:p>
            <a:pPr algn="just"/>
            <a:r>
              <a:rPr lang="tr-TR" dirty="0" smtClean="0"/>
              <a:t>• Seçicilik </a:t>
            </a:r>
          </a:p>
          <a:p>
            <a:pPr algn="just">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92500" lnSpcReduction="20000"/>
          </a:bodyPr>
          <a:lstStyle/>
          <a:p>
            <a:pPr algn="just"/>
            <a:r>
              <a:rPr lang="tr-TR" b="1" dirty="0" smtClean="0"/>
              <a:t>1. KAPSAMIN GENİŞLİĞİ </a:t>
            </a:r>
          </a:p>
          <a:p>
            <a:pPr algn="just"/>
            <a:r>
              <a:rPr lang="tr-TR" dirty="0" smtClean="0"/>
              <a:t>Çevresel sistemler çok sayıda canlı ve cansız öğelerden ve bunlar arasındaki karmaşık etkileşimlerden oluşur. Uygun bir metodoloji, sistemlerin bu özelliklerini dikkate alarak konuya geniş kapsamlı bir biçimde yaklaşımı mümkün kılmalıdır. Günümüzde çevre sorunlarına yaklaşımda uygulanan düşünce, sistematiği, “ekosistem yaklaşımından” hareket eder. ÇED çalışmalarının çerçevesinin ekosistem yaklaşımı ile çizilmesi mümkün olduğunca geniş bir kapsamın başlangıçta garantilenmesi anlamına gelir.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92500"/>
          </a:bodyPr>
          <a:lstStyle/>
          <a:p>
            <a:pPr algn="just"/>
            <a:r>
              <a:rPr lang="tr-TR" b="1" dirty="0" smtClean="0"/>
              <a:t>2. ELASTİKLİK: </a:t>
            </a:r>
          </a:p>
          <a:p>
            <a:pPr algn="just"/>
            <a:r>
              <a:rPr lang="tr-TR" dirty="0" smtClean="0"/>
              <a:t>Metodolojiler; proje türü, boyutları ve çevresel ortamların, farklılığına, planlanan faaliyetlerin kendine özgü niteliklerine uyum gösterebilecek şekilde çok yönlü kullanıma elverişli ve elastik olmalıdır. </a:t>
            </a:r>
          </a:p>
          <a:p>
            <a:pPr algn="just"/>
            <a:r>
              <a:rPr lang="tr-TR" dirty="0" smtClean="0"/>
              <a:t>Bugüne kadar her projeye uygulanabilecek evrensel nitelikli bir ÇED metodolojisi bulunamamıştır. Çünkü incelenecek her çevresel ortam ve bu ortamlarda yer alması düşünülen her proje kendine özgü niteliklere sahip olacaktır </a:t>
            </a:r>
            <a:r>
              <a:rPr lang="tr-TR" dirty="0" smtClean="0"/>
              <a:t>.</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906</Words>
  <PresentationFormat>Ekran Gösterisi (4:3)</PresentationFormat>
  <Paragraphs>36</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ANA BİLGİSAYAR</dc:creator>
  <cp:lastModifiedBy>TOSHIBA</cp:lastModifiedBy>
  <cp:revision>2</cp:revision>
  <dcterms:created xsi:type="dcterms:W3CDTF">2020-03-26T20:48:11Z</dcterms:created>
  <dcterms:modified xsi:type="dcterms:W3CDTF">2020-03-26T20:54:19Z</dcterms:modified>
</cp:coreProperties>
</file>