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21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318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9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317" r:id="rId3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10.01.2021</a:t>
            </a:fld>
            <a:endParaRPr lang="tr-T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10.01.2021</a:t>
            </a:fld>
            <a:endParaRPr lang="tr-T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Rutubetin (Nemin) etkisi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97819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Hava </a:t>
            </a:r>
            <a:r>
              <a:rPr lang="tr-TR" dirty="0" smtClean="0"/>
              <a:t>hareketinin bu </a:t>
            </a:r>
            <a:r>
              <a:rPr lang="tr-TR" dirty="0"/>
              <a:t>etkisi, hayvanı çevreleyen veya tüy ve kıllar arasında bulunan havanın hareketsiz </a:t>
            </a:r>
            <a:r>
              <a:rPr lang="tr-TR" dirty="0" smtClean="0"/>
              <a:t>kalmasını engellemek </a:t>
            </a:r>
            <a:r>
              <a:rPr lang="tr-TR" dirty="0"/>
              <a:t>yoluyla olmaktadır. </a:t>
            </a:r>
            <a:endParaRPr lang="tr-TR" dirty="0" smtClean="0"/>
          </a:p>
          <a:p>
            <a:r>
              <a:rPr lang="tr-TR" dirty="0" smtClean="0"/>
              <a:t>Soğuk </a:t>
            </a:r>
            <a:r>
              <a:rPr lang="tr-TR" dirty="0"/>
              <a:t>havalarda ise ; hava hareketinin fazla olması </a:t>
            </a:r>
            <a:r>
              <a:rPr lang="tr-TR" dirty="0" smtClean="0"/>
              <a:t>durumunda hayvanın </a:t>
            </a:r>
            <a:r>
              <a:rPr lang="tr-TR" dirty="0"/>
              <a:t>üşümesi söz konusudur.</a:t>
            </a:r>
          </a:p>
        </p:txBody>
      </p:sp>
    </p:spTree>
    <p:extLst>
      <p:ext uri="{BB962C8B-B14F-4D97-AF65-F5344CB8AC3E}">
        <p14:creationId xmlns:p14="http://schemas.microsoft.com/office/powerpoint/2010/main" val="3815626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HAYVANIN YÜZEYİNİN ETKİSİ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Hayvanın ısı regülasyonunun sağlanmasında vücut yüzeyinin önemi büyüktür. </a:t>
            </a:r>
            <a:endParaRPr lang="tr-TR" dirty="0" smtClean="0"/>
          </a:p>
          <a:p>
            <a:r>
              <a:rPr lang="tr-TR" dirty="0" smtClean="0"/>
              <a:t>Vücut sıcaklığının deriye </a:t>
            </a:r>
            <a:r>
              <a:rPr lang="tr-TR" dirty="0"/>
              <a:t>ulaşımı kan dolaşımı yoluyla olmaktadır. </a:t>
            </a:r>
            <a:endParaRPr lang="tr-TR" dirty="0" smtClean="0"/>
          </a:p>
          <a:p>
            <a:r>
              <a:rPr lang="tr-TR" dirty="0" smtClean="0"/>
              <a:t>Hayvanlarda </a:t>
            </a:r>
            <a:r>
              <a:rPr lang="tr-TR" dirty="0"/>
              <a:t>terleme mekanizması oldukça geridir.</a:t>
            </a:r>
          </a:p>
          <a:p>
            <a:r>
              <a:rPr lang="tr-TR" dirty="0"/>
              <a:t>Sığır koyun ve domuzlar ter bezlerine sahip olmakla birlikte bu bezlerin fonksiyonları geridir</a:t>
            </a:r>
          </a:p>
        </p:txBody>
      </p:sp>
    </p:spTree>
    <p:extLst>
      <p:ext uri="{BB962C8B-B14F-4D97-AF65-F5344CB8AC3E}">
        <p14:creationId xmlns:p14="http://schemas.microsoft.com/office/powerpoint/2010/main" val="1122502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Su buharı </a:t>
            </a:r>
            <a:r>
              <a:rPr lang="tr-TR" dirty="0"/>
              <a:t>deriden </a:t>
            </a:r>
            <a:r>
              <a:rPr lang="tr-TR" dirty="0" err="1"/>
              <a:t>osmos</a:t>
            </a:r>
            <a:r>
              <a:rPr lang="tr-TR" dirty="0"/>
              <a:t> yolu ile geçer. </a:t>
            </a:r>
            <a:endParaRPr lang="tr-TR" dirty="0" smtClean="0"/>
          </a:p>
          <a:p>
            <a:r>
              <a:rPr lang="tr-TR" dirty="0" smtClean="0"/>
              <a:t>Bu </a:t>
            </a:r>
            <a:r>
              <a:rPr lang="tr-TR" dirty="0"/>
              <a:t>ter bezleri ile ilgili bir işlev değildir. Vücuttaki ısı </a:t>
            </a:r>
            <a:r>
              <a:rPr lang="tr-TR" dirty="0" smtClean="0"/>
              <a:t>değişimi postun </a:t>
            </a:r>
            <a:r>
              <a:rPr lang="tr-TR" dirty="0"/>
              <a:t>rengi , fiziksel özellikleri ve yapısından etkilenmektedir.</a:t>
            </a:r>
          </a:p>
        </p:txBody>
      </p:sp>
    </p:spTree>
    <p:extLst>
      <p:ext uri="{BB962C8B-B14F-4D97-AF65-F5344CB8AC3E}">
        <p14:creationId xmlns:p14="http://schemas.microsoft.com/office/powerpoint/2010/main" val="1540418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Güneşten gelen ısının posttan emilen miktarını renk belirlemektedir. </a:t>
            </a:r>
            <a:endParaRPr lang="tr-TR" dirty="0" smtClean="0"/>
          </a:p>
          <a:p>
            <a:r>
              <a:rPr lang="tr-TR" dirty="0" smtClean="0"/>
              <a:t>Beyaz </a:t>
            </a:r>
            <a:r>
              <a:rPr lang="tr-TR" dirty="0"/>
              <a:t>renk görünür </a:t>
            </a:r>
            <a:r>
              <a:rPr lang="tr-TR" dirty="0" smtClean="0"/>
              <a:t>güneş % </a:t>
            </a:r>
            <a:r>
              <a:rPr lang="tr-TR" dirty="0"/>
              <a:t>20 sini </a:t>
            </a:r>
            <a:r>
              <a:rPr lang="tr-TR" dirty="0" err="1"/>
              <a:t>absorbe</a:t>
            </a:r>
            <a:r>
              <a:rPr lang="tr-TR" dirty="0"/>
              <a:t> ederken, siyah renkli vücut yüzeyinde bu oran % 100 e ulaşır.</a:t>
            </a:r>
          </a:p>
          <a:p>
            <a:r>
              <a:rPr lang="tr-TR" dirty="0"/>
              <a:t>(Güneş ışığı ile gelen ısının yarısı görülemeyen kızılötesi ışınlar tarafından taşınmakta ve </a:t>
            </a:r>
            <a:r>
              <a:rPr lang="tr-TR" dirty="0" smtClean="0"/>
              <a:t>vücut yüzeyinden </a:t>
            </a:r>
            <a:r>
              <a:rPr lang="tr-TR" dirty="0"/>
              <a:t>tamamı </a:t>
            </a:r>
            <a:r>
              <a:rPr lang="tr-TR" dirty="0" err="1"/>
              <a:t>absorbe</a:t>
            </a:r>
            <a:r>
              <a:rPr lang="tr-TR" dirty="0"/>
              <a:t> edilmektedir.)</a:t>
            </a:r>
          </a:p>
        </p:txBody>
      </p:sp>
    </p:spTree>
    <p:extLst>
      <p:ext uri="{BB962C8B-B14F-4D97-AF65-F5344CB8AC3E}">
        <p14:creationId xmlns:p14="http://schemas.microsoft.com/office/powerpoint/2010/main" val="2917709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Gölge, hayvana güneş ışınları aracılığıyla yüklenecek ısıyı azaltır. </a:t>
            </a:r>
            <a:endParaRPr lang="tr-TR" dirty="0" smtClean="0"/>
          </a:p>
          <a:p>
            <a:r>
              <a:rPr lang="tr-TR" dirty="0" smtClean="0"/>
              <a:t>Post</a:t>
            </a:r>
            <a:r>
              <a:rPr lang="tr-TR" dirty="0"/>
              <a:t>, deriden konveksiyon </a:t>
            </a:r>
            <a:r>
              <a:rPr lang="tr-TR" dirty="0" smtClean="0"/>
              <a:t>ve </a:t>
            </a:r>
            <a:r>
              <a:rPr lang="tr-TR" dirty="0" err="1" smtClean="0"/>
              <a:t>evaporasyon</a:t>
            </a:r>
            <a:r>
              <a:rPr lang="tr-TR" dirty="0" smtClean="0"/>
              <a:t> </a:t>
            </a:r>
            <a:r>
              <a:rPr lang="tr-TR" dirty="0"/>
              <a:t>ile ısı kaybını da etkilemektedir. </a:t>
            </a:r>
            <a:endParaRPr lang="tr-TR" dirty="0" smtClean="0"/>
          </a:p>
          <a:p>
            <a:r>
              <a:rPr lang="tr-TR" dirty="0" smtClean="0"/>
              <a:t>Eğer </a:t>
            </a:r>
            <a:r>
              <a:rPr lang="tr-TR" dirty="0"/>
              <a:t>deriyi kaplayan tüy ve kıllar sık ve / </a:t>
            </a:r>
            <a:r>
              <a:rPr lang="tr-TR" dirty="0" smtClean="0"/>
              <a:t>veya uzunsa</a:t>
            </a:r>
            <a:r>
              <a:rPr lang="tr-TR" dirty="0"/>
              <a:t>, vücut yüzeyinde hapsolmuş hava ve nem nedeniyle konveksiyon değişimi yavaşlar.</a:t>
            </a:r>
          </a:p>
        </p:txBody>
      </p:sp>
    </p:spTree>
    <p:extLst>
      <p:ext uri="{BB962C8B-B14F-4D97-AF65-F5344CB8AC3E}">
        <p14:creationId xmlns:p14="http://schemas.microsoft.com/office/powerpoint/2010/main" val="1562058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ÇİFTLİK HAYVANLARI İÇİN SICAKLIK ARALIĞI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Hayvanlar için uygun ve sabit bir sıcaklıktan söz edilemez. </a:t>
            </a:r>
            <a:endParaRPr lang="tr-TR" dirty="0" smtClean="0"/>
          </a:p>
          <a:p>
            <a:r>
              <a:rPr lang="tr-TR" dirty="0" smtClean="0"/>
              <a:t>Her </a:t>
            </a:r>
            <a:r>
              <a:rPr lang="tr-TR" dirty="0"/>
              <a:t>hayvan veya her hayvan </a:t>
            </a:r>
            <a:r>
              <a:rPr lang="tr-TR" dirty="0" smtClean="0"/>
              <a:t>grubunun optimal </a:t>
            </a:r>
            <a:r>
              <a:rPr lang="tr-TR" dirty="0"/>
              <a:t>performans gösterebileceği bir aralık söz konusudur.</a:t>
            </a:r>
          </a:p>
        </p:txBody>
      </p:sp>
    </p:spTree>
    <p:extLst>
      <p:ext uri="{BB962C8B-B14F-4D97-AF65-F5344CB8AC3E}">
        <p14:creationId xmlns:p14="http://schemas.microsoft.com/office/powerpoint/2010/main" val="2157899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Hayvanların optimum </a:t>
            </a:r>
            <a:r>
              <a:rPr lang="tr-TR" dirty="0" smtClean="0"/>
              <a:t>performans gösterebileceği </a:t>
            </a:r>
            <a:r>
              <a:rPr lang="tr-TR" dirty="0"/>
              <a:t>, barınağın her yerini eşit şekilde tercih edebildiği , sıcaklık veya serinlik </a:t>
            </a:r>
            <a:r>
              <a:rPr lang="tr-TR" dirty="0" smtClean="0"/>
              <a:t>sağlamak için </a:t>
            </a:r>
            <a:r>
              <a:rPr lang="tr-TR" dirty="0"/>
              <a:t>belli alanlara yığılma veya birbirlerinden uzaklaşma eğilimi göstermediği, kısacası </a:t>
            </a:r>
            <a:r>
              <a:rPr lang="tr-TR" dirty="0" smtClean="0"/>
              <a:t>kendilerini çok </a:t>
            </a:r>
            <a:r>
              <a:rPr lang="tr-TR" dirty="0"/>
              <a:t>rahat hissettikleri ve çevre ile tam bir uyum gösterdikleri sıcaklık aralığına konfor aralığı </a:t>
            </a:r>
            <a:r>
              <a:rPr lang="tr-TR" dirty="0" smtClean="0"/>
              <a:t>adı verilir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79460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tr-TR" sz="2000" dirty="0"/>
              <a:t>0,2 ve 2 m / </a:t>
            </a:r>
            <a:r>
              <a:rPr lang="tr-TR" sz="2000" dirty="0" err="1"/>
              <a:t>sn</a:t>
            </a:r>
            <a:r>
              <a:rPr lang="tr-TR" sz="2000" dirty="0"/>
              <a:t> hava akımının bulunduğu barınaklarda </a:t>
            </a:r>
            <a:r>
              <a:rPr lang="tr-TR" sz="2000" dirty="0" err="1"/>
              <a:t>ruminantlar</a:t>
            </a:r>
            <a:r>
              <a:rPr lang="tr-TR" sz="2000" dirty="0"/>
              <a:t> için alt kritik</a:t>
            </a:r>
            <a:br>
              <a:rPr lang="tr-TR" sz="2000" dirty="0"/>
            </a:br>
            <a:r>
              <a:rPr lang="tr-TR" sz="2000" dirty="0"/>
              <a:t>sıcaklıklar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1" y="1157286"/>
            <a:ext cx="7100285" cy="48640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75188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Konfor aralığını tam olarak kestirmek oldukça zordur. </a:t>
            </a:r>
            <a:endParaRPr lang="tr-TR" dirty="0" smtClean="0"/>
          </a:p>
          <a:p>
            <a:r>
              <a:rPr lang="tr-TR" dirty="0" smtClean="0"/>
              <a:t>Çünkü </a:t>
            </a:r>
            <a:r>
              <a:rPr lang="tr-TR" dirty="0"/>
              <a:t>bu aralık; yaş, ağırlık, yem </a:t>
            </a:r>
            <a:r>
              <a:rPr lang="tr-TR" dirty="0" smtClean="0"/>
              <a:t>tüketimi, geçmiş </a:t>
            </a:r>
            <a:r>
              <a:rPr lang="tr-TR" dirty="0"/>
              <a:t>deneyimler (</a:t>
            </a:r>
            <a:r>
              <a:rPr lang="tr-TR" dirty="0" err="1"/>
              <a:t>aklimatizasyon</a:t>
            </a:r>
            <a:r>
              <a:rPr lang="tr-TR" dirty="0"/>
              <a:t>) ve uygulanan yetiştiricilik tarzından büyük </a:t>
            </a:r>
            <a:r>
              <a:rPr lang="tr-TR" dirty="0" smtClean="0"/>
              <a:t>ölçüde etkilenmektedir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44293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703912"/>
          </a:xfrm>
        </p:spPr>
        <p:txBody>
          <a:bodyPr/>
          <a:lstStyle/>
          <a:p>
            <a:r>
              <a:rPr lang="tr-TR" dirty="0"/>
              <a:t>Örneğin bu aralık günlük civciv ve domuz yavruları için son derece dar, </a:t>
            </a:r>
            <a:r>
              <a:rPr lang="tr-TR" dirty="0" smtClean="0"/>
              <a:t>ergin sığırlar </a:t>
            </a:r>
            <a:r>
              <a:rPr lang="tr-TR" dirty="0"/>
              <a:t>için ise oldukça geniştir. </a:t>
            </a:r>
            <a:endParaRPr lang="tr-TR" dirty="0" smtClean="0"/>
          </a:p>
          <a:p>
            <a:r>
              <a:rPr lang="tr-TR" dirty="0" smtClean="0"/>
              <a:t>Ayrıca </a:t>
            </a:r>
            <a:r>
              <a:rPr lang="tr-TR" dirty="0"/>
              <a:t>hayvanları konfor sıcaklık aralığında </a:t>
            </a:r>
            <a:r>
              <a:rPr lang="tr-TR" dirty="0" smtClean="0"/>
              <a:t>bulundurmak ekonomik </a:t>
            </a:r>
            <a:r>
              <a:rPr lang="tr-TR" dirty="0"/>
              <a:t>bir sorun olarak da karşımıza çıkar. Hayvanları bu sıcaklık aralığında bulundurmak </a:t>
            </a:r>
            <a:r>
              <a:rPr lang="tr-TR" dirty="0" smtClean="0"/>
              <a:t>ancak insanlar </a:t>
            </a:r>
            <a:r>
              <a:rPr lang="tr-TR" dirty="0"/>
              <a:t>için hazırlanan konutlardakine benzer donanımla ve masrafla sağlanabilir.</a:t>
            </a:r>
          </a:p>
        </p:txBody>
      </p:sp>
    </p:spTree>
    <p:extLst>
      <p:ext uri="{BB962C8B-B14F-4D97-AF65-F5344CB8AC3E}">
        <p14:creationId xmlns:p14="http://schemas.microsoft.com/office/powerpoint/2010/main" val="3830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Havanın rutubetinin hayvanlara çeşitli etkileri vardır. Rutubet , hayvanın vücut yüzeyinden </a:t>
            </a:r>
            <a:r>
              <a:rPr lang="tr-TR" dirty="0" smtClean="0"/>
              <a:t>nemin buharlaşma </a:t>
            </a:r>
            <a:r>
              <a:rPr lang="tr-TR" dirty="0"/>
              <a:t>oranını ve solunum yolu ile atılan nemin miktarını belirlemektedir.</a:t>
            </a:r>
          </a:p>
        </p:txBody>
      </p:sp>
    </p:spTree>
    <p:extLst>
      <p:ext uri="{BB962C8B-B14F-4D97-AF65-F5344CB8AC3E}">
        <p14:creationId xmlns:p14="http://schemas.microsoft.com/office/powerpoint/2010/main" val="1418850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Konfor aralığının alt ve üstünde </a:t>
            </a:r>
            <a:r>
              <a:rPr lang="tr-TR" dirty="0" err="1"/>
              <a:t>termonötral</a:t>
            </a:r>
            <a:r>
              <a:rPr lang="tr-TR" dirty="0"/>
              <a:t> sıcaklık bölgesi adı verilen bir aralıktan daha </a:t>
            </a:r>
            <a:r>
              <a:rPr lang="tr-TR" dirty="0" smtClean="0"/>
              <a:t>söz edilebilir</a:t>
            </a:r>
            <a:r>
              <a:rPr lang="tr-TR" dirty="0"/>
              <a:t>. Bu sıcaklık aralığında hayvanların ekstra bir </a:t>
            </a:r>
            <a:r>
              <a:rPr lang="tr-TR" dirty="0" err="1"/>
              <a:t>metabolik</a:t>
            </a:r>
            <a:r>
              <a:rPr lang="tr-TR" dirty="0"/>
              <a:t> ihtiyaçları olmamaktadır. </a:t>
            </a:r>
            <a:endParaRPr lang="tr-TR" dirty="0" smtClean="0"/>
          </a:p>
          <a:p>
            <a:r>
              <a:rPr lang="tr-TR" dirty="0" smtClean="0"/>
              <a:t>Fakat</a:t>
            </a:r>
            <a:r>
              <a:rPr lang="tr-TR" dirty="0"/>
              <a:t> </a:t>
            </a:r>
            <a:r>
              <a:rPr lang="tr-TR" dirty="0" smtClean="0"/>
              <a:t>bu </a:t>
            </a:r>
            <a:r>
              <a:rPr lang="tr-TR" dirty="0"/>
              <a:t>aralıkta hayvanların duruşlarında ve davranışlarında değişiklik olabilir(sırtın </a:t>
            </a:r>
            <a:r>
              <a:rPr lang="tr-TR" dirty="0" smtClean="0"/>
              <a:t>kamburlaştırılması, </a:t>
            </a:r>
            <a:r>
              <a:rPr lang="tr-TR" dirty="0" err="1" smtClean="0"/>
              <a:t>biraraya</a:t>
            </a:r>
            <a:r>
              <a:rPr lang="tr-TR" dirty="0" smtClean="0"/>
              <a:t> </a:t>
            </a:r>
            <a:r>
              <a:rPr lang="tr-TR" dirty="0"/>
              <a:t>toplanma).</a:t>
            </a:r>
          </a:p>
        </p:txBody>
      </p:sp>
    </p:spTree>
    <p:extLst>
      <p:ext uri="{BB962C8B-B14F-4D97-AF65-F5344CB8AC3E}">
        <p14:creationId xmlns:p14="http://schemas.microsoft.com/office/powerpoint/2010/main" val="826152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Bu aralıkta hayvanların kıl örtüsünde değişim, deriye yakın (yüzeye yakın) bölgelerde </a:t>
            </a:r>
            <a:r>
              <a:rPr lang="tr-TR" dirty="0" smtClean="0"/>
              <a:t>kan dolaşımının</a:t>
            </a:r>
            <a:r>
              <a:rPr lang="tr-TR" dirty="0"/>
              <a:t>, solunumun ve terlemenin artması gibi değişiklikler ortaya çıkabilir. </a:t>
            </a:r>
            <a:endParaRPr lang="tr-TR" dirty="0" smtClean="0"/>
          </a:p>
          <a:p>
            <a:r>
              <a:rPr lang="tr-TR" dirty="0" smtClean="0"/>
              <a:t>Hayvanlar bu</a:t>
            </a:r>
            <a:r>
              <a:rPr lang="tr-TR" dirty="0"/>
              <a:t> </a:t>
            </a:r>
            <a:r>
              <a:rPr lang="tr-TR" dirty="0" smtClean="0"/>
              <a:t>değişiklikleri </a:t>
            </a:r>
            <a:r>
              <a:rPr lang="tr-TR" dirty="0"/>
              <a:t>ölçümlenebilir </a:t>
            </a:r>
            <a:r>
              <a:rPr lang="tr-TR" dirty="0" err="1"/>
              <a:t>metabolik</a:t>
            </a:r>
            <a:r>
              <a:rPr lang="tr-TR" dirty="0"/>
              <a:t> bir değişiklik olmaksızın gerçekleştirebilmektedirler.</a:t>
            </a:r>
          </a:p>
        </p:txBody>
      </p:sp>
    </p:spTree>
    <p:extLst>
      <p:ext uri="{BB962C8B-B14F-4D97-AF65-F5344CB8AC3E}">
        <p14:creationId xmlns:p14="http://schemas.microsoft.com/office/powerpoint/2010/main" val="3390426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Eğer sıcaklık alt kritik sıcaklığın altına düşerse yem tüketimi artar. </a:t>
            </a:r>
            <a:endParaRPr lang="tr-TR" dirty="0" smtClean="0"/>
          </a:p>
          <a:p>
            <a:r>
              <a:rPr lang="tr-TR" dirty="0" smtClean="0"/>
              <a:t>Sabit </a:t>
            </a:r>
            <a:r>
              <a:rPr lang="tr-TR" dirty="0"/>
              <a:t>bir yemleme </a:t>
            </a:r>
            <a:r>
              <a:rPr lang="tr-TR" dirty="0" smtClean="0"/>
              <a:t>uygulanıyorsa verim </a:t>
            </a:r>
            <a:r>
              <a:rPr lang="tr-TR" dirty="0"/>
              <a:t>düşüklüğü ortaya çıkabilir. </a:t>
            </a:r>
            <a:endParaRPr lang="tr-TR" dirty="0" smtClean="0"/>
          </a:p>
          <a:p>
            <a:r>
              <a:rPr lang="tr-TR" dirty="0" smtClean="0"/>
              <a:t>Çünkü </a:t>
            </a:r>
            <a:r>
              <a:rPr lang="tr-TR" dirty="0"/>
              <a:t>hayvan, verimleri için kullanacağı besin maddelerinin </a:t>
            </a:r>
            <a:r>
              <a:rPr lang="tr-TR" dirty="0" smtClean="0"/>
              <a:t>bir bölümünü </a:t>
            </a:r>
            <a:r>
              <a:rPr lang="tr-TR" dirty="0"/>
              <a:t>vücut sıcaklığını korumak için harcayacaktır</a:t>
            </a:r>
          </a:p>
        </p:txBody>
      </p:sp>
    </p:spTree>
    <p:extLst>
      <p:ext uri="{BB962C8B-B14F-4D97-AF65-F5344CB8AC3E}">
        <p14:creationId xmlns:p14="http://schemas.microsoft.com/office/powerpoint/2010/main" val="227849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Eğer hayvanlar kaba yem </a:t>
            </a:r>
            <a:r>
              <a:rPr lang="tr-TR" dirty="0" smtClean="0"/>
              <a:t>ağırlık beslenmekte </a:t>
            </a:r>
            <a:r>
              <a:rPr lang="tr-TR" dirty="0"/>
              <a:t>ve bu tip beslemeye uygun iseler (sığır ve koyun) yem tüketiminin artması büyük </a:t>
            </a:r>
            <a:r>
              <a:rPr lang="tr-TR" dirty="0" smtClean="0"/>
              <a:t>bir ekonomik </a:t>
            </a:r>
            <a:r>
              <a:rPr lang="tr-TR" dirty="0"/>
              <a:t>problem yaratmaz. </a:t>
            </a:r>
            <a:endParaRPr lang="tr-TR" dirty="0" smtClean="0"/>
          </a:p>
          <a:p>
            <a:r>
              <a:rPr lang="tr-TR" dirty="0" smtClean="0"/>
              <a:t>Fakat </a:t>
            </a:r>
            <a:r>
              <a:rPr lang="tr-TR" dirty="0"/>
              <a:t>pahalı konsantre yemlerle beslenen veya beslenmek </a:t>
            </a:r>
            <a:r>
              <a:rPr lang="tr-TR" dirty="0" smtClean="0"/>
              <a:t>zorunda olan </a:t>
            </a:r>
            <a:r>
              <a:rPr lang="tr-TR" dirty="0"/>
              <a:t>hayvanlarda ise sorun ekonomik bir hal alır</a:t>
            </a:r>
          </a:p>
        </p:txBody>
      </p:sp>
    </p:spTree>
    <p:extLst>
      <p:ext uri="{BB962C8B-B14F-4D97-AF65-F5344CB8AC3E}">
        <p14:creationId xmlns:p14="http://schemas.microsoft.com/office/powerpoint/2010/main" val="4158515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Tavuk ve domuzların çevre kontrollü </a:t>
            </a:r>
            <a:r>
              <a:rPr lang="tr-TR" dirty="0" smtClean="0"/>
              <a:t>barınaklarda yetiştirilmelerinin </a:t>
            </a:r>
            <a:r>
              <a:rPr lang="tr-TR" dirty="0"/>
              <a:t>önemli nedenlerinden birisi soğuk etkisi nedeniyle yem tüketiminin </a:t>
            </a:r>
            <a:r>
              <a:rPr lang="tr-TR" dirty="0" smtClean="0"/>
              <a:t>artmasının önüne </a:t>
            </a:r>
            <a:r>
              <a:rPr lang="tr-TR" dirty="0"/>
              <a:t>geçmektir. </a:t>
            </a:r>
            <a:endParaRPr lang="tr-TR" dirty="0" smtClean="0"/>
          </a:p>
          <a:p>
            <a:r>
              <a:rPr lang="tr-TR" dirty="0" smtClean="0"/>
              <a:t>Sıcaklık </a:t>
            </a:r>
            <a:r>
              <a:rPr lang="tr-TR" dirty="0"/>
              <a:t>, üst kritik sıcaklığın üzerine çıkarsa, hayvan vücuttaki ısı </a:t>
            </a:r>
            <a:r>
              <a:rPr lang="tr-TR" dirty="0" smtClean="0"/>
              <a:t>üretimini azaltmaya </a:t>
            </a:r>
            <a:r>
              <a:rPr lang="tr-TR" dirty="0"/>
              <a:t>yönelir. Bu durumda genellikle yem tüketimi ve prodüktivite gerilemektedir.</a:t>
            </a:r>
          </a:p>
        </p:txBody>
      </p:sp>
    </p:spTree>
    <p:extLst>
      <p:ext uri="{BB962C8B-B14F-4D97-AF65-F5344CB8AC3E}">
        <p14:creationId xmlns:p14="http://schemas.microsoft.com/office/powerpoint/2010/main" val="623640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Sıcaklığın alt kritik sıcaklığın çok altına düşmesi veya üst kritik sıcaklığın çok üzerine </a:t>
            </a:r>
            <a:r>
              <a:rPr lang="tr-TR" dirty="0" smtClean="0"/>
              <a:t>çıkması </a:t>
            </a:r>
            <a:r>
              <a:rPr lang="tr-TR" dirty="0" smtClean="0"/>
              <a:t>halinde, </a:t>
            </a:r>
            <a:r>
              <a:rPr lang="tr-TR" dirty="0"/>
              <a:t>hayvan vücut sıcaklığını </a:t>
            </a:r>
            <a:r>
              <a:rPr lang="tr-TR" dirty="0" err="1"/>
              <a:t>metabolik</a:t>
            </a:r>
            <a:r>
              <a:rPr lang="tr-TR" dirty="0"/>
              <a:t> faaliyetler aracılığı ile sabit tutma çabasını </a:t>
            </a:r>
            <a:r>
              <a:rPr lang="tr-TR" dirty="0" smtClean="0"/>
              <a:t>sürdürür, fakat </a:t>
            </a:r>
            <a:r>
              <a:rPr lang="tr-TR" dirty="0"/>
              <a:t>sıcaklıklar bu yolla </a:t>
            </a:r>
            <a:r>
              <a:rPr lang="tr-TR" dirty="0" smtClean="0"/>
              <a:t>baş edemeyeceği </a:t>
            </a:r>
            <a:r>
              <a:rPr lang="tr-TR" dirty="0"/>
              <a:t>derecelere ulaşırsa yıkılır ve nihayetinde ölür.</a:t>
            </a:r>
          </a:p>
        </p:txBody>
      </p:sp>
    </p:spTree>
    <p:extLst>
      <p:ext uri="{BB962C8B-B14F-4D97-AF65-F5344CB8AC3E}">
        <p14:creationId xmlns:p14="http://schemas.microsoft.com/office/powerpoint/2010/main" val="1579135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980728"/>
            <a:ext cx="7992888" cy="46805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7112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Isıtılmayan ve zayıf bir hava akımı olan barınakta bulunan ergin sığırlar, ısı </a:t>
            </a:r>
            <a:r>
              <a:rPr lang="tr-TR" dirty="0" smtClean="0"/>
              <a:t>üretimlerini artırarak </a:t>
            </a:r>
            <a:r>
              <a:rPr lang="tr-TR" dirty="0"/>
              <a:t>soğuk etkisinden korunabilirler. </a:t>
            </a:r>
            <a:endParaRPr lang="tr-TR" dirty="0" smtClean="0"/>
          </a:p>
          <a:p>
            <a:r>
              <a:rPr lang="tr-TR" dirty="0" smtClean="0"/>
              <a:t>Yeni </a:t>
            </a:r>
            <a:r>
              <a:rPr lang="tr-TR" dirty="0"/>
              <a:t>doğmuş veya genç buzağılar; açlık, hastalık ve </a:t>
            </a:r>
            <a:r>
              <a:rPr lang="tr-TR" dirty="0" smtClean="0"/>
              <a:t>aşırı zayıflık </a:t>
            </a:r>
            <a:r>
              <a:rPr lang="tr-TR" dirty="0"/>
              <a:t>hallerinde </a:t>
            </a:r>
            <a:r>
              <a:rPr lang="tr-TR" dirty="0" err="1"/>
              <a:t>metabolik</a:t>
            </a:r>
            <a:r>
              <a:rPr lang="tr-TR" dirty="0"/>
              <a:t> düzeyleri yetersiz olacağından soğuktan etkilenirler.</a:t>
            </a:r>
          </a:p>
        </p:txBody>
      </p:sp>
    </p:spTree>
    <p:extLst>
      <p:ext uri="{BB962C8B-B14F-4D97-AF65-F5344CB8AC3E}">
        <p14:creationId xmlns:p14="http://schemas.microsoft.com/office/powerpoint/2010/main" val="647022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Bu nedenle </a:t>
            </a:r>
            <a:r>
              <a:rPr lang="tr-TR" dirty="0" smtClean="0"/>
              <a:t>genç hayvanların </a:t>
            </a:r>
            <a:r>
              <a:rPr lang="tr-TR" dirty="0"/>
              <a:t>soğuktan etkilenmemesine özen gösterilmelidir. </a:t>
            </a:r>
            <a:endParaRPr lang="tr-TR" dirty="0" smtClean="0"/>
          </a:p>
          <a:p>
            <a:r>
              <a:rPr lang="tr-TR" dirty="0" smtClean="0"/>
              <a:t>2 </a:t>
            </a:r>
            <a:r>
              <a:rPr lang="tr-TR" dirty="0"/>
              <a:t>m / </a:t>
            </a:r>
            <a:r>
              <a:rPr lang="tr-TR" dirty="0" err="1"/>
              <a:t>sn</a:t>
            </a:r>
            <a:r>
              <a:rPr lang="tr-TR" dirty="0"/>
              <a:t> </a:t>
            </a:r>
            <a:r>
              <a:rPr lang="tr-TR" dirty="0" err="1"/>
              <a:t>lik</a:t>
            </a:r>
            <a:r>
              <a:rPr lang="tr-TR" dirty="0"/>
              <a:t> bir hava akımı (</a:t>
            </a:r>
            <a:r>
              <a:rPr lang="tr-TR" dirty="0" smtClean="0"/>
              <a:t>kapalı genellikle </a:t>
            </a:r>
            <a:r>
              <a:rPr lang="tr-TR" dirty="0"/>
              <a:t>hava akımı bu hıza ulaşmaz) Yeni doğmuş buzağılar için kritik sıcaklığı + </a:t>
            </a:r>
            <a:r>
              <a:rPr lang="tr-TR" dirty="0" smtClean="0"/>
              <a:t>9 0C </a:t>
            </a:r>
            <a:r>
              <a:rPr lang="tr-TR" dirty="0"/>
              <a:t>den + 17 0 C ye çıkarır.</a:t>
            </a:r>
          </a:p>
        </p:txBody>
      </p:sp>
    </p:spTree>
    <p:extLst>
      <p:ext uri="{BB962C8B-B14F-4D97-AF65-F5344CB8AC3E}">
        <p14:creationId xmlns:p14="http://schemas.microsoft.com/office/powerpoint/2010/main" val="2886929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Belirtilen husus </a:t>
            </a:r>
            <a:r>
              <a:rPr lang="tr-TR" dirty="0" err="1" smtClean="0"/>
              <a:t>buzağılıkta</a:t>
            </a:r>
            <a:r>
              <a:rPr lang="tr-TR" dirty="0" smtClean="0"/>
              <a:t> </a:t>
            </a:r>
            <a:r>
              <a:rPr lang="tr-TR" dirty="0"/>
              <a:t>hava akımının hızını artırmaksızın yeterli </a:t>
            </a:r>
            <a:r>
              <a:rPr lang="tr-TR" dirty="0" smtClean="0"/>
              <a:t>bir havalandırma </a:t>
            </a:r>
            <a:r>
              <a:rPr lang="tr-TR" dirty="0"/>
              <a:t>sağlanması gerektiğini göstermektedir</a:t>
            </a:r>
          </a:p>
        </p:txBody>
      </p:sp>
    </p:spTree>
    <p:extLst>
      <p:ext uri="{BB962C8B-B14F-4D97-AF65-F5344CB8AC3E}">
        <p14:creationId xmlns:p14="http://schemas.microsoft.com/office/powerpoint/2010/main" val="1096896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Hava rutubetinin önemini anlayabilmek için , su buharının fiziksel özelliklerinin bilinmesi gerekir.</a:t>
            </a:r>
          </a:p>
          <a:p>
            <a:r>
              <a:rPr lang="tr-TR" dirty="0"/>
              <a:t>Diğer tüm sıvılarda olduğu gibi su , su buharı vasıtasıyla kendisini çevreleyen yüzeyleri </a:t>
            </a:r>
            <a:r>
              <a:rPr lang="tr-TR" dirty="0" smtClean="0"/>
              <a:t>doyurma özelliğindedir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73076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Bir aylık yaştaki sağlıklı ve iyi beslenen buzağılar için kritik sıcaklık 0 0C dolayındadır. </a:t>
            </a:r>
            <a:endParaRPr lang="tr-TR" dirty="0" smtClean="0"/>
          </a:p>
          <a:p>
            <a:r>
              <a:rPr lang="tr-TR" dirty="0" smtClean="0"/>
              <a:t>Kapalı</a:t>
            </a:r>
            <a:r>
              <a:rPr lang="tr-TR" dirty="0"/>
              <a:t> </a:t>
            </a:r>
            <a:r>
              <a:rPr lang="tr-TR" dirty="0" smtClean="0"/>
              <a:t>ahırlarda </a:t>
            </a:r>
            <a:r>
              <a:rPr lang="tr-TR" dirty="0"/>
              <a:t>barındırılan bu yaştaki buzağılar için ısıtma gerekli değildir.</a:t>
            </a:r>
          </a:p>
        </p:txBody>
      </p:sp>
    </p:spTree>
    <p:extLst>
      <p:ext uri="{BB962C8B-B14F-4D97-AF65-F5344CB8AC3E}">
        <p14:creationId xmlns:p14="http://schemas.microsoft.com/office/powerpoint/2010/main" val="480659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İyi gelişmiş süt danaları </a:t>
            </a:r>
            <a:r>
              <a:rPr lang="tr-TR" dirty="0" smtClean="0"/>
              <a:t>ise yüksek </a:t>
            </a:r>
            <a:r>
              <a:rPr lang="tr-TR" dirty="0"/>
              <a:t>enerjili yemlerle beslendiklerinden ısı üretimleri oldukça iyidir ve soğuğa toleranslıdırlar.</a:t>
            </a:r>
          </a:p>
          <a:p>
            <a:r>
              <a:rPr lang="tr-TR" dirty="0"/>
              <a:t>Fakat bu hayvanlar aynı nedenlerle yüksek sıcağa duyarlıdırlar.</a:t>
            </a:r>
          </a:p>
        </p:txBody>
      </p:sp>
    </p:spTree>
    <p:extLst>
      <p:ext uri="{BB962C8B-B14F-4D97-AF65-F5344CB8AC3E}">
        <p14:creationId xmlns:p14="http://schemas.microsoft.com/office/powerpoint/2010/main" val="2335135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Geleneksel yetiştiricilik bilgileri, süt danalarının beslenme yöntemleri nedeniyle </a:t>
            </a:r>
            <a:r>
              <a:rPr lang="tr-TR" dirty="0" err="1" smtClean="0"/>
              <a:t>ruminasyon</a:t>
            </a:r>
            <a:r>
              <a:rPr lang="tr-TR" dirty="0"/>
              <a:t> </a:t>
            </a:r>
            <a:r>
              <a:rPr lang="tr-TR" dirty="0" smtClean="0"/>
              <a:t>özelliklerinin </a:t>
            </a:r>
            <a:r>
              <a:rPr lang="tr-TR" dirty="0"/>
              <a:t>gelişmemesi sonucu soğuğa duyarlı oldukları ve sıcak ortamlarda </a:t>
            </a:r>
            <a:r>
              <a:rPr lang="tr-TR" dirty="0" smtClean="0"/>
              <a:t>tutulmaları gerektiği </a:t>
            </a:r>
            <a:r>
              <a:rPr lang="tr-TR" dirty="0"/>
              <a:t>şeklindedir. Bu yaklaşım ne bilimsel ne de doğrudur.</a:t>
            </a:r>
          </a:p>
        </p:txBody>
      </p:sp>
    </p:spTree>
    <p:extLst>
      <p:ext uri="{BB962C8B-B14F-4D97-AF65-F5344CB8AC3E}">
        <p14:creationId xmlns:p14="http://schemas.microsoft.com/office/powerpoint/2010/main" val="1713998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Sonuç olarak; yukarıda belirtilenlerin dışındaki sığırların, kuru kapalı alanlarda tutulmaları </a:t>
            </a:r>
            <a:r>
              <a:rPr lang="tr-TR" dirty="0" smtClean="0"/>
              <a:t>halinde, eğer </a:t>
            </a:r>
            <a:r>
              <a:rPr lang="tr-TR" dirty="0"/>
              <a:t>çok yüksek hızda bir hava hareketi yoksa soğuktan etkilenmeyecekleri anlaşılmaktadır. </a:t>
            </a:r>
            <a:endParaRPr lang="tr-TR" dirty="0" smtClean="0"/>
          </a:p>
          <a:p>
            <a:r>
              <a:rPr lang="tr-TR" dirty="0" smtClean="0"/>
              <a:t>Sağmal</a:t>
            </a:r>
            <a:r>
              <a:rPr lang="tr-TR" dirty="0"/>
              <a:t> </a:t>
            </a:r>
            <a:r>
              <a:rPr lang="tr-TR" dirty="0" smtClean="0"/>
              <a:t>inekler </a:t>
            </a:r>
            <a:r>
              <a:rPr lang="tr-TR" dirty="0"/>
              <a:t>için soğuk stresi sistemik bir problem olarak ortaya çıkmaz</a:t>
            </a:r>
          </a:p>
        </p:txBody>
      </p:sp>
    </p:spTree>
    <p:extLst>
      <p:ext uri="{BB962C8B-B14F-4D97-AF65-F5344CB8AC3E}">
        <p14:creationId xmlns:p14="http://schemas.microsoft.com/office/powerpoint/2010/main" val="1316498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Lokal bazı durumlarda </a:t>
            </a:r>
            <a:r>
              <a:rPr lang="tr-TR" dirty="0" smtClean="0"/>
              <a:t>soğuk stresinin </a:t>
            </a:r>
            <a:r>
              <a:rPr lang="tr-TR" dirty="0"/>
              <a:t>süt ineklerini etkilemesi söz konusu olabilir. </a:t>
            </a:r>
            <a:endParaRPr lang="tr-TR" dirty="0" smtClean="0"/>
          </a:p>
          <a:p>
            <a:r>
              <a:rPr lang="tr-TR" dirty="0" smtClean="0"/>
              <a:t>Yüksek </a:t>
            </a:r>
            <a:r>
              <a:rPr lang="tr-TR" dirty="0"/>
              <a:t>verimli süt sığırlarının ısı </a:t>
            </a:r>
            <a:r>
              <a:rPr lang="tr-TR" dirty="0" smtClean="0"/>
              <a:t>üretimi fazla</a:t>
            </a:r>
            <a:r>
              <a:rPr lang="tr-TR" dirty="0"/>
              <a:t>, kritik sıcaklık ise oldukça düşüktür. </a:t>
            </a:r>
            <a:endParaRPr lang="tr-TR" dirty="0" smtClean="0"/>
          </a:p>
          <a:p>
            <a:r>
              <a:rPr lang="tr-TR" dirty="0" smtClean="0"/>
              <a:t>Süt </a:t>
            </a:r>
            <a:r>
              <a:rPr lang="tr-TR" dirty="0"/>
              <a:t>sığırlarının veriminin 0 0C </a:t>
            </a:r>
            <a:r>
              <a:rPr lang="tr-TR" dirty="0" err="1"/>
              <a:t>nin</a:t>
            </a:r>
            <a:r>
              <a:rPr lang="tr-TR" dirty="0"/>
              <a:t> altındaki </a:t>
            </a:r>
            <a:r>
              <a:rPr lang="tr-TR" dirty="0" smtClean="0"/>
              <a:t>sıcaklıklarda düştüğü </a:t>
            </a:r>
            <a:r>
              <a:rPr lang="tr-TR" dirty="0"/>
              <a:t>görülmektedir.</a:t>
            </a:r>
          </a:p>
        </p:txBody>
      </p:sp>
    </p:spTree>
    <p:extLst>
      <p:ext uri="{BB962C8B-B14F-4D97-AF65-F5344CB8AC3E}">
        <p14:creationId xmlns:p14="http://schemas.microsoft.com/office/powerpoint/2010/main" val="1963923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Fakat süt veriminin düşmesi ahır sıcaklığı yanında , ahır </a:t>
            </a:r>
            <a:r>
              <a:rPr lang="tr-TR" dirty="0" smtClean="0"/>
              <a:t>zemininin memenin </a:t>
            </a:r>
            <a:r>
              <a:rPr lang="tr-TR" dirty="0"/>
              <a:t>çok soğumasına neden olmasından özellikle etkilenmektedir.</a:t>
            </a:r>
          </a:p>
        </p:txBody>
      </p:sp>
    </p:spTree>
    <p:extLst>
      <p:ext uri="{BB962C8B-B14F-4D97-AF65-F5344CB8AC3E}">
        <p14:creationId xmlns:p14="http://schemas.microsoft.com/office/powerpoint/2010/main" val="833310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Avrupa sığırlarının soğuk toleransları oldukça iyi iken sıcağa toleransları sınırlıdır. Bu sığırlar </a:t>
            </a:r>
            <a:r>
              <a:rPr lang="tr-TR" dirty="0" smtClean="0"/>
              <a:t>için konfor </a:t>
            </a:r>
            <a:r>
              <a:rPr lang="tr-TR" dirty="0"/>
              <a:t>sıcaklık aralığı 0 ile 20 0C arasındadır. </a:t>
            </a:r>
            <a:endParaRPr lang="tr-TR" dirty="0" smtClean="0"/>
          </a:p>
          <a:p>
            <a:r>
              <a:rPr lang="tr-TR" dirty="0" smtClean="0"/>
              <a:t>Süt </a:t>
            </a:r>
            <a:r>
              <a:rPr lang="tr-TR" dirty="0"/>
              <a:t>üretiminde azalmaya neden olan üst </a:t>
            </a:r>
            <a:r>
              <a:rPr lang="tr-TR" dirty="0" smtClean="0"/>
              <a:t>kritik sıcaklık </a:t>
            </a:r>
            <a:r>
              <a:rPr lang="tr-TR" dirty="0"/>
              <a:t>pek çok Avrupa ırkında, Siyah Alaca ve </a:t>
            </a:r>
            <a:r>
              <a:rPr lang="tr-TR" dirty="0" err="1"/>
              <a:t>Jerdeylerde</a:t>
            </a:r>
            <a:r>
              <a:rPr lang="tr-TR" dirty="0"/>
              <a:t> 21 – 25 0C iken, İsviçre </a:t>
            </a:r>
            <a:r>
              <a:rPr lang="tr-TR" dirty="0" smtClean="0"/>
              <a:t>Esmerlerinde 30 </a:t>
            </a:r>
            <a:r>
              <a:rPr lang="tr-TR" dirty="0"/>
              <a:t>–32 0 C </a:t>
            </a:r>
            <a:r>
              <a:rPr lang="tr-TR" dirty="0" err="1"/>
              <a:t>dir</a:t>
            </a:r>
            <a:r>
              <a:rPr lang="tr-TR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774164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Brahman sığırında ise bu sıcaklık 38 0C </a:t>
            </a:r>
            <a:r>
              <a:rPr lang="tr-TR" dirty="0" err="1"/>
              <a:t>dir</a:t>
            </a:r>
            <a:r>
              <a:rPr lang="tr-TR" dirty="0"/>
              <a:t>. Buradan anlaşılacağı gibi Avrupa </a:t>
            </a:r>
            <a:r>
              <a:rPr lang="tr-TR" dirty="0" smtClean="0"/>
              <a:t>ve tropikal </a:t>
            </a:r>
            <a:r>
              <a:rPr lang="tr-TR" dirty="0"/>
              <a:t>sığır ırklarının sıcak toleransları oldukça farklıdır. </a:t>
            </a:r>
            <a:endParaRPr lang="tr-TR" dirty="0" smtClean="0"/>
          </a:p>
          <a:p>
            <a:r>
              <a:rPr lang="tr-TR" dirty="0" smtClean="0"/>
              <a:t>Avrupa </a:t>
            </a:r>
            <a:r>
              <a:rPr lang="tr-TR" dirty="0"/>
              <a:t>ve tropikal sığırların </a:t>
            </a:r>
            <a:r>
              <a:rPr lang="tr-TR" dirty="0" smtClean="0"/>
              <a:t>melezleri ise </a:t>
            </a:r>
            <a:r>
              <a:rPr lang="tr-TR" dirty="0"/>
              <a:t>30 0C </a:t>
            </a:r>
            <a:r>
              <a:rPr lang="tr-TR" dirty="0" err="1"/>
              <a:t>lik</a:t>
            </a:r>
            <a:r>
              <a:rPr lang="tr-TR" dirty="0"/>
              <a:t> bir üst kritik sıcaklığa sahiptirler.</a:t>
            </a:r>
          </a:p>
        </p:txBody>
      </p:sp>
    </p:spTree>
    <p:extLst>
      <p:ext uri="{BB962C8B-B14F-4D97-AF65-F5344CB8AC3E}">
        <p14:creationId xmlns:p14="http://schemas.microsoft.com/office/powerpoint/2010/main" val="2100200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Dinlediğiniz için teşekkür ederim…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8280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Tamamen kapalı bir ortamda, suyun dışındaki birim havanın nem miktarı, </a:t>
            </a:r>
            <a:r>
              <a:rPr lang="tr-TR" dirty="0" smtClean="0"/>
              <a:t>ortamın sıcaklığına </a:t>
            </a:r>
            <a:r>
              <a:rPr lang="tr-TR" dirty="0"/>
              <a:t>bağlı olarak değişir. </a:t>
            </a:r>
            <a:endParaRPr lang="tr-TR" dirty="0" smtClean="0"/>
          </a:p>
          <a:p>
            <a:r>
              <a:rPr lang="tr-TR" dirty="0" smtClean="0"/>
              <a:t>Bu </a:t>
            </a:r>
            <a:r>
              <a:rPr lang="tr-TR" dirty="0"/>
              <a:t>sistemde oluşan basınç, gerçek rutubet veya doygunluk </a:t>
            </a:r>
            <a:r>
              <a:rPr lang="tr-TR" dirty="0" smtClean="0"/>
              <a:t>basıncı olarak </a:t>
            </a:r>
            <a:r>
              <a:rPr lang="tr-TR" dirty="0"/>
              <a:t>adlandırılır. </a:t>
            </a:r>
            <a:endParaRPr lang="tr-TR" dirty="0" smtClean="0"/>
          </a:p>
          <a:p>
            <a:r>
              <a:rPr lang="tr-TR" dirty="0" smtClean="0"/>
              <a:t>Sıcaklık </a:t>
            </a:r>
            <a:r>
              <a:rPr lang="tr-TR" dirty="0"/>
              <a:t>yüksekliğinde doygunluk basıncı artar. Bu basınç atmosfer </a:t>
            </a:r>
            <a:r>
              <a:rPr lang="tr-TR" dirty="0" smtClean="0"/>
              <a:t>basıncına eşit </a:t>
            </a:r>
            <a:r>
              <a:rPr lang="tr-TR" dirty="0"/>
              <a:t>olduğunda su kaynamaya başlar.</a:t>
            </a:r>
          </a:p>
        </p:txBody>
      </p:sp>
    </p:spTree>
    <p:extLst>
      <p:ext uri="{BB962C8B-B14F-4D97-AF65-F5344CB8AC3E}">
        <p14:creationId xmlns:p14="http://schemas.microsoft.com/office/powerpoint/2010/main" val="1901477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Havalandırılan bir yapıda , hava akımı rutubetin dışarıya atılmasını sağlar. </a:t>
            </a:r>
            <a:endParaRPr lang="tr-TR" dirty="0" smtClean="0"/>
          </a:p>
          <a:p>
            <a:r>
              <a:rPr lang="tr-TR" dirty="0" smtClean="0"/>
              <a:t>Bu </a:t>
            </a:r>
            <a:r>
              <a:rPr lang="tr-TR" dirty="0"/>
              <a:t>arada yapı </a:t>
            </a:r>
            <a:r>
              <a:rPr lang="tr-TR" dirty="0" smtClean="0"/>
              <a:t>içerisinde buharlaşma </a:t>
            </a:r>
            <a:r>
              <a:rPr lang="tr-TR" dirty="0"/>
              <a:t>devam etmektedir. Fakat bu hava hareketinin hızına ve havanın doygunluk </a:t>
            </a:r>
            <a:r>
              <a:rPr lang="tr-TR" dirty="0" smtClean="0"/>
              <a:t>derecesine bağlıdır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smtClean="0"/>
              <a:t>Bina </a:t>
            </a:r>
            <a:r>
              <a:rPr lang="tr-TR" dirty="0"/>
              <a:t>içerisinde hareket eden hava doymuş hava ise buharlaşma meydana gelmez.</a:t>
            </a:r>
          </a:p>
        </p:txBody>
      </p:sp>
    </p:spTree>
    <p:extLst>
      <p:ext uri="{BB962C8B-B14F-4D97-AF65-F5344CB8AC3E}">
        <p14:creationId xmlns:p14="http://schemas.microsoft.com/office/powerpoint/2010/main" val="56355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Nisbi</a:t>
            </a:r>
            <a:r>
              <a:rPr lang="tr-TR" dirty="0"/>
              <a:t> nem; havada mevcut nemin , aynı sıcaklıktaki havada bulunabilecek maksimum </a:t>
            </a:r>
            <a:r>
              <a:rPr lang="tr-TR" dirty="0" smtClean="0"/>
              <a:t>neme oranının </a:t>
            </a:r>
            <a:r>
              <a:rPr lang="tr-TR" dirty="0"/>
              <a:t>yüzde olarak ifadesidir. </a:t>
            </a:r>
            <a:endParaRPr lang="tr-TR" dirty="0" smtClean="0"/>
          </a:p>
          <a:p>
            <a:r>
              <a:rPr lang="tr-TR" dirty="0" smtClean="0"/>
              <a:t>Buna </a:t>
            </a:r>
            <a:r>
              <a:rPr lang="tr-TR" dirty="0"/>
              <a:t>bağlı olarak havanın % 100 </a:t>
            </a:r>
            <a:r>
              <a:rPr lang="tr-TR" dirty="0" err="1"/>
              <a:t>nisbi</a:t>
            </a:r>
            <a:r>
              <a:rPr lang="tr-TR" dirty="0"/>
              <a:t> neme sahip </a:t>
            </a:r>
            <a:r>
              <a:rPr lang="tr-TR" dirty="0" smtClean="0"/>
              <a:t>olduğunda içerdiği </a:t>
            </a:r>
            <a:r>
              <a:rPr lang="tr-TR" dirty="0"/>
              <a:t>su buharı miktarı sıcaklığa bağlı olarak değişir. </a:t>
            </a:r>
            <a:endParaRPr lang="tr-TR" dirty="0" smtClean="0"/>
          </a:p>
          <a:p>
            <a:r>
              <a:rPr lang="tr-TR" dirty="0" smtClean="0"/>
              <a:t>Ilıman </a:t>
            </a:r>
            <a:r>
              <a:rPr lang="tr-TR" dirty="0"/>
              <a:t>iklim kuşağında bulunan </a:t>
            </a:r>
            <a:r>
              <a:rPr lang="tr-TR" dirty="0" smtClean="0"/>
              <a:t>hayvanlar % </a:t>
            </a:r>
            <a:r>
              <a:rPr lang="tr-TR" dirty="0"/>
              <a:t>30 ile 90 </a:t>
            </a:r>
            <a:r>
              <a:rPr lang="tr-TR" dirty="0" err="1"/>
              <a:t>nisbi</a:t>
            </a:r>
            <a:r>
              <a:rPr lang="tr-TR" dirty="0"/>
              <a:t> neme uyum sağlayabilmektedirler.</a:t>
            </a:r>
          </a:p>
        </p:txBody>
      </p:sp>
    </p:spTree>
    <p:extLst>
      <p:ext uri="{BB962C8B-B14F-4D97-AF65-F5344CB8AC3E}">
        <p14:creationId xmlns:p14="http://schemas.microsoft.com/office/powerpoint/2010/main" val="2386933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Soğuk havalarda yüksek </a:t>
            </a:r>
            <a:r>
              <a:rPr lang="tr-TR" dirty="0" err="1"/>
              <a:t>nisbi</a:t>
            </a:r>
            <a:r>
              <a:rPr lang="tr-TR" dirty="0"/>
              <a:t> </a:t>
            </a:r>
            <a:r>
              <a:rPr lang="tr-TR" dirty="0" smtClean="0"/>
              <a:t>nem hayvanlarda </a:t>
            </a:r>
            <a:r>
              <a:rPr lang="tr-TR" dirty="0"/>
              <a:t>soğuk stresinin artmasına neden olur. </a:t>
            </a:r>
            <a:endParaRPr lang="tr-TR" dirty="0" smtClean="0"/>
          </a:p>
          <a:p>
            <a:r>
              <a:rPr lang="tr-TR" dirty="0" smtClean="0"/>
              <a:t>Sıcak </a:t>
            </a:r>
            <a:r>
              <a:rPr lang="tr-TR" dirty="0"/>
              <a:t>havalarda ise yüksek nem oranı </a:t>
            </a:r>
            <a:r>
              <a:rPr lang="tr-TR" dirty="0" smtClean="0"/>
              <a:t>hayvanın buharlaşma </a:t>
            </a:r>
            <a:r>
              <a:rPr lang="tr-TR" dirty="0"/>
              <a:t>ile ısı kaybını zorlaştırmakta, hatta vücut sıcaklığı ve daha üstündeki sıcaklıktaki </a:t>
            </a:r>
            <a:r>
              <a:rPr lang="tr-TR" dirty="0" smtClean="0"/>
              <a:t>nem ile </a:t>
            </a:r>
            <a:r>
              <a:rPr lang="tr-TR" dirty="0"/>
              <a:t>doymuş hava , hayvanın buharlaşma ile ısı atımını </a:t>
            </a:r>
            <a:r>
              <a:rPr lang="tr-TR" dirty="0" smtClean="0"/>
              <a:t>engellemektedir</a:t>
            </a:r>
            <a:endParaRPr lang="tr-TR" dirty="0"/>
          </a:p>
        </p:txBody>
      </p:sp>
      <p:sp>
        <p:nvSpPr>
          <p:cNvPr id="5" name="Başlık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458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Nisbi</a:t>
            </a:r>
            <a:r>
              <a:rPr lang="tr-TR" dirty="0"/>
              <a:t> nemin % 30 </a:t>
            </a:r>
            <a:r>
              <a:rPr lang="tr-TR" dirty="0" smtClean="0"/>
              <a:t>un Altında </a:t>
            </a:r>
            <a:r>
              <a:rPr lang="tr-TR" dirty="0"/>
              <a:t>olması halinde ise, solunum kanalının </a:t>
            </a:r>
            <a:r>
              <a:rPr lang="tr-TR" dirty="0" err="1"/>
              <a:t>mükoz</a:t>
            </a:r>
            <a:r>
              <a:rPr lang="tr-TR" dirty="0"/>
              <a:t> </a:t>
            </a:r>
            <a:r>
              <a:rPr lang="tr-TR" dirty="0" err="1"/>
              <a:t>membranı</a:t>
            </a:r>
            <a:r>
              <a:rPr lang="tr-TR" dirty="0"/>
              <a:t> su kaybederek </a:t>
            </a:r>
            <a:r>
              <a:rPr lang="tr-TR" dirty="0" err="1" smtClean="0"/>
              <a:t>potojen</a:t>
            </a:r>
            <a:r>
              <a:rPr lang="tr-TR" dirty="0"/>
              <a:t> </a:t>
            </a:r>
            <a:r>
              <a:rPr lang="tr-TR" dirty="0" smtClean="0"/>
              <a:t>mikroorganizmaların </a:t>
            </a:r>
            <a:r>
              <a:rPr lang="tr-TR" dirty="0"/>
              <a:t>bulaşmasına elverişli hale gelir, deri kuru bir hal alır</a:t>
            </a:r>
          </a:p>
        </p:txBody>
      </p:sp>
    </p:spTree>
    <p:extLst>
      <p:ext uri="{BB962C8B-B14F-4D97-AF65-F5344CB8AC3E}">
        <p14:creationId xmlns:p14="http://schemas.microsoft.com/office/powerpoint/2010/main" val="1062311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HAVA HAREKETİ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Hava sıcaklığının , vücut sıcaklığından daha yüksek olduğu durumlarda, hava hareketinin; </a:t>
            </a:r>
            <a:r>
              <a:rPr lang="tr-TR" dirty="0" smtClean="0"/>
              <a:t>deri yolu </a:t>
            </a:r>
            <a:r>
              <a:rPr lang="tr-TR" dirty="0"/>
              <a:t>ile hayvan organizmasına ısı girişini engelleyen veya azaltan bir etkisi vardır.</a:t>
            </a:r>
          </a:p>
        </p:txBody>
      </p:sp>
    </p:spTree>
    <p:extLst>
      <p:ext uri="{BB962C8B-B14F-4D97-AF65-F5344CB8AC3E}">
        <p14:creationId xmlns:p14="http://schemas.microsoft.com/office/powerpoint/2010/main" val="354599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114</TotalTime>
  <Words>1269</Words>
  <Application>Microsoft Office PowerPoint</Application>
  <PresentationFormat>Ekran Gösterisi (4:3)</PresentationFormat>
  <Paragraphs>75</Paragraphs>
  <Slides>38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38</vt:i4>
      </vt:variant>
    </vt:vector>
  </HeadingPairs>
  <TitlesOfParts>
    <vt:vector size="39" baseType="lpstr">
      <vt:lpstr>Akış</vt:lpstr>
      <vt:lpstr>Rutubetin (Nemin) etkisi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HAVA HAREKETİ</vt:lpstr>
      <vt:lpstr>PowerPoint Sunusu</vt:lpstr>
      <vt:lpstr>HAYVANIN YÜZEYİNİN ETKİSİ</vt:lpstr>
      <vt:lpstr>PowerPoint Sunusu</vt:lpstr>
      <vt:lpstr>PowerPoint Sunusu</vt:lpstr>
      <vt:lpstr>PowerPoint Sunusu</vt:lpstr>
      <vt:lpstr>ÇİFTLİK HAYVANLARI İÇİN SICAKLIK ARALIĞI</vt:lpstr>
      <vt:lpstr>PowerPoint Sunusu</vt:lpstr>
      <vt:lpstr>0,2 ve 2 m / sn hava akımının bulunduğu barınaklarda ruminantlar için alt kritik sıcaklıklar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HAYVANLARIN ÇEVRESEL DEĞİŞİKLİKLERE UYABİLME MEKANİZMALARI</dc:title>
  <cp:lastModifiedBy>asus</cp:lastModifiedBy>
  <cp:revision>15</cp:revision>
  <dcterms:modified xsi:type="dcterms:W3CDTF">2021-01-10T13:42:52Z</dcterms:modified>
</cp:coreProperties>
</file>