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9" r:id="rId4"/>
    <p:sldId id="258" r:id="rId5"/>
    <p:sldId id="257"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26.03.2020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26.03.2020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endParaRPr lang="tr-TR" dirty="0" smtClean="0"/>
          </a:p>
          <a:p>
            <a:pPr algn="just"/>
            <a:r>
              <a:rPr lang="tr-TR" b="1" dirty="0" smtClean="0"/>
              <a:t>6. DÜZEY </a:t>
            </a:r>
          </a:p>
          <a:p>
            <a:pPr algn="just"/>
            <a:r>
              <a:rPr lang="tr-TR" dirty="0" smtClean="0"/>
              <a:t>Çevresel sistemlerin korunabilmesi ve bozulmuş sistemlerin onarımı için bu ekosistemlerin her etki altında davranışının bilinmesi gerekmektedir. Bu yaklaşım, çevresel ölçüm ve veri toplama için yapılan çalışmaların ötesine ve entelektüel düzey olarak farklı bir boyuttadır. Karmaşık, ekosistemlerin bugün mevcut olmayan baskılar altında nasıl davranacağının belirlenmesi sağlam bir bilimsel bazdan hareket edilerek gerçekleştirilebilecek oldukça zor bir öngörü sürecidir. Bu sürecin, </a:t>
            </a:r>
            <a:r>
              <a:rPr lang="tr-TR" dirty="0" smtClean="0"/>
              <a:t>karmaşık </a:t>
            </a:r>
            <a:r>
              <a:rPr lang="tr-TR" dirty="0" smtClean="0"/>
              <a:t>ekosistemlerin gelecekteki olası davranışlarının anlaşılabilmesi yönünde başlatılması ve bilimsel ölçütleri tatmin edici düzeyde gerçekleştirilmesi, günümüzde bilgisayar teknolojisi ve matematiksel modelleme tekniklerindeki hızlı gelişmelerden katalizlenen yaklaşımlarla, giderek daha kapsamlı bir biçimde mümkün olmaktadır.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buNone/>
            </a:pPr>
            <a:r>
              <a:rPr lang="tr-TR" dirty="0" smtClean="0"/>
              <a:t>Bu modelleme yaklaşımlarında, ilk önce ekolojik sistemi </a:t>
            </a:r>
            <a:r>
              <a:rPr lang="tr-TR" dirty="0" err="1" smtClean="0"/>
              <a:t>simüle</a:t>
            </a:r>
            <a:r>
              <a:rPr lang="tr-TR" dirty="0" smtClean="0"/>
              <a:t> edecek matematiksel modelin hangi dominant çevresel parametreler üzerine kurulacağı konusunda hipotezler oluşturulur. Bu hipotezlerin doğruluğunun ölçümler ve kuramsal çalışmalarla kanıtlanması gereklidir. Çevresel modelleme kapsamında ölçüm ve veri toplama, çevresel sisteme yönelik değişik baskıların gerçekleşmesi durumunda matematiksel modellerle öngörülen ekosistem değişimlerinin gerçekleşip gerçekleşmediğinin; gerçekleşmişse hangi ölçülerde gerçekleştiğinin irdelenebilmesi açısından büyük değer taşır. Bu şekilde, matematiksel modellerle yapılan öngörülerin gerçekten oluşup oluşmadığı, bunların oluşma hızı ve şiddeti, uzun süreli trendler ve modelleme sırasında gözden kaçırılmış veya önemi yeterince anlaşılmamış unsurların tespit edilmesi olasılığı artar.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10000"/>
          </a:bodyPr>
          <a:lstStyle/>
          <a:p>
            <a:pPr algn="just"/>
            <a:r>
              <a:rPr lang="tr-TR" dirty="0" smtClean="0"/>
              <a:t>Bir ÇED çalışması, en geç </a:t>
            </a:r>
            <a:r>
              <a:rPr lang="tr-TR" dirty="0" err="1" smtClean="0"/>
              <a:t>öıı</a:t>
            </a:r>
            <a:r>
              <a:rPr lang="tr-TR" dirty="0" smtClean="0"/>
              <a:t> raporun tartışmaya sunulmasıyla, kamunun eleştiri ve önerilerine açılır. Çeşitli baskı gruplarından ve etkiye maruz kalacak kesimlerden eleştiri gelmesi doğaldır. Esasen bu tartışma, yöntemin bir parçasıdır. Ancak kullanılan yöntemlerin temeldeki eksikliklerine ve hatalarına uzman kişilerce parmak basılması, çok </a:t>
            </a:r>
            <a:r>
              <a:rPr lang="tr-TR" dirty="0" smtClean="0"/>
              <a:t>yıkıcı </a:t>
            </a:r>
            <a:r>
              <a:rPr lang="tr-TR" dirty="0" smtClean="0"/>
              <a:t>olabilir ve tüm çalışmanın değerini biranda sıfıra indirebilir. Bu nedenle, ÇED metodolojileri kapsamında, o gün için bilinen en ileri yöntemlerin ve tekniklerin uygulanması vazgeçilmez bir gerektir.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77500" lnSpcReduction="20000"/>
          </a:bodyPr>
          <a:lstStyle/>
          <a:p>
            <a:pPr algn="just"/>
            <a:r>
              <a:rPr lang="tr-TR" b="1" dirty="0" smtClean="0"/>
              <a:t>7.KRİTERLERİN TANIMLANMASI </a:t>
            </a:r>
          </a:p>
          <a:p>
            <a:pPr algn="just"/>
            <a:r>
              <a:rPr lang="tr-TR" dirty="0" smtClean="0"/>
              <a:t>ÇED çalışmasında kullanılan kriterlerin, değerlendirme ölçülerinin, çevresel tahammül değerlerinin, matematiksel modellerle kullanılan parametre değerlerinin vb. keyfi olarak seçilmemesi gerekir. Hazırlanacak ÇED raporunda bu tür seçimlerin hangi mantıkla yapıldığı, kaynakların ve parametre değerlerinin seçiminde uygulanan yöntemler çok açık ve tartışmaya yer vermeyecek biçimde belirtilmelidir. </a:t>
            </a:r>
          </a:p>
          <a:p>
            <a:pPr algn="just"/>
            <a:r>
              <a:rPr lang="tr-TR" dirty="0" smtClean="0"/>
              <a:t>Kriterlerin, tanımlanması. Açışından ülkemizde son yıllarda önemli adımlar atılmıştır. Su ve Hava Kirliliği, Gürültü Kontrolü, Katı Atıklar gibi konulara ilişkin oldukça kapsamlı düzenlemeler mevcuttur. Bu düzenlemelerle getirilin standartlar, planlanan faaliyetin çevreye yapacağı etkilerin kestiriminden sonra yapılacak değerlendirmelerde tartışmasız ölçüler oluştururlar.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20000"/>
          </a:bodyPr>
          <a:lstStyle/>
          <a:p>
            <a:pPr algn="just"/>
            <a:r>
              <a:rPr lang="tr-TR" b="1" dirty="0" smtClean="0"/>
              <a:t>8.KESTİRİMLERİN SOMUTLUĞU VE NİCELİKSELLİK </a:t>
            </a:r>
          </a:p>
          <a:p>
            <a:pPr algn="just"/>
            <a:r>
              <a:rPr lang="tr-TR" dirty="0" smtClean="0"/>
              <a:t>Kullanılan teknikler ve metodolojiler, çevresel göstergeleri oluşturan faktörlerin gerçek değerlerinin kestiriminin somut bir biçimde yapılmasını sağlamalıdır. Örneğin; su kalitesinde oluşabilecek değişimlerin kestirimlerinde sözlü tasvirler yerine BOI, ÇO, AKM, sıcaklık gibi parametrelerin, planlanan faaliyet altında beklenen değişimlerinin niceliksel kestirimleri yapılabilmelidir. Her ders kitabında bulunabilecek düzeyde anlatımlar arkasına gizlenmiş yetersiz kestirimlerin ve sadece niteliksel kıyaslamalar üzerine inşa edilmiş önerilerin yeri, bir ÇED çalışmasının sonuç raporu olmamalıdır.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85000" lnSpcReduction="10000"/>
          </a:bodyPr>
          <a:lstStyle/>
          <a:p>
            <a:pPr algn="just">
              <a:buNone/>
            </a:pPr>
            <a:endParaRPr lang="tr-TR" dirty="0" smtClean="0"/>
          </a:p>
          <a:p>
            <a:pPr algn="just">
              <a:buNone/>
            </a:pPr>
            <a:r>
              <a:rPr lang="tr-TR" dirty="0" smtClean="0"/>
              <a:t>Çevrenin </a:t>
            </a:r>
            <a:r>
              <a:rPr lang="tr-TR" dirty="0" smtClean="0"/>
              <a:t>korunması, amacıyla yapılan çalışmaların temel şartı, bir çevresel sistenim ölçülebilir öğelerinin tanımladığı başlangıç denge koşullarının belirlenmesi ve söz konusu öğelerin zaman içinde izlenerek bu dengelerden sapmaların oluşup oluşmadığının belirlenmesidir. Bu tür çalışmaların sadece sözel anlatımlardan ve sübjektif-niteliksel-romantik tasvirlerden (yeşil ormanlar, mavi gökyüzü, berrak sular vb.) oluşması, çalışmayı tartışmaya açık bırakır ve bilimsel kalitesini sıfırlar. İncelenen çevre ne kadar süslü ve şiirsel bir anlatımla sunulursa sunulsun, bu tür yaklaşımlarda konuyu demagojik yöntemlerle rasyonel olmayan tartışmalara çekmek oldukça kolaydır.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fontScale="92500" lnSpcReduction="10000"/>
          </a:bodyPr>
          <a:lstStyle/>
          <a:p>
            <a:pPr algn="just">
              <a:buNone/>
            </a:pPr>
            <a:r>
              <a:rPr lang="tr-TR" dirty="0" smtClean="0"/>
              <a:t>Bir ÇED çalışmasında etkilerin kestirimi için uygulanacak yöntemler tüm çalışmanın değeri ve tutarlılığı açısından önem taşır. Yetersiz, eksik ve özellikle sübjektif (öznel) yöntemlerin kullanılmış olması, ÇED için temel bir hatadır. Son yıllarda ülkemizde bu konudaki uygulamalarda sübjektif ve politik değerlendirmelerin çokça görüldüğü ve ÇED' in ne yazık ki, bir çevresel yönetim aracı olmaktan çıkıp, amacından saptırılarak marjinal politik fraksiyonlara materyal sağlayıcı bir oluşum şekline dönüştürüldüğü görülmektedir. Bu nedenle ÇED, tartışmasız, kesin ve olabildiğince bilimsel temellere oturtulmak zorundadır.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lstStyle/>
          <a:p>
            <a:pPr algn="just"/>
            <a:endParaRPr lang="tr-TR" b="1" dirty="0" smtClean="0"/>
          </a:p>
          <a:p>
            <a:pPr algn="just"/>
            <a:r>
              <a:rPr lang="tr-TR" b="1" dirty="0" smtClean="0"/>
              <a:t>9.BÜTÜNLEŞİK </a:t>
            </a:r>
            <a:r>
              <a:rPr lang="tr-TR" b="1" dirty="0" smtClean="0"/>
              <a:t>YAKLAŞIM </a:t>
            </a:r>
          </a:p>
          <a:p>
            <a:pPr algn="just"/>
            <a:r>
              <a:rPr lang="tr-TR" dirty="0" smtClean="0"/>
              <a:t>Uygulanan metodoloji ve teknikler, çevrenin çeşitli öğeleri arasında genellikle lineer olmayan, </a:t>
            </a:r>
            <a:r>
              <a:rPr lang="tr-TR" dirty="0" err="1" smtClean="0"/>
              <a:t>stokastik</a:t>
            </a:r>
            <a:r>
              <a:rPr lang="tr-TR" dirty="0" smtClean="0"/>
              <a:t> özelliklere sahip ve geri bildirim bağlantıları olan çok karmaşık İlişkilerin dikkate alınarak, konuya bütünleşik bir ekosistem yaklaşımıyla açıklık getirilmesini sağlayabilmektir.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483245"/>
          </a:xfrm>
        </p:spPr>
        <p:txBody>
          <a:bodyPr>
            <a:normAutofit lnSpcReduction="10000"/>
          </a:bodyPr>
          <a:lstStyle/>
          <a:p>
            <a:pPr algn="just"/>
            <a:endParaRPr lang="tr-TR" b="1" dirty="0" smtClean="0"/>
          </a:p>
          <a:p>
            <a:pPr algn="just"/>
            <a:r>
              <a:rPr lang="tr-TR" b="1" dirty="0" smtClean="0"/>
              <a:t>10.SEÇİCİLİK </a:t>
            </a:r>
            <a:endParaRPr lang="tr-TR" b="1" dirty="0" smtClean="0"/>
          </a:p>
          <a:p>
            <a:pPr algn="just"/>
            <a:r>
              <a:rPr lang="tr-TR" dirty="0" smtClean="0"/>
              <a:t>Uygulanan metodoloji, kritik, marjinal ve özellikle tehlikeli etkilerin diğer etkiler pasından seçilebilmesini mümkün kılmalıdır ÇED, yaklaşımının başlangıcından beri çeşitli yöntemler uygulanmıştır. Aşağıdaki kısımlarda bu yöntemlerden belli başlıları tanıtılmaya ve her bir yöntemin güçlü ve zayıf yönlerine işaret edilmeye çalışılacaktır. Henüz ideal bir yöntem bulunamamıştır. </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730</Words>
  <PresentationFormat>Ekran Gösterisi (4:3)</PresentationFormat>
  <Paragraphs>19</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Slayt 1</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TOSHIBA</cp:lastModifiedBy>
  <cp:revision>2</cp:revision>
  <dcterms:created xsi:type="dcterms:W3CDTF">2020-03-26T20:54:33Z</dcterms:created>
  <dcterms:modified xsi:type="dcterms:W3CDTF">2020-03-26T20:59:14Z</dcterms:modified>
</cp:coreProperties>
</file>