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87" r:id="rId2"/>
    <p:sldId id="256" r:id="rId3"/>
    <p:sldId id="284" r:id="rId4"/>
    <p:sldId id="285" r:id="rId5"/>
    <p:sldId id="286" r:id="rId6"/>
    <p:sldId id="257" r:id="rId7"/>
    <p:sldId id="258" r:id="rId8"/>
    <p:sldId id="259" r:id="rId9"/>
    <p:sldId id="260" r:id="rId10"/>
    <p:sldId id="262" r:id="rId11"/>
    <p:sldId id="263" r:id="rId12"/>
    <p:sldId id="264" r:id="rId13"/>
    <p:sldId id="261" r:id="rId14"/>
    <p:sldId id="282" r:id="rId15"/>
    <p:sldId id="266"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0" r:id="rId29"/>
    <p:sldId id="272" r:id="rId30"/>
    <p:sldId id="281" r:id="rId31"/>
    <p:sldId id="283"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5D720-56BD-4D8A-9F91-6F107970E55D}" v="25" dt="2022-06-04T07:10:20.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90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ynep Güler" userId="7f8964e3c347c686" providerId="LiveId" clId="{AB55D720-56BD-4D8A-9F91-6F107970E55D}"/>
    <pc:docChg chg="custSel addSld modSld">
      <pc:chgData name="Zeynep Güler" userId="7f8964e3c347c686" providerId="LiveId" clId="{AB55D720-56BD-4D8A-9F91-6F107970E55D}" dt="2022-06-04T08:09:03.631" v="327" actId="20577"/>
      <pc:docMkLst>
        <pc:docMk/>
      </pc:docMkLst>
      <pc:sldChg chg="addSp delSp modSp mod delAnim">
        <pc:chgData name="Zeynep Güler" userId="7f8964e3c347c686" providerId="LiveId" clId="{AB55D720-56BD-4D8A-9F91-6F107970E55D}" dt="2022-06-04T08:09:03.631" v="327" actId="20577"/>
        <pc:sldMkLst>
          <pc:docMk/>
          <pc:sldMk cId="2912039842" sldId="256"/>
        </pc:sldMkLst>
        <pc:spChg chg="mod ord">
          <ac:chgData name="Zeynep Güler" userId="7f8964e3c347c686" providerId="LiveId" clId="{AB55D720-56BD-4D8A-9F91-6F107970E55D}" dt="2022-06-04T07:11:44.122" v="118" actId="26606"/>
          <ac:spMkLst>
            <pc:docMk/>
            <pc:sldMk cId="2912039842" sldId="256"/>
            <ac:spMk id="2" creationId="{FA9CC5E1-234F-4FAA-BA8D-F8833AD8932F}"/>
          </ac:spMkLst>
        </pc:spChg>
        <pc:spChg chg="del">
          <ac:chgData name="Zeynep Güler" userId="7f8964e3c347c686" providerId="LiveId" clId="{AB55D720-56BD-4D8A-9F91-6F107970E55D}" dt="2022-06-04T07:08:50.352" v="4" actId="21"/>
          <ac:spMkLst>
            <pc:docMk/>
            <pc:sldMk cId="2912039842" sldId="256"/>
            <ac:spMk id="3" creationId="{57B7C991-207B-4AE7-8AB5-79CA856B9CE6}"/>
          </ac:spMkLst>
        </pc:spChg>
        <pc:spChg chg="add mod">
          <ac:chgData name="Zeynep Güler" userId="7f8964e3c347c686" providerId="LiveId" clId="{AB55D720-56BD-4D8A-9F91-6F107970E55D}" dt="2022-06-04T08:09:03.631" v="327" actId="20577"/>
          <ac:spMkLst>
            <pc:docMk/>
            <pc:sldMk cId="2912039842" sldId="256"/>
            <ac:spMk id="8" creationId="{BF92EAD9-EB37-FA50-57C1-6CD5A55E0C17}"/>
          </ac:spMkLst>
        </pc:spChg>
        <pc:spChg chg="del">
          <ac:chgData name="Zeynep Güler" userId="7f8964e3c347c686" providerId="LiveId" clId="{AB55D720-56BD-4D8A-9F91-6F107970E55D}" dt="2022-06-04T07:11:44.122" v="118" actId="26606"/>
          <ac:spMkLst>
            <pc:docMk/>
            <pc:sldMk cId="2912039842" sldId="256"/>
            <ac:spMk id="9" creationId="{A4CEB5B4-CDED-47E6-9A79-D8983C3D4360}"/>
          </ac:spMkLst>
        </pc:spChg>
        <pc:spChg chg="del">
          <ac:chgData name="Zeynep Güler" userId="7f8964e3c347c686" providerId="LiveId" clId="{AB55D720-56BD-4D8A-9F91-6F107970E55D}" dt="2022-06-04T07:11:44.122" v="118" actId="26606"/>
          <ac:spMkLst>
            <pc:docMk/>
            <pc:sldMk cId="2912039842" sldId="256"/>
            <ac:spMk id="11" creationId="{D50332B2-2BC3-434F-B11C-851A29882D15}"/>
          </ac:spMkLst>
        </pc:spChg>
        <pc:spChg chg="del">
          <ac:chgData name="Zeynep Güler" userId="7f8964e3c347c686" providerId="LiveId" clId="{AB55D720-56BD-4D8A-9F91-6F107970E55D}" dt="2022-06-04T07:11:44.122" v="118" actId="26606"/>
          <ac:spMkLst>
            <pc:docMk/>
            <pc:sldMk cId="2912039842" sldId="256"/>
            <ac:spMk id="13" creationId="{FF54EC60-509D-4A90-A637-580B5967E1DC}"/>
          </ac:spMkLst>
        </pc:spChg>
        <pc:spChg chg="del">
          <ac:chgData name="Zeynep Güler" userId="7f8964e3c347c686" providerId="LiveId" clId="{AB55D720-56BD-4D8A-9F91-6F107970E55D}" dt="2022-06-04T07:11:44.122" v="118" actId="26606"/>
          <ac:spMkLst>
            <pc:docMk/>
            <pc:sldMk cId="2912039842" sldId="256"/>
            <ac:spMk id="15" creationId="{FCC4408D-5823-4186-97B4-25D12A9F93B0}"/>
          </ac:spMkLst>
        </pc:spChg>
        <pc:spChg chg="add">
          <ac:chgData name="Zeynep Güler" userId="7f8964e3c347c686" providerId="LiveId" clId="{AB55D720-56BD-4D8A-9F91-6F107970E55D}" dt="2022-06-04T07:11:44.122" v="118" actId="26606"/>
          <ac:spMkLst>
            <pc:docMk/>
            <pc:sldMk cId="2912039842" sldId="256"/>
            <ac:spMk id="20" creationId="{8D128206-5B44-431B-AC4F-F56230722287}"/>
          </ac:spMkLst>
        </pc:spChg>
        <pc:spChg chg="add">
          <ac:chgData name="Zeynep Güler" userId="7f8964e3c347c686" providerId="LiveId" clId="{AB55D720-56BD-4D8A-9F91-6F107970E55D}" dt="2022-06-04T07:11:44.122" v="118" actId="26606"/>
          <ac:spMkLst>
            <pc:docMk/>
            <pc:sldMk cId="2912039842" sldId="256"/>
            <ac:spMk id="22" creationId="{25EF408A-EA6D-4426-AA3C-8E5FBF562214}"/>
          </ac:spMkLst>
        </pc:spChg>
        <pc:picChg chg="mod">
          <ac:chgData name="Zeynep Güler" userId="7f8964e3c347c686" providerId="LiveId" clId="{AB55D720-56BD-4D8A-9F91-6F107970E55D}" dt="2022-06-04T07:11:44.122" v="118" actId="26606"/>
          <ac:picMkLst>
            <pc:docMk/>
            <pc:sldMk cId="2912039842" sldId="256"/>
            <ac:picMk id="4" creationId="{913BE71D-5EDC-11E2-6F69-5164CC43CEC7}"/>
          </ac:picMkLst>
        </pc:picChg>
        <pc:picChg chg="add del mod">
          <ac:chgData name="Zeynep Güler" userId="7f8964e3c347c686" providerId="LiveId" clId="{AB55D720-56BD-4D8A-9F91-6F107970E55D}" dt="2022-06-04T07:11:26.839" v="117" actId="21"/>
          <ac:picMkLst>
            <pc:docMk/>
            <pc:sldMk cId="2912039842" sldId="256"/>
            <ac:picMk id="6" creationId="{B6C7B112-8AB6-2B27-66AF-63A7DFDCCF5F}"/>
          </ac:picMkLst>
        </pc:picChg>
      </pc:sldChg>
      <pc:sldChg chg="addSp delSp modSp mod setBg">
        <pc:chgData name="Zeynep Güler" userId="7f8964e3c347c686" providerId="LiveId" clId="{AB55D720-56BD-4D8A-9F91-6F107970E55D}" dt="2022-06-04T08:08:39.064" v="307" actId="20577"/>
        <pc:sldMkLst>
          <pc:docMk/>
          <pc:sldMk cId="2977466411" sldId="284"/>
        </pc:sldMkLst>
        <pc:spChg chg="mod">
          <ac:chgData name="Zeynep Güler" userId="7f8964e3c347c686" providerId="LiveId" clId="{AB55D720-56BD-4D8A-9F91-6F107970E55D}" dt="2022-06-04T08:08:22.551" v="303" actId="26606"/>
          <ac:spMkLst>
            <pc:docMk/>
            <pc:sldMk cId="2977466411" sldId="284"/>
            <ac:spMk id="2" creationId="{BF5EA0F4-C7D2-7C66-03F9-CD783F0872B9}"/>
          </ac:spMkLst>
        </pc:spChg>
        <pc:spChg chg="mod">
          <ac:chgData name="Zeynep Güler" userId="7f8964e3c347c686" providerId="LiveId" clId="{AB55D720-56BD-4D8A-9F91-6F107970E55D}" dt="2022-06-04T08:08:39.064" v="307" actId="20577"/>
          <ac:spMkLst>
            <pc:docMk/>
            <pc:sldMk cId="2977466411" sldId="284"/>
            <ac:spMk id="3" creationId="{FB3E7796-81DD-BCAA-91E1-BE19C329A28E}"/>
          </ac:spMkLst>
        </pc:spChg>
        <pc:spChg chg="add del">
          <ac:chgData name="Zeynep Güler" userId="7f8964e3c347c686" providerId="LiveId" clId="{AB55D720-56BD-4D8A-9F91-6F107970E55D}" dt="2022-06-04T08:08:22.551" v="303" actId="26606"/>
          <ac:spMkLst>
            <pc:docMk/>
            <pc:sldMk cId="2977466411" sldId="284"/>
            <ac:spMk id="9" creationId="{5ED9E2D9-EE69-4775-8CE5-9EAC35AD2F2E}"/>
          </ac:spMkLst>
        </pc:spChg>
        <pc:spChg chg="add del">
          <ac:chgData name="Zeynep Güler" userId="7f8964e3c347c686" providerId="LiveId" clId="{AB55D720-56BD-4D8A-9F91-6F107970E55D}" dt="2022-06-04T08:08:22.551" v="303" actId="26606"/>
          <ac:spMkLst>
            <pc:docMk/>
            <pc:sldMk cId="2977466411" sldId="284"/>
            <ac:spMk id="11" creationId="{3D75B673-1FA7-415E-8B2E-7A0550C8BDDF}"/>
          </ac:spMkLst>
        </pc:spChg>
        <pc:spChg chg="add">
          <ac:chgData name="Zeynep Güler" userId="7f8964e3c347c686" providerId="LiveId" clId="{AB55D720-56BD-4D8A-9F91-6F107970E55D}" dt="2022-06-04T08:08:22.551" v="303" actId="26606"/>
          <ac:spMkLst>
            <pc:docMk/>
            <pc:sldMk cId="2977466411" sldId="284"/>
            <ac:spMk id="16" creationId="{05D1035C-3BF0-4FE0-B3A3-1062F86009CA}"/>
          </ac:spMkLst>
        </pc:spChg>
        <pc:picChg chg="add mod ord">
          <ac:chgData name="Zeynep Güler" userId="7f8964e3c347c686" providerId="LiveId" clId="{AB55D720-56BD-4D8A-9F91-6F107970E55D}" dt="2022-06-04T08:08:22.551" v="303" actId="26606"/>
          <ac:picMkLst>
            <pc:docMk/>
            <pc:sldMk cId="2977466411" sldId="284"/>
            <ac:picMk id="5" creationId="{4BA94DF9-0EA9-B70F-00DC-1E0B0ECC53B2}"/>
          </ac:picMkLst>
        </pc:picChg>
      </pc:sldChg>
      <pc:sldChg chg="addSp modSp mod setBg">
        <pc:chgData name="Zeynep Güler" userId="7f8964e3c347c686" providerId="LiveId" clId="{AB55D720-56BD-4D8A-9F91-6F107970E55D}" dt="2022-06-04T07:14:41.789" v="220" actId="26606"/>
        <pc:sldMkLst>
          <pc:docMk/>
          <pc:sldMk cId="3566456853" sldId="286"/>
        </pc:sldMkLst>
        <pc:spChg chg="mod">
          <ac:chgData name="Zeynep Güler" userId="7f8964e3c347c686" providerId="LiveId" clId="{AB55D720-56BD-4D8A-9F91-6F107970E55D}" dt="2022-06-04T07:14:41.789" v="220" actId="26606"/>
          <ac:spMkLst>
            <pc:docMk/>
            <pc:sldMk cId="3566456853" sldId="286"/>
            <ac:spMk id="2" creationId="{018AA3AE-D572-E3C6-9EC8-5B354ADCC4EA}"/>
          </ac:spMkLst>
        </pc:spChg>
        <pc:spChg chg="mod">
          <ac:chgData name="Zeynep Güler" userId="7f8964e3c347c686" providerId="LiveId" clId="{AB55D720-56BD-4D8A-9F91-6F107970E55D}" dt="2022-06-04T07:14:41.789" v="220" actId="26606"/>
          <ac:spMkLst>
            <pc:docMk/>
            <pc:sldMk cId="3566456853" sldId="286"/>
            <ac:spMk id="3" creationId="{2BC8E9FF-76E8-21B1-EBF3-DF518EC3ABCD}"/>
          </ac:spMkLst>
        </pc:spChg>
        <pc:spChg chg="add">
          <ac:chgData name="Zeynep Güler" userId="7f8964e3c347c686" providerId="LiveId" clId="{AB55D720-56BD-4D8A-9F91-6F107970E55D}" dt="2022-06-04T07:14:41.789" v="220" actId="26606"/>
          <ac:spMkLst>
            <pc:docMk/>
            <pc:sldMk cId="3566456853" sldId="286"/>
            <ac:spMk id="9" creationId="{5ED9E2D9-EE69-4775-8CE5-9EAC35AD2F2E}"/>
          </ac:spMkLst>
        </pc:spChg>
        <pc:spChg chg="add">
          <ac:chgData name="Zeynep Güler" userId="7f8964e3c347c686" providerId="LiveId" clId="{AB55D720-56BD-4D8A-9F91-6F107970E55D}" dt="2022-06-04T07:14:41.789" v="220" actId="26606"/>
          <ac:spMkLst>
            <pc:docMk/>
            <pc:sldMk cId="3566456853" sldId="286"/>
            <ac:spMk id="11" creationId="{3D75B673-1FA7-415E-8B2E-7A0550C8BDDF}"/>
          </ac:spMkLst>
        </pc:spChg>
        <pc:picChg chg="add">
          <ac:chgData name="Zeynep Güler" userId="7f8964e3c347c686" providerId="LiveId" clId="{AB55D720-56BD-4D8A-9F91-6F107970E55D}" dt="2022-06-04T07:14:41.789" v="220" actId="26606"/>
          <ac:picMkLst>
            <pc:docMk/>
            <pc:sldMk cId="3566456853" sldId="286"/>
            <ac:picMk id="5" creationId="{77DE7C66-75F3-ECB3-D668-688599BED79B}"/>
          </ac:picMkLst>
        </pc:picChg>
      </pc:sldChg>
      <pc:sldChg chg="addSp delSp modSp new mod setBg">
        <pc:chgData name="Zeynep Güler" userId="7f8964e3c347c686" providerId="LiveId" clId="{AB55D720-56BD-4D8A-9F91-6F107970E55D}" dt="2022-06-04T07:19:07.745" v="222" actId="1076"/>
        <pc:sldMkLst>
          <pc:docMk/>
          <pc:sldMk cId="26063227" sldId="287"/>
        </pc:sldMkLst>
        <pc:spChg chg="mod">
          <ac:chgData name="Zeynep Güler" userId="7f8964e3c347c686" providerId="LiveId" clId="{AB55D720-56BD-4D8A-9F91-6F107970E55D}" dt="2022-06-04T07:18:59.002" v="221" actId="26606"/>
          <ac:spMkLst>
            <pc:docMk/>
            <pc:sldMk cId="26063227" sldId="287"/>
            <ac:spMk id="2" creationId="{077F94C7-189F-662A-2444-CDE9DBA73B2C}"/>
          </ac:spMkLst>
        </pc:spChg>
        <pc:spChg chg="mod">
          <ac:chgData name="Zeynep Güler" userId="7f8964e3c347c686" providerId="LiveId" clId="{AB55D720-56BD-4D8A-9F91-6F107970E55D}" dt="2022-06-04T07:18:59.002" v="221" actId="26606"/>
          <ac:spMkLst>
            <pc:docMk/>
            <pc:sldMk cId="26063227" sldId="287"/>
            <ac:spMk id="3" creationId="{33568337-95DE-AB77-349B-639ADB6A58CA}"/>
          </ac:spMkLst>
        </pc:spChg>
        <pc:spChg chg="add del">
          <ac:chgData name="Zeynep Güler" userId="7f8964e3c347c686" providerId="LiveId" clId="{AB55D720-56BD-4D8A-9F91-6F107970E55D}" dt="2022-06-04T07:18:59.002" v="221" actId="26606"/>
          <ac:spMkLst>
            <pc:docMk/>
            <pc:sldMk cId="26063227" sldId="287"/>
            <ac:spMk id="10" creationId="{960066AE-516A-442D-AD0E-FB9A19E72DBB}"/>
          </ac:spMkLst>
        </pc:spChg>
        <pc:spChg chg="add del">
          <ac:chgData name="Zeynep Güler" userId="7f8964e3c347c686" providerId="LiveId" clId="{AB55D720-56BD-4D8A-9F91-6F107970E55D}" dt="2022-06-04T07:18:59.002" v="221" actId="26606"/>
          <ac:spMkLst>
            <pc:docMk/>
            <pc:sldMk cId="26063227" sldId="287"/>
            <ac:spMk id="12" creationId="{0D43C154-1D94-40CC-93ED-E075731B1F4B}"/>
          </ac:spMkLst>
        </pc:spChg>
        <pc:spChg chg="add del">
          <ac:chgData name="Zeynep Güler" userId="7f8964e3c347c686" providerId="LiveId" clId="{AB55D720-56BD-4D8A-9F91-6F107970E55D}" dt="2022-06-04T07:18:59.002" v="221" actId="26606"/>
          <ac:spMkLst>
            <pc:docMk/>
            <pc:sldMk cId="26063227" sldId="287"/>
            <ac:spMk id="14" creationId="{D72FA90D-8CAF-4C39-88C1-00DD80AF93E4}"/>
          </ac:spMkLst>
        </pc:spChg>
        <pc:spChg chg="add">
          <ac:chgData name="Zeynep Güler" userId="7f8964e3c347c686" providerId="LiveId" clId="{AB55D720-56BD-4D8A-9F91-6F107970E55D}" dt="2022-06-04T07:18:59.002" v="221" actId="26606"/>
          <ac:spMkLst>
            <pc:docMk/>
            <pc:sldMk cId="26063227" sldId="287"/>
            <ac:spMk id="19" creationId="{74E3E963-7ADC-4469-A079-F78B0BC6F60C}"/>
          </ac:spMkLst>
        </pc:spChg>
        <pc:spChg chg="add">
          <ac:chgData name="Zeynep Güler" userId="7f8964e3c347c686" providerId="LiveId" clId="{AB55D720-56BD-4D8A-9F91-6F107970E55D}" dt="2022-06-04T07:18:59.002" v="221" actId="26606"/>
          <ac:spMkLst>
            <pc:docMk/>
            <pc:sldMk cId="26063227" sldId="287"/>
            <ac:spMk id="21" creationId="{C864DEA4-D6B8-4DEF-B1D0-6D5672FA8D22}"/>
          </ac:spMkLst>
        </pc:spChg>
        <pc:grpChg chg="add">
          <ac:chgData name="Zeynep Güler" userId="7f8964e3c347c686" providerId="LiveId" clId="{AB55D720-56BD-4D8A-9F91-6F107970E55D}" dt="2022-06-04T07:18:59.002" v="221" actId="26606"/>
          <ac:grpSpMkLst>
            <pc:docMk/>
            <pc:sldMk cId="26063227" sldId="287"/>
            <ac:grpSpMk id="23" creationId="{3C9AA14C-80A4-427C-A911-28CD20C56E5E}"/>
          </ac:grpSpMkLst>
        </pc:grpChg>
        <pc:grpChg chg="add">
          <ac:chgData name="Zeynep Güler" userId="7f8964e3c347c686" providerId="LiveId" clId="{AB55D720-56BD-4D8A-9F91-6F107970E55D}" dt="2022-06-04T07:18:59.002" v="221" actId="26606"/>
          <ac:grpSpMkLst>
            <pc:docMk/>
            <pc:sldMk cId="26063227" sldId="287"/>
            <ac:grpSpMk id="28" creationId="{F2FD01A0-E6FF-41CD-AEBD-279232B90D43}"/>
          </ac:grpSpMkLst>
        </pc:grpChg>
        <pc:picChg chg="add mod">
          <ac:chgData name="Zeynep Güler" userId="7f8964e3c347c686" providerId="LiveId" clId="{AB55D720-56BD-4D8A-9F91-6F107970E55D}" dt="2022-06-04T07:19:07.745" v="222" actId="1076"/>
          <ac:picMkLst>
            <pc:docMk/>
            <pc:sldMk cId="26063227" sldId="287"/>
            <ac:picMk id="5" creationId="{4305102F-4193-863C-0DD1-B63F3F6BF92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March 10, 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0507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March 10,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4337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March 10,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3392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March 10, 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8615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March 10,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6004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March 10,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8946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March 10, 2025</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8353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March 10, 2025</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2082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March 10, 2025</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610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March 10,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3005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March 10,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1183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March 10, 2025</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7221747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74E3E963-7ADC-4469-A079-F78B0BC6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C864DEA4-D6B8-4DEF-B1D0-6D5672FA8D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077F94C7-189F-662A-2444-CDE9DBA73B2C}"/>
              </a:ext>
            </a:extLst>
          </p:cNvPr>
          <p:cNvSpPr>
            <a:spLocks noGrp="1"/>
          </p:cNvSpPr>
          <p:nvPr>
            <p:ph type="ctrTitle"/>
          </p:nvPr>
        </p:nvSpPr>
        <p:spPr>
          <a:xfrm>
            <a:off x="6480000" y="1554630"/>
            <a:ext cx="5015638" cy="1969770"/>
          </a:xfrm>
        </p:spPr>
        <p:txBody>
          <a:bodyPr>
            <a:normAutofit/>
          </a:bodyPr>
          <a:lstStyle/>
          <a:p>
            <a:pPr>
              <a:lnSpc>
                <a:spcPct val="90000"/>
              </a:lnSpc>
            </a:pPr>
            <a:r>
              <a:rPr lang="tr-TR" sz="4300"/>
              <a:t>Pertek Sakine Genç Meslek Yüksekokulu</a:t>
            </a:r>
          </a:p>
        </p:txBody>
      </p:sp>
      <p:sp>
        <p:nvSpPr>
          <p:cNvPr id="3" name="Alt Başlık 2">
            <a:extLst>
              <a:ext uri="{FF2B5EF4-FFF2-40B4-BE49-F238E27FC236}">
                <a16:creationId xmlns="" xmlns:a16="http://schemas.microsoft.com/office/drawing/2014/main" id="{33568337-95DE-AB77-349B-639ADB6A58CA}"/>
              </a:ext>
            </a:extLst>
          </p:cNvPr>
          <p:cNvSpPr>
            <a:spLocks noGrp="1"/>
          </p:cNvSpPr>
          <p:nvPr>
            <p:ph type="subTitle" idx="1"/>
          </p:nvPr>
        </p:nvSpPr>
        <p:spPr>
          <a:xfrm>
            <a:off x="6480000" y="3830399"/>
            <a:ext cx="5015638" cy="993670"/>
          </a:xfrm>
        </p:spPr>
        <p:txBody>
          <a:bodyPr>
            <a:normAutofit/>
          </a:bodyPr>
          <a:lstStyle/>
          <a:p>
            <a:r>
              <a:rPr lang="tr-TR">
                <a:solidFill>
                  <a:schemeClr val="tx2">
                    <a:lumMod val="90000"/>
                  </a:schemeClr>
                </a:solidFill>
              </a:rPr>
              <a:t>Optisyenlik</a:t>
            </a:r>
            <a:r>
              <a:rPr lang="tr-TR" dirty="0">
                <a:solidFill>
                  <a:schemeClr val="tx2">
                    <a:lumMod val="90000"/>
                  </a:schemeClr>
                </a:solidFill>
              </a:rPr>
              <a:t> Bölümü </a:t>
            </a:r>
          </a:p>
        </p:txBody>
      </p:sp>
      <p:pic>
        <p:nvPicPr>
          <p:cNvPr id="5" name="Resim 4">
            <a:extLst>
              <a:ext uri="{FF2B5EF4-FFF2-40B4-BE49-F238E27FC236}">
                <a16:creationId xmlns="" xmlns:a16="http://schemas.microsoft.com/office/drawing/2014/main" id="{4305102F-4193-863C-0DD1-B63F3F6BF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62" y="1857445"/>
            <a:ext cx="5014800" cy="2469789"/>
          </a:xfrm>
          <a:custGeom>
            <a:avLst/>
            <a:gdLst/>
            <a:ahLst/>
            <a:cxnLst/>
            <a:rect l="l" t="t" r="r" b="b"/>
            <a:pathLst>
              <a:path w="5014800" h="5409338">
                <a:moveTo>
                  <a:pt x="0" y="0"/>
                </a:moveTo>
                <a:lnTo>
                  <a:pt x="5014800" y="0"/>
                </a:lnTo>
                <a:lnTo>
                  <a:pt x="5014800" y="5409338"/>
                </a:lnTo>
                <a:lnTo>
                  <a:pt x="0" y="5409338"/>
                </a:lnTo>
                <a:close/>
              </a:path>
            </a:pathLst>
          </a:custGeom>
        </p:spPr>
      </p:pic>
      <p:grpSp>
        <p:nvGrpSpPr>
          <p:cNvPr id="23" name="Group 22">
            <a:extLst>
              <a:ext uri="{FF2B5EF4-FFF2-40B4-BE49-F238E27FC236}">
                <a16:creationId xmlns="" xmlns:a16="http://schemas.microsoft.com/office/drawing/2014/main" id="{3C9AA14C-80A4-427C-A911-28CD20C56E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7909203" y="317452"/>
            <a:ext cx="2117174" cy="588806"/>
            <a:chOff x="4549904" y="5078157"/>
            <a:chExt cx="3023338" cy="840818"/>
          </a:xfrm>
        </p:grpSpPr>
        <p:sp>
          <p:nvSpPr>
            <p:cNvPr id="24" name="Freeform 80">
              <a:extLst>
                <a:ext uri="{FF2B5EF4-FFF2-40B4-BE49-F238E27FC236}">
                  <a16:creationId xmlns="" xmlns:a16="http://schemas.microsoft.com/office/drawing/2014/main" id="{EF32CDAF-4619-4949-9516-1E042181EBF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4">
              <a:extLst>
                <a:ext uri="{FF2B5EF4-FFF2-40B4-BE49-F238E27FC236}">
                  <a16:creationId xmlns="" xmlns:a16="http://schemas.microsoft.com/office/drawing/2014/main" id="{270C485D-6BA8-4BF7-B72C-2B14A43A664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7">
              <a:extLst>
                <a:ext uri="{FF2B5EF4-FFF2-40B4-BE49-F238E27FC236}">
                  <a16:creationId xmlns="" xmlns:a16="http://schemas.microsoft.com/office/drawing/2014/main" id="{79239B91-4327-43B3-AED5-CB9EC1653B4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8" name="Group 27">
            <a:extLst>
              <a:ext uri="{FF2B5EF4-FFF2-40B4-BE49-F238E27FC236}">
                <a16:creationId xmlns="" xmlns:a16="http://schemas.microsoft.com/office/drawing/2014/main" id="{F2FD01A0-E6FF-41CD-AEBD-279232B90D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7990093" y="5372723"/>
            <a:ext cx="2088038" cy="719230"/>
            <a:chOff x="4532666" y="505937"/>
            <a:chExt cx="2981730" cy="1027064"/>
          </a:xfrm>
        </p:grpSpPr>
        <p:sp>
          <p:nvSpPr>
            <p:cNvPr id="29" name="Freeform 78">
              <a:extLst>
                <a:ext uri="{FF2B5EF4-FFF2-40B4-BE49-F238E27FC236}">
                  <a16:creationId xmlns="" xmlns:a16="http://schemas.microsoft.com/office/drawing/2014/main" id="{811C6308-5554-4129-8881-A95AF512C52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 name="Freeform 79">
              <a:extLst>
                <a:ext uri="{FF2B5EF4-FFF2-40B4-BE49-F238E27FC236}">
                  <a16:creationId xmlns="" xmlns:a16="http://schemas.microsoft.com/office/drawing/2014/main" id="{C28F3A03-B53B-433E-8DF7-6B13336D0A5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85">
              <a:extLst>
                <a:ext uri="{FF2B5EF4-FFF2-40B4-BE49-F238E27FC236}">
                  <a16:creationId xmlns="" xmlns:a16="http://schemas.microsoft.com/office/drawing/2014/main" id="{E990BBBC-E616-4D0E-9917-A6CA72AAEA4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606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 xmlns:a16="http://schemas.microsoft.com/office/drawing/2014/main" id="{5BB3780B-63EB-450D-A804-D6AA12F98E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E0847A5-A329-48CD-B3A7-3892FF6DA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695FD9E9-7206-4198-A465-130121DEA3DA}"/>
              </a:ext>
            </a:extLst>
          </p:cNvPr>
          <p:cNvSpPr>
            <a:spLocks noGrp="1"/>
          </p:cNvSpPr>
          <p:nvPr>
            <p:ph type="title"/>
          </p:nvPr>
        </p:nvSpPr>
        <p:spPr>
          <a:xfrm>
            <a:off x="720000" y="619200"/>
            <a:ext cx="4991961" cy="1477328"/>
          </a:xfrm>
        </p:spPr>
        <p:txBody>
          <a:bodyPr wrap="square" anchor="ctr">
            <a:normAutofit/>
          </a:bodyPr>
          <a:lstStyle/>
          <a:p>
            <a:r>
              <a:rPr lang="tr-TR" b="1" i="0" dirty="0">
                <a:effectLst/>
                <a:latin typeface="roboto" panose="02000000000000000000" pitchFamily="2" charset="0"/>
              </a:rPr>
              <a:t>Gözlük Fabrikalarında Üretim Hattı Nasıl İşler?</a:t>
            </a:r>
            <a:br>
              <a:rPr lang="tr-TR" b="1" i="0" dirty="0">
                <a:effectLst/>
                <a:latin typeface="roboto" panose="02000000000000000000" pitchFamily="2" charset="0"/>
              </a:rPr>
            </a:br>
            <a:endParaRPr lang="tr-TR" dirty="0"/>
          </a:p>
        </p:txBody>
      </p:sp>
      <p:sp>
        <p:nvSpPr>
          <p:cNvPr id="3" name="İçerik Yer Tutucusu 2">
            <a:extLst>
              <a:ext uri="{FF2B5EF4-FFF2-40B4-BE49-F238E27FC236}">
                <a16:creationId xmlns="" xmlns:a16="http://schemas.microsoft.com/office/drawing/2014/main" id="{CA8650A0-9089-4B97-968D-371F7C62E053}"/>
              </a:ext>
            </a:extLst>
          </p:cNvPr>
          <p:cNvSpPr>
            <a:spLocks noGrp="1"/>
          </p:cNvSpPr>
          <p:nvPr>
            <p:ph idx="1"/>
          </p:nvPr>
        </p:nvSpPr>
        <p:spPr>
          <a:xfrm>
            <a:off x="720000" y="2541600"/>
            <a:ext cx="4991962" cy="3216273"/>
          </a:xfrm>
        </p:spPr>
        <p:txBody>
          <a:bodyPr>
            <a:normAutofit/>
          </a:bodyPr>
          <a:lstStyle/>
          <a:p>
            <a:pPr>
              <a:lnSpc>
                <a:spcPct val="110000"/>
              </a:lnSpc>
            </a:pPr>
            <a:r>
              <a:rPr lang="tr-TR" b="0" i="0" dirty="0">
                <a:effectLst/>
                <a:latin typeface="roboto" panose="02000000000000000000" pitchFamily="2" charset="0"/>
              </a:rPr>
              <a:t>Bir sonraki aşamaya gelindiğinde ise, artık gözlüklerin en uygun kalitede montaja girişi başlar. Burada gözlük saplarının, ön çerçeve ile buluşması titiz bir işçilik ile sağlanırken modellerde bulunan metal süsler varsa, onlarında iç içe geçmesi sağlanarak artık kullanıma hazır şekilde son aşamalar tamamlanmış olur.</a:t>
            </a:r>
            <a:endParaRPr lang="tr-TR" dirty="0"/>
          </a:p>
        </p:txBody>
      </p:sp>
      <p:pic>
        <p:nvPicPr>
          <p:cNvPr id="5" name="Resim 4">
            <a:extLst>
              <a:ext uri="{FF2B5EF4-FFF2-40B4-BE49-F238E27FC236}">
                <a16:creationId xmlns="" xmlns:a16="http://schemas.microsoft.com/office/drawing/2014/main" id="{86284751-1E1B-4629-B623-243E62C55C30}"/>
              </a:ext>
            </a:extLst>
          </p:cNvPr>
          <p:cNvPicPr>
            <a:picLocks noChangeAspect="1"/>
          </p:cNvPicPr>
          <p:nvPr/>
        </p:nvPicPr>
        <p:blipFill rotWithShape="1">
          <a:blip r:embed="rId2">
            <a:extLst>
              <a:ext uri="{28A0092B-C50C-407E-A947-70E740481C1C}">
                <a14:useLocalDpi xmlns:a14="http://schemas.microsoft.com/office/drawing/2010/main" val="0"/>
              </a:ext>
            </a:extLst>
          </a:blip>
          <a:srcRect r="2106" b="1"/>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41900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A3E2477-CB24-4FE6-B9C0-F9800FF83E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965638C-2268-4A1B-96C3-95E79EF44B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6B2524D4-4E10-481F-A25B-056DACF82CAE}"/>
              </a:ext>
            </a:extLst>
          </p:cNvPr>
          <p:cNvSpPr>
            <a:spLocks noGrp="1"/>
          </p:cNvSpPr>
          <p:nvPr>
            <p:ph type="title"/>
          </p:nvPr>
        </p:nvSpPr>
        <p:spPr>
          <a:xfrm>
            <a:off x="720000" y="619200"/>
            <a:ext cx="4991961" cy="1477328"/>
          </a:xfrm>
        </p:spPr>
        <p:txBody>
          <a:bodyPr wrap="square" anchor="ctr">
            <a:normAutofit/>
          </a:bodyPr>
          <a:lstStyle/>
          <a:p>
            <a:r>
              <a:rPr lang="tr-TR" b="1" i="0" dirty="0">
                <a:effectLst/>
                <a:latin typeface="roboto" panose="02000000000000000000" pitchFamily="2" charset="0"/>
              </a:rPr>
              <a:t>Gözlük Fabrikalarında Üretim Hattı Nasıl İşler?</a:t>
            </a:r>
            <a:br>
              <a:rPr lang="tr-TR" b="1" i="0" dirty="0">
                <a:effectLst/>
                <a:latin typeface="roboto" panose="02000000000000000000" pitchFamily="2" charset="0"/>
              </a:rPr>
            </a:br>
            <a:endParaRPr lang="tr-TR" dirty="0"/>
          </a:p>
        </p:txBody>
      </p:sp>
      <p:sp>
        <p:nvSpPr>
          <p:cNvPr id="3" name="İçerik Yer Tutucusu 2">
            <a:extLst>
              <a:ext uri="{FF2B5EF4-FFF2-40B4-BE49-F238E27FC236}">
                <a16:creationId xmlns="" xmlns:a16="http://schemas.microsoft.com/office/drawing/2014/main" id="{5A45A810-53B1-453C-AA26-B5D7ACF6ACE7}"/>
              </a:ext>
            </a:extLst>
          </p:cNvPr>
          <p:cNvSpPr>
            <a:spLocks noGrp="1"/>
          </p:cNvSpPr>
          <p:nvPr>
            <p:ph idx="1"/>
          </p:nvPr>
        </p:nvSpPr>
        <p:spPr>
          <a:xfrm>
            <a:off x="720000" y="2541600"/>
            <a:ext cx="4991962" cy="3216273"/>
          </a:xfrm>
        </p:spPr>
        <p:txBody>
          <a:bodyPr>
            <a:normAutofit/>
          </a:bodyPr>
          <a:lstStyle/>
          <a:p>
            <a:pPr>
              <a:lnSpc>
                <a:spcPct val="110000"/>
              </a:lnSpc>
            </a:pPr>
            <a:r>
              <a:rPr lang="tr-TR" b="0" i="0" dirty="0">
                <a:effectLst/>
                <a:latin typeface="roboto" panose="02000000000000000000" pitchFamily="2" charset="0"/>
              </a:rPr>
              <a:t>Bir takım metal polisaj ve vernik işlemleriyle beraber montaj tamamlanırken, çerçevelerde çizilme sorunlarına karşı da en iyi şekilde uygulama sağlanır. Bununla beraber metal gözlüklerde de yüzey kaplaması tamamlanırken vernik ile güneş gözlüğü de olsa optik gözlük modeli de olsa tüm süreç işler.</a:t>
            </a:r>
            <a:endParaRPr lang="tr-TR" dirty="0"/>
          </a:p>
        </p:txBody>
      </p:sp>
      <p:sp useBgFill="1">
        <p:nvSpPr>
          <p:cNvPr id="14" name="Freeform: Shape 13">
            <a:extLst>
              <a:ext uri="{FF2B5EF4-FFF2-40B4-BE49-F238E27FC236}">
                <a16:creationId xmlns="" xmlns:a16="http://schemas.microsoft.com/office/drawing/2014/main" id="{97D0825D-5142-4F4A-A141-3CCD5E99C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7" name="Graphic 6" descr="Gözlük">
            <a:extLst>
              <a:ext uri="{FF2B5EF4-FFF2-40B4-BE49-F238E27FC236}">
                <a16:creationId xmlns="" xmlns:a16="http://schemas.microsoft.com/office/drawing/2014/main" id="{7169CB52-F636-F510-FB7E-B6784D2290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176162" y="1282669"/>
            <a:ext cx="4284000" cy="4284000"/>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17161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5173AA7E-FB13-4C7C-BE86-ECAD9E590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1B6EC153-DED3-475F-9AE0-D69887DFC7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A8756A1B-6950-48DF-9439-2314515C37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 y="0"/>
            <a:ext cx="4789061" cy="6858000"/>
          </a:xfrm>
          <a:custGeom>
            <a:avLst/>
            <a:gdLst>
              <a:gd name="connsiteX0" fmla="*/ 0 w 4789061"/>
              <a:gd name="connsiteY0" fmla="*/ 0 h 6858000"/>
              <a:gd name="connsiteX1" fmla="*/ 4248416 w 4789061"/>
              <a:gd name="connsiteY1" fmla="*/ 0 h 6858000"/>
              <a:gd name="connsiteX2" fmla="*/ 4442571 w 4789061"/>
              <a:gd name="connsiteY2" fmla="*/ 413260 h 6858000"/>
              <a:gd name="connsiteX3" fmla="*/ 4652176 w 4789061"/>
              <a:gd name="connsiteY3" fmla="*/ 4153439 h 6858000"/>
              <a:gd name="connsiteX4" fmla="*/ 3478386 w 4789061"/>
              <a:gd name="connsiteY4" fmla="*/ 6758958 h 6858000"/>
              <a:gd name="connsiteX5" fmla="*/ 3423920 w 4789061"/>
              <a:gd name="connsiteY5" fmla="*/ 6858000 h 6858000"/>
              <a:gd name="connsiteX6" fmla="*/ 0 w 47890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9061" h="6858000">
                <a:moveTo>
                  <a:pt x="0" y="0"/>
                </a:moveTo>
                <a:lnTo>
                  <a:pt x="4248416" y="0"/>
                </a:lnTo>
                <a:lnTo>
                  <a:pt x="4442571" y="413260"/>
                </a:lnTo>
                <a:cubicBezTo>
                  <a:pt x="5071387" y="1505896"/>
                  <a:pt x="4652176" y="3775219"/>
                  <a:pt x="4652176" y="4153439"/>
                </a:cubicBezTo>
                <a:cubicBezTo>
                  <a:pt x="4652176" y="5624297"/>
                  <a:pt x="3855675" y="6170615"/>
                  <a:pt x="3478386" y="6758958"/>
                </a:cubicBezTo>
                <a:lnTo>
                  <a:pt x="342392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Başlık 1">
            <a:extLst>
              <a:ext uri="{FF2B5EF4-FFF2-40B4-BE49-F238E27FC236}">
                <a16:creationId xmlns="" xmlns:a16="http://schemas.microsoft.com/office/drawing/2014/main" id="{A3CD2CC1-0644-49BA-860D-B51E79870FD0}"/>
              </a:ext>
            </a:extLst>
          </p:cNvPr>
          <p:cNvSpPr>
            <a:spLocks noGrp="1"/>
          </p:cNvSpPr>
          <p:nvPr>
            <p:ph type="title"/>
          </p:nvPr>
        </p:nvSpPr>
        <p:spPr>
          <a:xfrm>
            <a:off x="720000" y="619200"/>
            <a:ext cx="3095626" cy="3241599"/>
          </a:xfrm>
        </p:spPr>
        <p:txBody>
          <a:bodyPr>
            <a:normAutofit/>
          </a:bodyPr>
          <a:lstStyle/>
          <a:p>
            <a:r>
              <a:rPr lang="tr-TR" b="1" i="0" dirty="0">
                <a:effectLst/>
                <a:latin typeface="roboto" panose="02000000000000000000" pitchFamily="2" charset="0"/>
              </a:rPr>
              <a:t>Gözlük Fabrikalarında Üretim Hattı Nasıl İşler?</a:t>
            </a:r>
            <a:br>
              <a:rPr lang="tr-TR" b="1" i="0" dirty="0">
                <a:effectLst/>
                <a:latin typeface="roboto" panose="02000000000000000000" pitchFamily="2" charset="0"/>
              </a:rPr>
            </a:br>
            <a:endParaRPr lang="tr-TR" dirty="0"/>
          </a:p>
        </p:txBody>
      </p:sp>
      <p:sp>
        <p:nvSpPr>
          <p:cNvPr id="14" name="Freeform 10">
            <a:extLst>
              <a:ext uri="{FF2B5EF4-FFF2-40B4-BE49-F238E27FC236}">
                <a16:creationId xmlns="" xmlns:a16="http://schemas.microsoft.com/office/drawing/2014/main" id="{F85A6BBD-7399-450C-8FA5-F8AE24156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4394617">
            <a:off x="2970833" y="4308884"/>
            <a:ext cx="2069886" cy="1937439"/>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İçerik Yer Tutucusu 2">
            <a:extLst>
              <a:ext uri="{FF2B5EF4-FFF2-40B4-BE49-F238E27FC236}">
                <a16:creationId xmlns="" xmlns:a16="http://schemas.microsoft.com/office/drawing/2014/main" id="{23ADEEF7-47E2-4CEF-B8C4-7CE091C76AC6}"/>
              </a:ext>
            </a:extLst>
          </p:cNvPr>
          <p:cNvSpPr>
            <a:spLocks noGrp="1"/>
          </p:cNvSpPr>
          <p:nvPr>
            <p:ph idx="1"/>
          </p:nvPr>
        </p:nvSpPr>
        <p:spPr>
          <a:xfrm>
            <a:off x="6444000" y="633600"/>
            <a:ext cx="4991962" cy="5135374"/>
          </a:xfrm>
        </p:spPr>
        <p:txBody>
          <a:bodyPr>
            <a:normAutofit/>
          </a:bodyPr>
          <a:lstStyle/>
          <a:p>
            <a:r>
              <a:rPr lang="tr-TR" sz="2400" b="0" i="0" dirty="0">
                <a:effectLst/>
                <a:latin typeface="roboto" panose="02000000000000000000" pitchFamily="2" charset="0"/>
              </a:rPr>
              <a:t>Sonunda ise, kontroller ve ayarlamalar tamamlanır. Burada etiketleme süreci de başlatılarak, optik gözlüklere özel </a:t>
            </a:r>
            <a:r>
              <a:rPr lang="tr-TR" sz="2400" b="0" i="0" dirty="0" err="1">
                <a:effectLst/>
                <a:latin typeface="roboto" panose="02000000000000000000" pitchFamily="2" charset="0"/>
              </a:rPr>
              <a:t>demolens</a:t>
            </a:r>
            <a:r>
              <a:rPr lang="tr-TR" sz="2400" b="0" i="0" dirty="0">
                <a:effectLst/>
                <a:latin typeface="roboto" panose="02000000000000000000" pitchFamily="2" charset="0"/>
              </a:rPr>
              <a:t>, güneş gözlük kullanılacaksa da doğrudan lens camları takılarak tüm gözlüklere göre ayarlar kalite kontrol sürecinden geçirilerek tamamlanır.</a:t>
            </a:r>
            <a:endParaRPr lang="tr-TR" sz="2400" dirty="0"/>
          </a:p>
        </p:txBody>
      </p:sp>
    </p:spTree>
    <p:extLst>
      <p:ext uri="{BB962C8B-B14F-4D97-AF65-F5344CB8AC3E}">
        <p14:creationId xmlns:p14="http://schemas.microsoft.com/office/powerpoint/2010/main" val="19813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5ED9E2D9-EE69-4775-8CE5-9EAC35AD2F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3D75B673-1FA7-415E-8B2E-7A0550C8BD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8CDA7CA7-0811-4944-A351-5D2A54DB60B6}"/>
              </a:ext>
            </a:extLst>
          </p:cNvPr>
          <p:cNvSpPr>
            <a:spLocks noGrp="1"/>
          </p:cNvSpPr>
          <p:nvPr>
            <p:ph type="title"/>
          </p:nvPr>
        </p:nvSpPr>
        <p:spPr>
          <a:xfrm>
            <a:off x="6480000" y="619200"/>
            <a:ext cx="4991961" cy="1477328"/>
          </a:xfrm>
        </p:spPr>
        <p:txBody>
          <a:bodyPr wrap="square" anchor="ctr">
            <a:normAutofit/>
          </a:bodyPr>
          <a:lstStyle/>
          <a:p>
            <a:r>
              <a:rPr lang="tr-TR" b="1" i="0" dirty="0">
                <a:effectLst/>
                <a:latin typeface="roboto" panose="02000000000000000000" pitchFamily="2" charset="0"/>
              </a:rPr>
              <a:t/>
            </a:r>
            <a:br>
              <a:rPr lang="tr-TR" b="1" i="0" dirty="0">
                <a:effectLst/>
                <a:latin typeface="roboto" panose="02000000000000000000" pitchFamily="2" charset="0"/>
              </a:rPr>
            </a:br>
            <a:endParaRPr lang="tr-TR" dirty="0"/>
          </a:p>
        </p:txBody>
      </p:sp>
      <p:pic>
        <p:nvPicPr>
          <p:cNvPr id="11" name="Resim 10" descr="metin, bina, açık hava, zemin içeren bir resim&#10;&#10;Açıklama otomatik olarak oluşturuldu">
            <a:extLst>
              <a:ext uri="{FF2B5EF4-FFF2-40B4-BE49-F238E27FC236}">
                <a16:creationId xmlns="" xmlns:a16="http://schemas.microsoft.com/office/drawing/2014/main" id="{2DE08139-5B34-4A61-A8B1-B6ADFD485FC4}"/>
              </a:ext>
            </a:extLst>
          </p:cNvPr>
          <p:cNvPicPr>
            <a:picLocks noChangeAspect="1"/>
          </p:cNvPicPr>
          <p:nvPr/>
        </p:nvPicPr>
        <p:blipFill rotWithShape="1">
          <a:blip r:embed="rId2">
            <a:extLst>
              <a:ext uri="{28A0092B-C50C-407E-A947-70E740481C1C}">
                <a14:useLocalDpi xmlns:a14="http://schemas.microsoft.com/office/drawing/2010/main" val="0"/>
              </a:ext>
            </a:extLst>
          </a:blip>
          <a:srcRect l="16911" r="18525"/>
          <a:stretch/>
        </p:blipFill>
        <p:spPr>
          <a:xfrm>
            <a:off x="2217440" y="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İçerik Yer Tutucusu 2">
            <a:extLst>
              <a:ext uri="{FF2B5EF4-FFF2-40B4-BE49-F238E27FC236}">
                <a16:creationId xmlns="" xmlns:a16="http://schemas.microsoft.com/office/drawing/2014/main" id="{64F39D8B-7820-45A4-A50E-7E3AC6FF2788}"/>
              </a:ext>
            </a:extLst>
          </p:cNvPr>
          <p:cNvSpPr>
            <a:spLocks noGrp="1"/>
          </p:cNvSpPr>
          <p:nvPr>
            <p:ph idx="1"/>
          </p:nvPr>
        </p:nvSpPr>
        <p:spPr>
          <a:xfrm>
            <a:off x="6288277" y="457200"/>
            <a:ext cx="5627498" cy="5991225"/>
          </a:xfrm>
        </p:spPr>
        <p:txBody>
          <a:bodyPr>
            <a:noAutofit/>
          </a:bodyPr>
          <a:lstStyle/>
          <a:p>
            <a:pPr>
              <a:lnSpc>
                <a:spcPct val="110000"/>
              </a:lnSpc>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Kutlu Optik, bir usta ve lisanslı bir gözlükçü olan Ahmet KUTLU tarafından tarihi bir şehir olan Elazığ’da 1978 yılında ve küçük bir mağazada kurulmuştur.</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Kutlu optik, daha sonraları baba ve oğulları Mehmet KUTLU ve Mustafa KUTLU ile birlikte aile şirketi konumuna gelmiş ve her geçen gün yaptığı üretimin kalitesini ve kapasitesini artırmak için gayret içerisinde olmuş ve firma olarak kendisine sürekli yatırım yapmıştır.</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Kutlu optik, KAMM ve EYES OPTİON markalarını tescil ettirerek, sektörde ki yoluna devam ederken ürünlerde TSE (Türk Standartları Enstitüsü) ve CE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Conformite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European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gibi sertifikalara sahip olmakla birlikte her dönem dünya standartlarında üretim yapmaya özen göstermiştir.</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96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CA81513-D11B-495F-B62E-F75A6F80F5EE}"/>
              </a:ext>
            </a:extLst>
          </p:cNvPr>
          <p:cNvSpPr>
            <a:spLocks noGrp="1"/>
          </p:cNvSpPr>
          <p:nvPr>
            <p:ph type="title"/>
          </p:nvPr>
        </p:nvSpPr>
        <p:spPr/>
        <p:txBody>
          <a:bodyPr/>
          <a:lstStyle/>
          <a:p>
            <a:r>
              <a:rPr lang="tr-TR" dirty="0"/>
              <a:t>Günışığı dergisine verdiği bir röportajda Mehmet Kutlu:</a:t>
            </a:r>
          </a:p>
        </p:txBody>
      </p:sp>
      <p:sp>
        <p:nvSpPr>
          <p:cNvPr id="3" name="İçerik Yer Tutucusu 2">
            <a:extLst>
              <a:ext uri="{FF2B5EF4-FFF2-40B4-BE49-F238E27FC236}">
                <a16:creationId xmlns="" xmlns:a16="http://schemas.microsoft.com/office/drawing/2014/main" id="{4CFE976B-A836-441C-BF15-8E55BC86C44F}"/>
              </a:ext>
            </a:extLst>
          </p:cNvPr>
          <p:cNvSpPr>
            <a:spLocks noGrp="1"/>
          </p:cNvSpPr>
          <p:nvPr>
            <p:ph idx="1"/>
          </p:nvPr>
        </p:nvSpPr>
        <p:spPr>
          <a:xfrm>
            <a:off x="636025" y="1357864"/>
            <a:ext cx="10728325" cy="4705285"/>
          </a:xfrm>
        </p:spPr>
        <p:txBody>
          <a:bodyPr>
            <a:normAutofit fontScale="92500" lnSpcReduction="20000"/>
          </a:bodyPr>
          <a:lstStyle/>
          <a:p>
            <a:r>
              <a:rPr lang="tr-T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Gözlük üretiminin sabır ve emek isteyen bir iş olduğunu belirten Mehmet Kutlu: “Bir gözlük hammaddeden ürüne kadar 85 aşamadan geçiyor. Gerçekten biz sabırla üretim yapıyoruz. Adım adım gidiyoruz. Kolay olmuyor. Aslında biz materyal değil, emek harcıyoruz. İçerisinde çok yoğun bir emek var. Gözlük çerçevesi zaten emek demek. Makineyle birlikte emeğin devreye girmesi demektir. Dünyanın her yerinde bu böyledir. Daha ötesi yok. Bir taraftan düğmeye basıyorsunuz, diğer taraftan güneş gözlüğü düşüyor, böyle bir şey yok. Biz bunu adım adım üretiyoruz. Zaten güneş gözlüğünün ve gözlük çerçevesinin pahalı olmasının içerisinde de bu emek var.” şeklinde konuştu.</a:t>
            </a:r>
            <a:br>
              <a:rPr lang="tr-T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Kutlu Optik gözlüklerinin Türkiye’nin her köşesinde satıldığını, yurt dışına da ihracat gerçekleştirdiklerini aktaran Kutlu: “Kutlu optik Elazığ’da üretim yapıyor. Kendi ilimizde Elazığ Hastaneler Caddesi’nde bulunan Kutlu Optik şubesinde satış yapmakla birlikte Türkiye’nin bütün ilerine gözlük satıyoruz. Yurt dışına da açılmış bulunuyoruz. Şuan Bakü’ye, Kosova’ya, Ukrayna’ya ürünlerimiz gidiyor.” dedi.</a:t>
            </a:r>
          </a:p>
          <a:p>
            <a:endParaRPr lang="tr-T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5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9646535-AEF6-4883-A4F9-EEC1F8B43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DB7EFF05-A8DA-4B3E-9C21-7A04283D48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B3E9F3C4-0623-4F2B-A4FE-187D7B73CD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9DD24FF2-0EF7-4840-85F9-E82A0C371B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C0C33893-95A3-4DE6-826B-53460E22AC5F}"/>
              </a:ext>
            </a:extLst>
          </p:cNvPr>
          <p:cNvSpPr>
            <a:spLocks noGrp="1"/>
          </p:cNvSpPr>
          <p:nvPr>
            <p:ph type="title"/>
          </p:nvPr>
        </p:nvSpPr>
        <p:spPr>
          <a:xfrm>
            <a:off x="731838" y="1469364"/>
            <a:ext cx="10728324" cy="1969770"/>
          </a:xfrm>
        </p:spPr>
        <p:txBody>
          <a:bodyPr vert="horz" wrap="square" lIns="0" tIns="0" rIns="0" bIns="0" rtlCol="0" anchor="b" anchorCtr="0">
            <a:normAutofit/>
          </a:bodyPr>
          <a:lstStyle/>
          <a:p>
            <a:pPr algn="ctr"/>
            <a:r>
              <a:rPr lang="tr-TR" sz="5600" spc="-100" dirty="0"/>
              <a:t>Bir Gözlüğün Serüveni</a:t>
            </a:r>
            <a:endParaRPr lang="en-US" sz="5600" spc="-100" dirty="0"/>
          </a:p>
        </p:txBody>
      </p:sp>
      <p:sp>
        <p:nvSpPr>
          <p:cNvPr id="16" name="Freeform 78">
            <a:extLst>
              <a:ext uri="{FF2B5EF4-FFF2-40B4-BE49-F238E27FC236}">
                <a16:creationId xmlns="" xmlns:a16="http://schemas.microsoft.com/office/drawing/2014/main" id="{703DF8EC-903F-4FF4-B443-3B8B5DEF5F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600114">
            <a:off x="4532666" y="45741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79">
            <a:extLst>
              <a:ext uri="{FF2B5EF4-FFF2-40B4-BE49-F238E27FC236}">
                <a16:creationId xmlns="" xmlns:a16="http://schemas.microsoft.com/office/drawing/2014/main" id="{00B4453B-3251-479A-995C-568CE62036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600114">
            <a:off x="5791465" y="20895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5">
            <a:extLst>
              <a:ext uri="{FF2B5EF4-FFF2-40B4-BE49-F238E27FC236}">
                <a16:creationId xmlns="" xmlns:a16="http://schemas.microsoft.com/office/drawing/2014/main" id="{A4A5B20B-437F-4239-9753-30EB5AB90A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600114">
            <a:off x="7087193" y="46060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7">
            <a:extLst>
              <a:ext uri="{FF2B5EF4-FFF2-40B4-BE49-F238E27FC236}">
                <a16:creationId xmlns="" xmlns:a16="http://schemas.microsoft.com/office/drawing/2014/main" id="{14874823-A924-45C1-B19B-8468C071F7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4430858">
            <a:off x="4571743" y="5281959"/>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0">
            <a:extLst>
              <a:ext uri="{FF2B5EF4-FFF2-40B4-BE49-F238E27FC236}">
                <a16:creationId xmlns="" xmlns:a16="http://schemas.microsoft.com/office/drawing/2014/main" id="{A9402C84-62F4-4868-AF08-B13A6194AC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5400000">
            <a:off x="5690691" y="5562952"/>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4">
            <a:extLst>
              <a:ext uri="{FF2B5EF4-FFF2-40B4-BE49-F238E27FC236}">
                <a16:creationId xmlns="" xmlns:a16="http://schemas.microsoft.com/office/drawing/2014/main" id="{801ACD2F-9E03-4258-BB7D-5006BA0BD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6274527">
            <a:off x="6910134" y="5273050"/>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Tree>
    <p:extLst>
      <p:ext uri="{BB962C8B-B14F-4D97-AF65-F5344CB8AC3E}">
        <p14:creationId xmlns:p14="http://schemas.microsoft.com/office/powerpoint/2010/main" val="410079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4C38F0AE-660A-47F0-8626-BCA791FC5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110993A2-6628-4B47-A888-19FCE1A19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 xmlns:a16="http://schemas.microsoft.com/office/drawing/2014/main" id="{D4D3E2C7-8934-6222-05A0-D83B4DC86ECE}"/>
              </a:ext>
            </a:extLst>
          </p:cNvPr>
          <p:cNvSpPr>
            <a:spLocks noGrp="1"/>
          </p:cNvSpPr>
          <p:nvPr>
            <p:ph idx="1"/>
          </p:nvPr>
        </p:nvSpPr>
        <p:spPr>
          <a:xfrm>
            <a:off x="858416" y="633600"/>
            <a:ext cx="10589909" cy="1282513"/>
          </a:xfrm>
        </p:spPr>
        <p:txBody>
          <a:bodyPr>
            <a:normAutofit/>
          </a:bodyPr>
          <a:lstStyle/>
          <a:p>
            <a:r>
              <a:rPr lang="tr-TR" sz="2800" b="1" dirty="0">
                <a:latin typeface="Times New Roman" panose="02020603050405020304" pitchFamily="18" charset="0"/>
                <a:cs typeface="Times New Roman" panose="02020603050405020304" pitchFamily="18" charset="0"/>
              </a:rPr>
              <a:t>V Kesim makinesinde (boru kesme makinesi)  yapılan v kesimin öğrencilere gösterimi</a:t>
            </a:r>
            <a:endParaRPr lang="en-US" sz="2800" b="1" dirty="0">
              <a:latin typeface="Times New Roman" panose="02020603050405020304" pitchFamily="18" charset="0"/>
              <a:cs typeface="Times New Roman" panose="02020603050405020304" pitchFamily="18" charset="0"/>
            </a:endParaRPr>
          </a:p>
        </p:txBody>
      </p:sp>
      <p:sp useBgFill="1">
        <p:nvSpPr>
          <p:cNvPr id="18" name="Freeform: Shape 17">
            <a:extLst>
              <a:ext uri="{FF2B5EF4-FFF2-40B4-BE49-F238E27FC236}">
                <a16:creationId xmlns="" xmlns:a16="http://schemas.microsoft.com/office/drawing/2014/main" id="{C27C1BEB-0B53-40C1-BFC6-73739970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flipH="1">
            <a:off x="4524373" y="-809624"/>
            <a:ext cx="3143251" cy="12192000"/>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Resim 6" descr="iç mekan, kişi, yer, insanlar içeren bir resim&#10;&#10;Açıklama otomatik olarak oluşturuldu">
            <a:extLst>
              <a:ext uri="{FF2B5EF4-FFF2-40B4-BE49-F238E27FC236}">
                <a16:creationId xmlns="" xmlns:a16="http://schemas.microsoft.com/office/drawing/2014/main" id="{6E7B9810-6EB9-40E6-991A-5947DC2311F7}"/>
              </a:ext>
            </a:extLst>
          </p:cNvPr>
          <p:cNvPicPr>
            <a:picLocks noChangeAspect="1"/>
          </p:cNvPicPr>
          <p:nvPr/>
        </p:nvPicPr>
        <p:blipFill rotWithShape="1">
          <a:blip r:embed="rId2">
            <a:extLst>
              <a:ext uri="{28A0092B-C50C-407E-A947-70E740481C1C}">
                <a14:useLocalDpi xmlns:a14="http://schemas.microsoft.com/office/drawing/2010/main" val="0"/>
              </a:ext>
            </a:extLst>
          </a:blip>
          <a:srcRect t="8182" b="9369"/>
          <a:stretch/>
        </p:blipFill>
        <p:spPr>
          <a:xfrm>
            <a:off x="505964" y="1987420"/>
            <a:ext cx="5332372" cy="3954488"/>
          </a:xfrm>
          <a:custGeom>
            <a:avLst/>
            <a:gdLst/>
            <a:ahLst/>
            <a:cxnLst/>
            <a:rect l="l" t="t" r="r" b="b"/>
            <a:pathLst>
              <a:path w="5248396" h="3245436">
                <a:moveTo>
                  <a:pt x="2983219" y="25"/>
                </a:moveTo>
                <a:cubicBezTo>
                  <a:pt x="3804299" y="-1722"/>
                  <a:pt x="4514018" y="90213"/>
                  <a:pt x="4900118" y="514090"/>
                </a:cubicBezTo>
                <a:cubicBezTo>
                  <a:pt x="5508369" y="1182086"/>
                  <a:pt x="5357962" y="3139882"/>
                  <a:pt x="4146352" y="3188354"/>
                </a:cubicBezTo>
                <a:cubicBezTo>
                  <a:pt x="3699712" y="3250178"/>
                  <a:pt x="3631930" y="3248995"/>
                  <a:pt x="3254286" y="3242404"/>
                </a:cubicBezTo>
                <a:cubicBezTo>
                  <a:pt x="2595831" y="3230910"/>
                  <a:pt x="2304986" y="3245916"/>
                  <a:pt x="1704630" y="3235437"/>
                </a:cubicBezTo>
                <a:cubicBezTo>
                  <a:pt x="-513335" y="3226512"/>
                  <a:pt x="-526880" y="118118"/>
                  <a:pt x="1430854" y="52881"/>
                </a:cubicBezTo>
                <a:cubicBezTo>
                  <a:pt x="1957833" y="35846"/>
                  <a:pt x="2490571" y="1073"/>
                  <a:pt x="2983219" y="25"/>
                </a:cubicBezTo>
                <a:close/>
              </a:path>
            </a:pathLst>
          </a:custGeom>
        </p:spPr>
      </p:pic>
      <p:pic>
        <p:nvPicPr>
          <p:cNvPr id="5" name="İçerik Yer Tutucusu 4" descr="iç mekan, kişi, tavan, insanlar içeren bir resim&#10;&#10;Açıklama otomatik olarak oluşturuldu">
            <a:extLst>
              <a:ext uri="{FF2B5EF4-FFF2-40B4-BE49-F238E27FC236}">
                <a16:creationId xmlns="" xmlns:a16="http://schemas.microsoft.com/office/drawing/2014/main" id="{B3222D88-010D-45F3-B369-30EA3748A2AD}"/>
              </a:ext>
            </a:extLst>
          </p:cNvPr>
          <p:cNvPicPr>
            <a:picLocks noChangeAspect="1"/>
          </p:cNvPicPr>
          <p:nvPr/>
        </p:nvPicPr>
        <p:blipFill rotWithShape="1">
          <a:blip r:embed="rId3">
            <a:extLst>
              <a:ext uri="{28A0092B-C50C-407E-A947-70E740481C1C}">
                <a14:useLocalDpi xmlns:a14="http://schemas.microsoft.com/office/drawing/2010/main" val="0"/>
              </a:ext>
            </a:extLst>
          </a:blip>
          <a:srcRect t="5587" r="1" b="13230"/>
          <a:stretch/>
        </p:blipFill>
        <p:spPr>
          <a:xfrm>
            <a:off x="6189964" y="1916113"/>
            <a:ext cx="5337945" cy="4025795"/>
          </a:xfrm>
          <a:custGeom>
            <a:avLst/>
            <a:gdLst/>
            <a:ahLst/>
            <a:cxnLst/>
            <a:rect l="l" t="t" r="r" b="b"/>
            <a:pathLst>
              <a:path w="5337945" h="3250163">
                <a:moveTo>
                  <a:pt x="1917442" y="13"/>
                </a:moveTo>
                <a:cubicBezTo>
                  <a:pt x="2496512" y="346"/>
                  <a:pt x="3762377" y="7612"/>
                  <a:pt x="3896424" y="21471"/>
                </a:cubicBezTo>
                <a:cubicBezTo>
                  <a:pt x="4061405" y="38529"/>
                  <a:pt x="4683810" y="177196"/>
                  <a:pt x="4892573" y="482583"/>
                </a:cubicBezTo>
                <a:cubicBezTo>
                  <a:pt x="5089738" y="678517"/>
                  <a:pt x="5330512" y="1152814"/>
                  <a:pt x="5337644" y="1561409"/>
                </a:cubicBezTo>
                <a:cubicBezTo>
                  <a:pt x="5348255" y="2169318"/>
                  <a:pt x="5076281" y="2682471"/>
                  <a:pt x="4981700" y="2813716"/>
                </a:cubicBezTo>
                <a:cubicBezTo>
                  <a:pt x="4887118" y="2944961"/>
                  <a:pt x="4445989" y="3201880"/>
                  <a:pt x="3952089" y="3210501"/>
                </a:cubicBezTo>
                <a:cubicBezTo>
                  <a:pt x="3661560" y="3215572"/>
                  <a:pt x="2044455" y="3253767"/>
                  <a:pt x="1695646" y="3249887"/>
                </a:cubicBezTo>
                <a:cubicBezTo>
                  <a:pt x="1356521" y="3245838"/>
                  <a:pt x="657338" y="3148386"/>
                  <a:pt x="450488" y="2952621"/>
                </a:cubicBezTo>
                <a:cubicBezTo>
                  <a:pt x="154566" y="2648755"/>
                  <a:pt x="12724" y="2292356"/>
                  <a:pt x="199" y="1574824"/>
                </a:cubicBezTo>
                <a:cubicBezTo>
                  <a:pt x="-5019" y="1275853"/>
                  <a:pt x="92114" y="735845"/>
                  <a:pt x="377425" y="431802"/>
                </a:cubicBezTo>
                <a:cubicBezTo>
                  <a:pt x="672246" y="117624"/>
                  <a:pt x="1154722" y="9515"/>
                  <a:pt x="1648622" y="894"/>
                </a:cubicBezTo>
                <a:cubicBezTo>
                  <a:pt x="1686754" y="228"/>
                  <a:pt x="1783810" y="-64"/>
                  <a:pt x="1917442" y="13"/>
                </a:cubicBezTo>
                <a:close/>
              </a:path>
            </a:pathLst>
          </a:custGeom>
        </p:spPr>
      </p:pic>
    </p:spTree>
    <p:extLst>
      <p:ext uri="{BB962C8B-B14F-4D97-AF65-F5344CB8AC3E}">
        <p14:creationId xmlns:p14="http://schemas.microsoft.com/office/powerpoint/2010/main" val="2990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circle(in)">
                                      <p:cBhvr>
                                        <p:cTn id="43"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 xmlns:a16="http://schemas.microsoft.com/office/drawing/2014/main" id="{438E27F7-3F29-47F0-B30F-585059182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B16CD8D-2899-43D9-995B-DD1278D6B5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 xmlns:a16="http://schemas.microsoft.com/office/drawing/2014/main" id="{7F38A32B-CAD5-4D19-8E90-F63EB6902E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İçerik Yer Tutucusu 6" descr="metin, iç mekan, kişi, tavan içeren bir resim&#10;&#10;Açıklama otomatik olarak oluşturuldu">
            <a:extLst>
              <a:ext uri="{FF2B5EF4-FFF2-40B4-BE49-F238E27FC236}">
                <a16:creationId xmlns="" xmlns:a16="http://schemas.microsoft.com/office/drawing/2014/main" id="{37F962E9-59AA-4B93-989F-6CE735043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70" y="233360"/>
            <a:ext cx="6323718" cy="6391275"/>
          </a:xfrm>
          <a:custGeom>
            <a:avLst/>
            <a:gdLst/>
            <a:ahLst/>
            <a:cxnLst/>
            <a:rect l="l" t="t" r="r" b="b"/>
            <a:pathLst>
              <a:path w="5015639" h="3501162">
                <a:moveTo>
                  <a:pt x="0" y="0"/>
                </a:moveTo>
                <a:lnTo>
                  <a:pt x="5015639" y="0"/>
                </a:lnTo>
                <a:lnTo>
                  <a:pt x="5015639" y="3501162"/>
                </a:lnTo>
                <a:lnTo>
                  <a:pt x="0" y="3501162"/>
                </a:lnTo>
                <a:close/>
              </a:path>
            </a:pathLst>
          </a:custGeom>
        </p:spPr>
      </p:pic>
      <p:sp>
        <p:nvSpPr>
          <p:cNvPr id="22" name="Content Placeholder 21">
            <a:extLst>
              <a:ext uri="{FF2B5EF4-FFF2-40B4-BE49-F238E27FC236}">
                <a16:creationId xmlns="" xmlns:a16="http://schemas.microsoft.com/office/drawing/2014/main" id="{09ACC27F-A191-1A76-B350-365A9D28CA89}"/>
              </a:ext>
            </a:extLst>
          </p:cNvPr>
          <p:cNvSpPr>
            <a:spLocks noGrp="1"/>
          </p:cNvSpPr>
          <p:nvPr>
            <p:ph idx="1"/>
          </p:nvPr>
        </p:nvSpPr>
        <p:spPr>
          <a:xfrm>
            <a:off x="7790294" y="1522601"/>
            <a:ext cx="3218000" cy="5135374"/>
          </a:xfrm>
        </p:spPr>
        <p:txBody>
          <a:bodyPr>
            <a:normAutofit/>
          </a:bodyPr>
          <a:lstStyle/>
          <a:p>
            <a:r>
              <a:rPr lang="tr-TR" sz="3200" b="1" dirty="0">
                <a:latin typeface="Times New Roman" panose="02020603050405020304" pitchFamily="18" charset="0"/>
                <a:cs typeface="Times New Roman" panose="02020603050405020304" pitchFamily="18" charset="0"/>
              </a:rPr>
              <a:t>Enjeksiyon makinesinde kemik model çerçeve yapımı</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26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circle(in)">
                                      <p:cBhvr>
                                        <p:cTn id="12"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79D9F103-7A2C-4DEF-9BDD-E97BADDCE5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8D5E1A83-4C4B-4B83-92AB-289F0A8E31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 xmlns:a16="http://schemas.microsoft.com/office/drawing/2014/main" id="{FC8B2BEA-C75F-97CF-6169-7F380FBA1C5F}"/>
              </a:ext>
            </a:extLst>
          </p:cNvPr>
          <p:cNvSpPr>
            <a:spLocks noGrp="1"/>
          </p:cNvSpPr>
          <p:nvPr>
            <p:ph idx="1"/>
          </p:nvPr>
        </p:nvSpPr>
        <p:spPr>
          <a:xfrm>
            <a:off x="2645929" y="757518"/>
            <a:ext cx="6900137" cy="1282513"/>
          </a:xfrm>
        </p:spPr>
        <p:txBody>
          <a:bodyPr>
            <a:normAutofit/>
          </a:bodyPr>
          <a:lstStyle/>
          <a:p>
            <a:pPr marL="0" indent="0" algn="ctr">
              <a:buNone/>
            </a:pPr>
            <a:r>
              <a:rPr lang="tr-TR" sz="2800" b="1" dirty="0">
                <a:latin typeface="Times New Roman" panose="02020603050405020304" pitchFamily="18" charset="0"/>
                <a:cs typeface="Times New Roman" panose="02020603050405020304" pitchFamily="18" charset="0"/>
              </a:rPr>
              <a:t>Burunluk kaynağının yapımı</a:t>
            </a:r>
            <a:endParaRPr lang="en-US" sz="2800" b="1" dirty="0">
              <a:latin typeface="Times New Roman" panose="02020603050405020304" pitchFamily="18" charset="0"/>
              <a:cs typeface="Times New Roman" panose="02020603050405020304" pitchFamily="18" charset="0"/>
            </a:endParaRPr>
          </a:p>
        </p:txBody>
      </p:sp>
      <p:sp useBgFill="1">
        <p:nvSpPr>
          <p:cNvPr id="23" name="Freeform: Shape 22">
            <a:extLst>
              <a:ext uri="{FF2B5EF4-FFF2-40B4-BE49-F238E27FC236}">
                <a16:creationId xmlns="" xmlns:a16="http://schemas.microsoft.com/office/drawing/2014/main" id="{C27C1BEB-0B53-40C1-BFC6-73739970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flipH="1">
            <a:off x="4524373" y="-809624"/>
            <a:ext cx="3143251" cy="12192000"/>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5" name="İçerik Yer Tutucusu 4" descr="iç mekan, yer, tavan, kişi içeren bir resim&#10;&#10;Açıklama otomatik olarak oluşturuldu">
            <a:extLst>
              <a:ext uri="{FF2B5EF4-FFF2-40B4-BE49-F238E27FC236}">
                <a16:creationId xmlns="" xmlns:a16="http://schemas.microsoft.com/office/drawing/2014/main" id="{FE04DF6C-D1AC-49EE-8B6A-4DBD3ACA1183}"/>
              </a:ext>
            </a:extLst>
          </p:cNvPr>
          <p:cNvPicPr>
            <a:picLocks noChangeAspect="1"/>
          </p:cNvPicPr>
          <p:nvPr/>
        </p:nvPicPr>
        <p:blipFill rotWithShape="1">
          <a:blip r:embed="rId2">
            <a:extLst>
              <a:ext uri="{28A0092B-C50C-407E-A947-70E740481C1C}">
                <a14:useLocalDpi xmlns:a14="http://schemas.microsoft.com/office/drawing/2010/main" val="0"/>
              </a:ext>
            </a:extLst>
          </a:blip>
          <a:srcRect t="27909" b="27910"/>
          <a:stretch/>
        </p:blipFill>
        <p:spPr>
          <a:xfrm>
            <a:off x="536980" y="1647825"/>
            <a:ext cx="11121620" cy="4545010"/>
          </a:xfrm>
          <a:custGeom>
            <a:avLst/>
            <a:gdLst/>
            <a:ahLst/>
            <a:cxnLst/>
            <a:rect l="l" t="t" r="r" b="b"/>
            <a:pathLst>
              <a:path w="10923181" h="3619482">
                <a:moveTo>
                  <a:pt x="5162684" y="70"/>
                </a:moveTo>
                <a:cubicBezTo>
                  <a:pt x="5873377" y="-1471"/>
                  <a:pt x="6711399" y="23189"/>
                  <a:pt x="7311018" y="23189"/>
                </a:cubicBezTo>
                <a:cubicBezTo>
                  <a:pt x="8120143" y="34150"/>
                  <a:pt x="8726986" y="45110"/>
                  <a:pt x="9276035" y="34150"/>
                </a:cubicBezTo>
                <a:cubicBezTo>
                  <a:pt x="9969570" y="23189"/>
                  <a:pt x="10923181" y="691768"/>
                  <a:pt x="10923181" y="1908361"/>
                </a:cubicBezTo>
                <a:cubicBezTo>
                  <a:pt x="10923181" y="2357733"/>
                  <a:pt x="10730532" y="2796145"/>
                  <a:pt x="10537884" y="3015351"/>
                </a:cubicBezTo>
                <a:cubicBezTo>
                  <a:pt x="10345235" y="3234557"/>
                  <a:pt x="9767289" y="3530485"/>
                  <a:pt x="9468683" y="3563366"/>
                </a:cubicBezTo>
                <a:cubicBezTo>
                  <a:pt x="9227873" y="3596247"/>
                  <a:pt x="8245364" y="3519525"/>
                  <a:pt x="8004553" y="3574326"/>
                </a:cubicBezTo>
                <a:cubicBezTo>
                  <a:pt x="7763743" y="3618167"/>
                  <a:pt x="5596445" y="3574326"/>
                  <a:pt x="5076293" y="3607207"/>
                </a:cubicBezTo>
                <a:cubicBezTo>
                  <a:pt x="4556142" y="3651048"/>
                  <a:pt x="2042076" y="3563366"/>
                  <a:pt x="1753103" y="3563366"/>
                </a:cubicBezTo>
                <a:cubicBezTo>
                  <a:pt x="1454498" y="3563366"/>
                  <a:pt x="1454498" y="3563366"/>
                  <a:pt x="1454498" y="3563366"/>
                </a:cubicBezTo>
                <a:cubicBezTo>
                  <a:pt x="876552" y="3453763"/>
                  <a:pt x="491254" y="3234557"/>
                  <a:pt x="298605" y="3015351"/>
                </a:cubicBezTo>
                <a:cubicBezTo>
                  <a:pt x="96324" y="2686542"/>
                  <a:pt x="0" y="2357733"/>
                  <a:pt x="0" y="1689155"/>
                </a:cubicBezTo>
                <a:cubicBezTo>
                  <a:pt x="0" y="1141140"/>
                  <a:pt x="96324" y="812331"/>
                  <a:pt x="394930" y="582165"/>
                </a:cubicBezTo>
                <a:cubicBezTo>
                  <a:pt x="587579" y="362959"/>
                  <a:pt x="1165525" y="67031"/>
                  <a:pt x="1550822" y="34150"/>
                </a:cubicBezTo>
                <a:cubicBezTo>
                  <a:pt x="1945752" y="1269"/>
                  <a:pt x="2600758" y="88951"/>
                  <a:pt x="4507980" y="12229"/>
                </a:cubicBezTo>
                <a:cubicBezTo>
                  <a:pt x="4703037" y="4009"/>
                  <a:pt x="4925787" y="584"/>
                  <a:pt x="5162684" y="70"/>
                </a:cubicBezTo>
                <a:close/>
              </a:path>
            </a:pathLst>
          </a:custGeom>
        </p:spPr>
      </p:pic>
    </p:spTree>
    <p:extLst>
      <p:ext uri="{BB962C8B-B14F-4D97-AF65-F5344CB8AC3E}">
        <p14:creationId xmlns:p14="http://schemas.microsoft.com/office/powerpoint/2010/main" val="21970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9646535-AEF6-4883-A4F9-EEC1F8B43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0C04A63C-988E-4CDA-93A4-2FE95EAD4E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62F244BA-9ADF-4F8B-8A82-0BCFD736C5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tavan, iç mekan, kişi içeren bir resim&#10;&#10;Açıklama otomatik olarak oluşturuldu">
            <a:extLst>
              <a:ext uri="{FF2B5EF4-FFF2-40B4-BE49-F238E27FC236}">
                <a16:creationId xmlns="" xmlns:a16="http://schemas.microsoft.com/office/drawing/2014/main" id="{51764E88-3B2F-4920-A249-CBABB7B6FC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965" r="1" b="1"/>
          <a:stretch/>
        </p:blipFill>
        <p:spPr>
          <a:xfrm>
            <a:off x="0" y="10"/>
            <a:ext cx="11717872" cy="6857990"/>
          </a:xfrm>
          <a:custGeom>
            <a:avLst/>
            <a:gdLst/>
            <a:ahLst/>
            <a:cxnLst/>
            <a:rect l="l" t="t" r="r" b="b"/>
            <a:pathLst>
              <a:path w="11717892" h="6858000">
                <a:moveTo>
                  <a:pt x="0" y="0"/>
                </a:moveTo>
                <a:lnTo>
                  <a:pt x="11717590" y="0"/>
                </a:lnTo>
                <a:lnTo>
                  <a:pt x="11717892" y="23369"/>
                </a:lnTo>
                <a:cubicBezTo>
                  <a:pt x="11712891" y="1065174"/>
                  <a:pt x="11552855" y="2043809"/>
                  <a:pt x="11552855" y="2300500"/>
                </a:cubicBezTo>
                <a:cubicBezTo>
                  <a:pt x="11552855" y="4075154"/>
                  <a:pt x="10591842" y="4734311"/>
                  <a:pt x="10136625" y="5444173"/>
                </a:cubicBezTo>
                <a:cubicBezTo>
                  <a:pt x="9984886" y="5786428"/>
                  <a:pt x="9555750" y="6221377"/>
                  <a:pt x="9041261" y="6647413"/>
                </a:cubicBezTo>
                <a:lnTo>
                  <a:pt x="8779307" y="6858000"/>
                </a:lnTo>
                <a:lnTo>
                  <a:pt x="0" y="6858000"/>
                </a:lnTo>
                <a:close/>
              </a:path>
            </a:pathLst>
          </a:custGeom>
        </p:spPr>
      </p:pic>
      <p:grpSp>
        <p:nvGrpSpPr>
          <p:cNvPr id="16" name="Group 15">
            <a:extLst>
              <a:ext uri="{FF2B5EF4-FFF2-40B4-BE49-F238E27FC236}">
                <a16:creationId xmlns="" xmlns:a16="http://schemas.microsoft.com/office/drawing/2014/main" id="{9CE01B79-04E0-42C8-9E4B-CA4E551FF1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8900000">
            <a:off x="9939651" y="5331698"/>
            <a:ext cx="2117174" cy="588806"/>
            <a:chOff x="4549904" y="5078157"/>
            <a:chExt cx="3023338" cy="840818"/>
          </a:xfrm>
        </p:grpSpPr>
        <p:sp>
          <p:nvSpPr>
            <p:cNvPr id="17" name="Freeform 80">
              <a:extLst>
                <a:ext uri="{FF2B5EF4-FFF2-40B4-BE49-F238E27FC236}">
                  <a16:creationId xmlns="" xmlns:a16="http://schemas.microsoft.com/office/drawing/2014/main" id="{9FAE9CFE-04E4-41FF-9CD6-503ACF8CCDF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4">
              <a:extLst>
                <a:ext uri="{FF2B5EF4-FFF2-40B4-BE49-F238E27FC236}">
                  <a16:creationId xmlns="" xmlns:a16="http://schemas.microsoft.com/office/drawing/2014/main" id="{07086A81-DE9F-4760-9BD1-9781346268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7">
              <a:extLst>
                <a:ext uri="{FF2B5EF4-FFF2-40B4-BE49-F238E27FC236}">
                  <a16:creationId xmlns="" xmlns:a16="http://schemas.microsoft.com/office/drawing/2014/main" id="{AFE935F5-03F4-4B67-B2F8-C1D265EE3B3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6" name="Metin kutusu 5">
            <a:extLst>
              <a:ext uri="{FF2B5EF4-FFF2-40B4-BE49-F238E27FC236}">
                <a16:creationId xmlns="" xmlns:a16="http://schemas.microsoft.com/office/drawing/2014/main" id="{1EFAE30A-18DA-4A93-9816-5478F45DE37D}"/>
              </a:ext>
            </a:extLst>
          </p:cNvPr>
          <p:cNvSpPr txBox="1"/>
          <p:nvPr/>
        </p:nvSpPr>
        <p:spPr>
          <a:xfrm>
            <a:off x="781050" y="383427"/>
            <a:ext cx="10363200" cy="1077218"/>
          </a:xfrm>
          <a:prstGeom prst="rect">
            <a:avLst/>
          </a:prstGeom>
          <a:noFill/>
        </p:spPr>
        <p:txBody>
          <a:bodyPr wrap="square" rtlCol="0">
            <a:spAutoFit/>
          </a:bodyPr>
          <a:lstStyle/>
          <a:p>
            <a:r>
              <a:rPr lang="tr-TR" sz="3200" dirty="0" err="1">
                <a:highlight>
                  <a:srgbClr val="000000"/>
                </a:highlight>
                <a:latin typeface="Times New Roman" panose="02020603050405020304" pitchFamily="18" charset="0"/>
                <a:cs typeface="Times New Roman" panose="02020603050405020304" pitchFamily="18" charset="0"/>
              </a:rPr>
              <a:t>Muzo</a:t>
            </a:r>
            <a:r>
              <a:rPr lang="tr-TR" sz="3200" dirty="0">
                <a:highlight>
                  <a:srgbClr val="000000"/>
                </a:highlight>
                <a:latin typeface="Times New Roman" panose="02020603050405020304" pitchFamily="18" charset="0"/>
                <a:cs typeface="Times New Roman" panose="02020603050405020304" pitchFamily="18" charset="0"/>
              </a:rPr>
              <a:t> kaynağı yapımı .</a:t>
            </a:r>
          </a:p>
          <a:p>
            <a:r>
              <a:rPr lang="tr-TR" sz="3200" dirty="0" err="1">
                <a:highlight>
                  <a:srgbClr val="000000"/>
                </a:highlight>
                <a:latin typeface="Times New Roman" panose="02020603050405020304" pitchFamily="18" charset="0"/>
                <a:cs typeface="Times New Roman" panose="02020603050405020304" pitchFamily="18" charset="0"/>
              </a:rPr>
              <a:t>Muzo</a:t>
            </a:r>
            <a:r>
              <a:rPr lang="tr-TR" sz="3200" dirty="0">
                <a:highlight>
                  <a:srgbClr val="000000"/>
                </a:highlight>
                <a:latin typeface="Times New Roman" panose="02020603050405020304" pitchFamily="18" charset="0"/>
                <a:cs typeface="Times New Roman" panose="02020603050405020304" pitchFamily="18" charset="0"/>
              </a:rPr>
              <a:t>: Çerçevenin sapı</a:t>
            </a:r>
          </a:p>
        </p:txBody>
      </p:sp>
    </p:spTree>
    <p:extLst>
      <p:ext uri="{BB962C8B-B14F-4D97-AF65-F5344CB8AC3E}">
        <p14:creationId xmlns:p14="http://schemas.microsoft.com/office/powerpoint/2010/main" val="302171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8D128206-5B44-431B-AC4F-F562307222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özlük ile büyütülmüş harfler">
            <a:extLst>
              <a:ext uri="{FF2B5EF4-FFF2-40B4-BE49-F238E27FC236}">
                <a16:creationId xmlns="" xmlns:a16="http://schemas.microsoft.com/office/drawing/2014/main" id="{913BE71D-5EDC-11E2-6F69-5164CC43CEC7}"/>
              </a:ext>
            </a:extLst>
          </p:cNvPr>
          <p:cNvPicPr>
            <a:picLocks noChangeAspect="1"/>
          </p:cNvPicPr>
          <p:nvPr/>
        </p:nvPicPr>
        <p:blipFill rotWithShape="1">
          <a:blip r:embed="rId2"/>
          <a:srcRect t="7820" b="7910"/>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useBgFill="1">
        <p:nvSpPr>
          <p:cNvPr id="22" name="Freeform: Shape 21">
            <a:extLst>
              <a:ext uri="{FF2B5EF4-FFF2-40B4-BE49-F238E27FC236}">
                <a16:creationId xmlns="" xmlns:a16="http://schemas.microsoft.com/office/drawing/2014/main" id="{25EF408A-EA6D-4426-AA3C-8E5FBF5622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67958" y="0"/>
            <a:ext cx="6824042" cy="6858000"/>
          </a:xfrm>
          <a:custGeom>
            <a:avLst/>
            <a:gdLst>
              <a:gd name="connsiteX0" fmla="*/ 1867233 w 6824042"/>
              <a:gd name="connsiteY0" fmla="*/ 0 h 6858000"/>
              <a:gd name="connsiteX1" fmla="*/ 5459257 w 6824042"/>
              <a:gd name="connsiteY1" fmla="*/ 0 h 6858000"/>
              <a:gd name="connsiteX2" fmla="*/ 5612482 w 6824042"/>
              <a:gd name="connsiteY2" fmla="*/ 69660 h 6858000"/>
              <a:gd name="connsiteX3" fmla="*/ 6505064 w 6824042"/>
              <a:gd name="connsiteY3" fmla="*/ 716540 h 6858000"/>
              <a:gd name="connsiteX4" fmla="*/ 6800287 w 6824042"/>
              <a:gd name="connsiteY4" fmla="*/ 1174346 h 6858000"/>
              <a:gd name="connsiteX5" fmla="*/ 6824042 w 6824042"/>
              <a:gd name="connsiteY5" fmla="*/ 1217021 h 6858000"/>
              <a:gd name="connsiteX6" fmla="*/ 6824042 w 6824042"/>
              <a:gd name="connsiteY6" fmla="*/ 5287937 h 6858000"/>
              <a:gd name="connsiteX7" fmla="*/ 6822818 w 6824042"/>
              <a:gd name="connsiteY7" fmla="*/ 5290151 h 6858000"/>
              <a:gd name="connsiteX8" fmla="*/ 6674663 w 6824042"/>
              <a:gd name="connsiteY8" fmla="*/ 5523208 h 6858000"/>
              <a:gd name="connsiteX9" fmla="*/ 5070316 w 6824042"/>
              <a:gd name="connsiteY9" fmla="*/ 6701530 h 6858000"/>
              <a:gd name="connsiteX10" fmla="*/ 4867077 w 6824042"/>
              <a:gd name="connsiteY10" fmla="*/ 6791320 h 6858000"/>
              <a:gd name="connsiteX11" fmla="*/ 4707141 w 6824042"/>
              <a:gd name="connsiteY11" fmla="*/ 6858000 h 6858000"/>
              <a:gd name="connsiteX12" fmla="*/ 2866633 w 6824042"/>
              <a:gd name="connsiteY12" fmla="*/ 6858000 h 6858000"/>
              <a:gd name="connsiteX13" fmla="*/ 2733070 w 6824042"/>
              <a:gd name="connsiteY13" fmla="*/ 6813004 h 6858000"/>
              <a:gd name="connsiteX14" fmla="*/ 838418 w 6824042"/>
              <a:gd name="connsiteY14" fmla="*/ 5737823 h 6858000"/>
              <a:gd name="connsiteX15" fmla="*/ 9288 w 6824042"/>
              <a:gd name="connsiteY15" fmla="*/ 3587942 h 6858000"/>
              <a:gd name="connsiteX16" fmla="*/ 423663 w 6824042"/>
              <a:gd name="connsiteY16" fmla="*/ 1514812 h 6858000"/>
              <a:gd name="connsiteX17" fmla="*/ 1219538 w 6824042"/>
              <a:gd name="connsiteY17" fmla="*/ 461634 h 6858000"/>
              <a:gd name="connsiteX18" fmla="*/ 1685459 w 6824042"/>
              <a:gd name="connsiteY18" fmla="*/ 1159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4042" h="6858000">
                <a:moveTo>
                  <a:pt x="1867233" y="0"/>
                </a:moveTo>
                <a:lnTo>
                  <a:pt x="5459257" y="0"/>
                </a:lnTo>
                <a:lnTo>
                  <a:pt x="5612482" y="69660"/>
                </a:lnTo>
                <a:cubicBezTo>
                  <a:pt x="5936881" y="232843"/>
                  <a:pt x="6236426" y="447902"/>
                  <a:pt x="6505064" y="716540"/>
                </a:cubicBezTo>
                <a:cubicBezTo>
                  <a:pt x="6543455" y="754931"/>
                  <a:pt x="6659817" y="928315"/>
                  <a:pt x="6800287" y="1174346"/>
                </a:cubicBezTo>
                <a:lnTo>
                  <a:pt x="6824042" y="1217021"/>
                </a:lnTo>
                <a:lnTo>
                  <a:pt x="6824042" y="5287937"/>
                </a:lnTo>
                <a:lnTo>
                  <a:pt x="6822818" y="5290151"/>
                </a:lnTo>
                <a:cubicBezTo>
                  <a:pt x="6774083" y="5372380"/>
                  <a:pt x="6724488" y="5450315"/>
                  <a:pt x="6674663" y="5523208"/>
                </a:cubicBezTo>
                <a:cubicBezTo>
                  <a:pt x="6566752" y="5692281"/>
                  <a:pt x="5623182" y="6455528"/>
                  <a:pt x="5070316" y="6701530"/>
                </a:cubicBezTo>
                <a:cubicBezTo>
                  <a:pt x="5001275" y="6732213"/>
                  <a:pt x="4933755" y="6762363"/>
                  <a:pt x="4867077" y="6791320"/>
                </a:cubicBezTo>
                <a:lnTo>
                  <a:pt x="4707141" y="6858000"/>
                </a:lnTo>
                <a:lnTo>
                  <a:pt x="2866633" y="6858000"/>
                </a:lnTo>
                <a:lnTo>
                  <a:pt x="2733070" y="6813004"/>
                </a:lnTo>
                <a:cubicBezTo>
                  <a:pt x="2037395" y="6569450"/>
                  <a:pt x="1196208" y="6164593"/>
                  <a:pt x="838418" y="5737823"/>
                </a:cubicBezTo>
                <a:cubicBezTo>
                  <a:pt x="362418" y="5169851"/>
                  <a:pt x="9618" y="4448098"/>
                  <a:pt x="9288" y="3587942"/>
                </a:cubicBezTo>
                <a:cubicBezTo>
                  <a:pt x="-36697" y="2651117"/>
                  <a:pt x="86021" y="2036995"/>
                  <a:pt x="423663" y="1514812"/>
                </a:cubicBezTo>
                <a:cubicBezTo>
                  <a:pt x="688952" y="1164107"/>
                  <a:pt x="879378" y="737469"/>
                  <a:pt x="1219538" y="461634"/>
                </a:cubicBezTo>
                <a:cubicBezTo>
                  <a:pt x="1347098" y="358197"/>
                  <a:pt x="1505776" y="236097"/>
                  <a:pt x="1685459" y="11590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 xmlns:a16="http://schemas.microsoft.com/office/drawing/2014/main" id="{FA9CC5E1-234F-4FAA-BA8D-F8833AD8932F}"/>
              </a:ext>
            </a:extLst>
          </p:cNvPr>
          <p:cNvSpPr>
            <a:spLocks noGrp="1"/>
          </p:cNvSpPr>
          <p:nvPr>
            <p:ph type="ctrTitle"/>
          </p:nvPr>
        </p:nvSpPr>
        <p:spPr>
          <a:xfrm>
            <a:off x="6480000" y="1449388"/>
            <a:ext cx="5015638" cy="2075012"/>
          </a:xfrm>
        </p:spPr>
        <p:txBody>
          <a:bodyPr>
            <a:normAutofit/>
          </a:bodyPr>
          <a:lstStyle/>
          <a:p>
            <a:r>
              <a:rPr lang="tr-TR"/>
              <a:t>EĞİTİM  GEZİSİ</a:t>
            </a:r>
            <a:br>
              <a:rPr lang="tr-TR"/>
            </a:br>
            <a:endParaRPr lang="tr-TR"/>
          </a:p>
        </p:txBody>
      </p:sp>
      <p:sp>
        <p:nvSpPr>
          <p:cNvPr id="8" name="Alt Başlık 7">
            <a:extLst>
              <a:ext uri="{FF2B5EF4-FFF2-40B4-BE49-F238E27FC236}">
                <a16:creationId xmlns="" xmlns:a16="http://schemas.microsoft.com/office/drawing/2014/main" id="{BF92EAD9-EB37-FA50-57C1-6CD5A55E0C17}"/>
              </a:ext>
            </a:extLst>
          </p:cNvPr>
          <p:cNvSpPr>
            <a:spLocks noGrp="1"/>
          </p:cNvSpPr>
          <p:nvPr>
            <p:ph type="subTitle" idx="1"/>
          </p:nvPr>
        </p:nvSpPr>
        <p:spPr>
          <a:xfrm>
            <a:off x="6480000" y="3830398"/>
            <a:ext cx="5015638" cy="1219439"/>
          </a:xfrm>
        </p:spPr>
        <p:txBody>
          <a:bodyPr>
            <a:normAutofit fontScale="70000" lnSpcReduction="20000"/>
          </a:bodyPr>
          <a:lstStyle/>
          <a:p>
            <a:r>
              <a:rPr lang="tr-TR" dirty="0"/>
              <a:t>Proje Koordinatörü : </a:t>
            </a:r>
          </a:p>
          <a:p>
            <a:r>
              <a:rPr lang="tr-TR" dirty="0"/>
              <a:t>Dr. Öğretim Üyesi</a:t>
            </a:r>
          </a:p>
          <a:p>
            <a:r>
              <a:rPr lang="tr-TR" dirty="0" err="1"/>
              <a:t>Keziban</a:t>
            </a:r>
            <a:r>
              <a:rPr lang="tr-TR" dirty="0"/>
              <a:t> TAŞ</a:t>
            </a:r>
          </a:p>
        </p:txBody>
      </p:sp>
    </p:spTree>
    <p:extLst>
      <p:ext uri="{BB962C8B-B14F-4D97-AF65-F5344CB8AC3E}">
        <p14:creationId xmlns:p14="http://schemas.microsoft.com/office/powerpoint/2010/main" val="291203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5BB3780B-63EB-450D-A804-D6AA12F98E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FE0847A5-A329-48CD-B3A7-3892FF6DA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 xmlns:a16="http://schemas.microsoft.com/office/drawing/2014/main" id="{B327D0F0-CAAA-116C-B604-8F29F42B3259}"/>
              </a:ext>
            </a:extLst>
          </p:cNvPr>
          <p:cNvSpPr>
            <a:spLocks noGrp="1"/>
          </p:cNvSpPr>
          <p:nvPr>
            <p:ph idx="1"/>
          </p:nvPr>
        </p:nvSpPr>
        <p:spPr>
          <a:xfrm>
            <a:off x="720000" y="2541600"/>
            <a:ext cx="4991962" cy="3216273"/>
          </a:xfrm>
        </p:spPr>
        <p:txBody>
          <a:bodyPr>
            <a:normAutofit/>
          </a:bodyPr>
          <a:lstStyle/>
          <a:p>
            <a:r>
              <a:rPr lang="tr-TR" sz="2800" b="1" dirty="0" err="1">
                <a:latin typeface="Times New Roman" panose="02020603050405020304" pitchFamily="18" charset="0"/>
                <a:cs typeface="Times New Roman" panose="02020603050405020304" pitchFamily="18" charset="0"/>
              </a:rPr>
              <a:t>Nilör</a:t>
            </a:r>
            <a:r>
              <a:rPr lang="tr-TR" sz="2800" b="1" dirty="0">
                <a:latin typeface="Times New Roman" panose="02020603050405020304" pitchFamily="18" charset="0"/>
                <a:cs typeface="Times New Roman" panose="02020603050405020304" pitchFamily="18" charset="0"/>
              </a:rPr>
              <a:t> model çerçeve cam takımı</a:t>
            </a:r>
            <a:endParaRPr lang="en-US" sz="2800" b="1" dirty="0">
              <a:latin typeface="Times New Roman" panose="02020603050405020304" pitchFamily="18" charset="0"/>
              <a:cs typeface="Times New Roman" panose="02020603050405020304" pitchFamily="18" charset="0"/>
            </a:endParaRPr>
          </a:p>
        </p:txBody>
      </p:sp>
      <p:pic>
        <p:nvPicPr>
          <p:cNvPr id="5" name="İçerik Yer Tutucusu 4" descr="kişi, iç mekan, insanlar, grup içeren bir resim&#10;&#10;Açıklama otomatik olarak oluşturuldu">
            <a:extLst>
              <a:ext uri="{FF2B5EF4-FFF2-40B4-BE49-F238E27FC236}">
                <a16:creationId xmlns="" xmlns:a16="http://schemas.microsoft.com/office/drawing/2014/main" id="{C6366BF1-B562-4B20-9EB3-35EE68F68A5B}"/>
              </a:ext>
            </a:extLst>
          </p:cNvPr>
          <p:cNvPicPr>
            <a:picLocks noChangeAspect="1"/>
          </p:cNvPicPr>
          <p:nvPr/>
        </p:nvPicPr>
        <p:blipFill rotWithShape="1">
          <a:blip r:embed="rId2">
            <a:extLst>
              <a:ext uri="{28A0092B-C50C-407E-A947-70E740481C1C}">
                <a14:useLocalDpi xmlns:a14="http://schemas.microsoft.com/office/drawing/2010/main" val="0"/>
              </a:ext>
            </a:extLst>
          </a:blip>
          <a:srcRect l="17980" r="7612" b="2"/>
          <a:stretch/>
        </p:blipFill>
        <p:spPr>
          <a:xfrm>
            <a:off x="5343823" y="619200"/>
            <a:ext cx="6128177" cy="577804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1944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01D3B63D-97A2-43B6-B140-7FADB9C541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99AB3E9-A7F5-451B-8FC3-9BBE53056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 xmlns:a16="http://schemas.microsoft.com/office/drawing/2014/main" id="{F09BA9AB-7433-B3D0-3110-90BE0CC75987}"/>
              </a:ext>
            </a:extLst>
          </p:cNvPr>
          <p:cNvSpPr>
            <a:spLocks noGrp="1"/>
          </p:cNvSpPr>
          <p:nvPr>
            <p:ph idx="1"/>
          </p:nvPr>
        </p:nvSpPr>
        <p:spPr>
          <a:xfrm>
            <a:off x="720000" y="2541600"/>
            <a:ext cx="4991962" cy="3216273"/>
          </a:xfrm>
        </p:spPr>
        <p:txBody>
          <a:bodyPr>
            <a:normAutofit/>
          </a:bodyPr>
          <a:lstStyle/>
          <a:p>
            <a:r>
              <a:rPr lang="tr-TR" sz="3200" b="1" dirty="0">
                <a:latin typeface="Times New Roman" panose="02020603050405020304" pitchFamily="18" charset="0"/>
                <a:cs typeface="Times New Roman" panose="02020603050405020304" pitchFamily="18" charset="0"/>
              </a:rPr>
              <a:t>Tambur dizimi</a:t>
            </a:r>
            <a:endParaRPr lang="en-US" sz="3200" b="1" dirty="0">
              <a:latin typeface="Times New Roman" panose="02020603050405020304" pitchFamily="18" charset="0"/>
              <a:cs typeface="Times New Roman" panose="02020603050405020304" pitchFamily="18" charset="0"/>
            </a:endParaRPr>
          </a:p>
        </p:txBody>
      </p:sp>
      <p:pic>
        <p:nvPicPr>
          <p:cNvPr id="5" name="İçerik Yer Tutucusu 4" descr="kişi, iç mekan, insanlar, grup içeren bir resim&#10;&#10;Açıklama otomatik olarak oluşturuldu">
            <a:extLst>
              <a:ext uri="{FF2B5EF4-FFF2-40B4-BE49-F238E27FC236}">
                <a16:creationId xmlns="" xmlns:a16="http://schemas.microsoft.com/office/drawing/2014/main" id="{B5207D84-B6F3-4516-A7FD-CE12D9E0D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850" y="799818"/>
            <a:ext cx="7011150" cy="5258363"/>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10944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circle(in)">
                                      <p:cBhvr>
                                        <p:cTn id="1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5ED9E2D9-EE69-4775-8CE5-9EAC35AD2F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D75B673-1FA7-415E-8B2E-7A0550C8BD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kişi, iç mekan, insanlar, grup içeren bir resim&#10;&#10;Açıklama otomatik olarak oluşturuldu">
            <a:extLst>
              <a:ext uri="{FF2B5EF4-FFF2-40B4-BE49-F238E27FC236}">
                <a16:creationId xmlns="" xmlns:a16="http://schemas.microsoft.com/office/drawing/2014/main" id="{59AA61AA-2734-49A4-9DA4-5BD494C1459F}"/>
              </a:ext>
            </a:extLst>
          </p:cNvPr>
          <p:cNvPicPr>
            <a:picLocks noChangeAspect="1"/>
          </p:cNvPicPr>
          <p:nvPr/>
        </p:nvPicPr>
        <p:blipFill rotWithShape="1">
          <a:blip r:embed="rId2">
            <a:extLst>
              <a:ext uri="{28A0092B-C50C-407E-A947-70E740481C1C}">
                <a14:useLocalDpi xmlns:a14="http://schemas.microsoft.com/office/drawing/2010/main" val="0"/>
              </a:ext>
            </a:extLst>
          </a:blip>
          <a:srcRect l="22903" r="12533"/>
          <a:stretch/>
        </p:blipFill>
        <p:spPr>
          <a:xfrm>
            <a:off x="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9" name="Content Placeholder 8">
            <a:extLst>
              <a:ext uri="{FF2B5EF4-FFF2-40B4-BE49-F238E27FC236}">
                <a16:creationId xmlns="" xmlns:a16="http://schemas.microsoft.com/office/drawing/2014/main" id="{22A79960-EC1F-3B85-D89B-75164C619F47}"/>
              </a:ext>
            </a:extLst>
          </p:cNvPr>
          <p:cNvSpPr>
            <a:spLocks noGrp="1"/>
          </p:cNvSpPr>
          <p:nvPr>
            <p:ph idx="1"/>
          </p:nvPr>
        </p:nvSpPr>
        <p:spPr>
          <a:xfrm>
            <a:off x="6480000" y="1399592"/>
            <a:ext cx="4991962" cy="4358281"/>
          </a:xfrm>
        </p:spPr>
        <p:txBody>
          <a:bodyPr>
            <a:normAutofit/>
          </a:bodyPr>
          <a:lstStyle/>
          <a:p>
            <a:r>
              <a:rPr lang="tr-TR" sz="2800" b="1" dirty="0">
                <a:latin typeface="Times New Roman" panose="02020603050405020304" pitchFamily="18" charset="0"/>
                <a:cs typeface="Times New Roman" panose="02020603050405020304" pitchFamily="18" charset="0"/>
              </a:rPr>
              <a:t>Yağlama ve </a:t>
            </a:r>
            <a:r>
              <a:rPr lang="tr-TR" sz="2800" b="1" dirty="0" err="1">
                <a:latin typeface="Times New Roman" panose="02020603050405020304" pitchFamily="18" charset="0"/>
                <a:cs typeface="Times New Roman" panose="02020603050405020304" pitchFamily="18" charset="0"/>
              </a:rPr>
              <a:t>slim</a:t>
            </a:r>
            <a:r>
              <a:rPr lang="tr-TR" sz="2800" b="1" dirty="0">
                <a:latin typeface="Times New Roman" panose="02020603050405020304" pitchFamily="18" charset="0"/>
                <a:cs typeface="Times New Roman" panose="02020603050405020304" pitchFamily="18" charset="0"/>
              </a:rPr>
              <a:t>. </a:t>
            </a:r>
          </a:p>
          <a:p>
            <a:r>
              <a:rPr lang="tr-TR" sz="2800" b="1" dirty="0">
                <a:latin typeface="Times New Roman" panose="02020603050405020304" pitchFamily="18" charset="0"/>
                <a:cs typeface="Times New Roman" panose="02020603050405020304" pitchFamily="18" charset="0"/>
              </a:rPr>
              <a:t>Çerçeveyi renklendiren kaplama bölümünden çıkan çerçevelerin menteşe kısımları yağlanır ve fazla yağ temizlenir.</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6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circle(in)">
                                      <p:cBhvr>
                                        <p:cTn id="14" dur="2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circle(in)">
                                      <p:cBhvr>
                                        <p:cTn id="19"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 xmlns:a16="http://schemas.microsoft.com/office/drawing/2014/main" id="{438E27F7-3F29-47F0-B30F-585059182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 xmlns:a16="http://schemas.microsoft.com/office/drawing/2014/main" id="{6B16CD8D-2899-43D9-995B-DD1278D6B5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15">
            <a:extLst>
              <a:ext uri="{FF2B5EF4-FFF2-40B4-BE49-F238E27FC236}">
                <a16:creationId xmlns="" xmlns:a16="http://schemas.microsoft.com/office/drawing/2014/main" id="{7F38A32B-CAD5-4D19-8E90-F63EB6902E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5" name="İçerik Yer Tutucusu 4" descr="kişi, grup, insanlar, poz içeren bir resim&#10;&#10;Açıklama otomatik olarak oluşturuldu">
            <a:extLst>
              <a:ext uri="{FF2B5EF4-FFF2-40B4-BE49-F238E27FC236}">
                <a16:creationId xmlns="" xmlns:a16="http://schemas.microsoft.com/office/drawing/2014/main" id="{9D341597-6A98-4CBE-A758-8B7BDF4C3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28" y="499591"/>
            <a:ext cx="7811750" cy="5858813"/>
          </a:xfrm>
          <a:custGeom>
            <a:avLst/>
            <a:gdLst/>
            <a:ahLst/>
            <a:cxnLst/>
            <a:rect l="l" t="t" r="r" b="b"/>
            <a:pathLst>
              <a:path w="5015639" h="3501162">
                <a:moveTo>
                  <a:pt x="0" y="0"/>
                </a:moveTo>
                <a:lnTo>
                  <a:pt x="5015639" y="0"/>
                </a:lnTo>
                <a:lnTo>
                  <a:pt x="5015639" y="3501162"/>
                </a:lnTo>
                <a:lnTo>
                  <a:pt x="0" y="3501162"/>
                </a:lnTo>
                <a:close/>
              </a:path>
            </a:pathLst>
          </a:custGeom>
        </p:spPr>
      </p:pic>
      <p:sp>
        <p:nvSpPr>
          <p:cNvPr id="9" name="Content Placeholder 8">
            <a:extLst>
              <a:ext uri="{FF2B5EF4-FFF2-40B4-BE49-F238E27FC236}">
                <a16:creationId xmlns="" xmlns:a16="http://schemas.microsoft.com/office/drawing/2014/main" id="{7C9C67D8-C965-9B65-EF7E-1BF97F8533A2}"/>
              </a:ext>
            </a:extLst>
          </p:cNvPr>
          <p:cNvSpPr>
            <a:spLocks noGrp="1"/>
          </p:cNvSpPr>
          <p:nvPr>
            <p:ph idx="1"/>
          </p:nvPr>
        </p:nvSpPr>
        <p:spPr>
          <a:xfrm>
            <a:off x="8951167" y="1579590"/>
            <a:ext cx="2995127" cy="3698816"/>
          </a:xfrm>
        </p:spPr>
        <p:txBody>
          <a:bodyPr>
            <a:normAutofit/>
          </a:bodyPr>
          <a:lstStyle/>
          <a:p>
            <a:r>
              <a:rPr lang="tr-TR" sz="3200" b="1" dirty="0">
                <a:latin typeface="Times New Roman" panose="02020603050405020304" pitchFamily="18" charset="0"/>
                <a:cs typeface="Times New Roman" panose="02020603050405020304" pitchFamily="18" charset="0"/>
              </a:rPr>
              <a:t>Kesilen </a:t>
            </a:r>
            <a:r>
              <a:rPr lang="tr-TR" sz="3200" b="1" dirty="0" err="1">
                <a:latin typeface="Times New Roman" panose="02020603050405020304" pitchFamily="18" charset="0"/>
                <a:cs typeface="Times New Roman" panose="02020603050405020304" pitchFamily="18" charset="0"/>
              </a:rPr>
              <a:t>demolenslerin</a:t>
            </a:r>
            <a:r>
              <a:rPr lang="tr-TR" sz="3200" b="1" dirty="0">
                <a:latin typeface="Times New Roman" panose="02020603050405020304" pitchFamily="18" charset="0"/>
                <a:cs typeface="Times New Roman" panose="02020603050405020304" pitchFamily="18" charset="0"/>
              </a:rPr>
              <a:t> çerçeveye takılması</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8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9646535-AEF6-4883-A4F9-EEC1F8B43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0C04A63C-988E-4CDA-93A4-2FE95EAD4E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62F244BA-9ADF-4F8B-8A82-0BCFD736C5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iç mekan, kişi, tavan, dik içeren bir resim&#10;&#10;Açıklama otomatik olarak oluşturuldu">
            <a:extLst>
              <a:ext uri="{FF2B5EF4-FFF2-40B4-BE49-F238E27FC236}">
                <a16:creationId xmlns="" xmlns:a16="http://schemas.microsoft.com/office/drawing/2014/main" id="{7142696C-3541-423A-BDCA-444B4E9E0A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817" r="1" b="7175"/>
          <a:stretch/>
        </p:blipFill>
        <p:spPr>
          <a:xfrm>
            <a:off x="20" y="10"/>
            <a:ext cx="11717872" cy="6857990"/>
          </a:xfrm>
          <a:custGeom>
            <a:avLst/>
            <a:gdLst/>
            <a:ahLst/>
            <a:cxnLst/>
            <a:rect l="l" t="t" r="r" b="b"/>
            <a:pathLst>
              <a:path w="11717892" h="6858000">
                <a:moveTo>
                  <a:pt x="0" y="0"/>
                </a:moveTo>
                <a:lnTo>
                  <a:pt x="11717590" y="0"/>
                </a:lnTo>
                <a:lnTo>
                  <a:pt x="11717892" y="23369"/>
                </a:lnTo>
                <a:cubicBezTo>
                  <a:pt x="11712891" y="1065174"/>
                  <a:pt x="11552855" y="2043809"/>
                  <a:pt x="11552855" y="2300500"/>
                </a:cubicBezTo>
                <a:cubicBezTo>
                  <a:pt x="11552855" y="4075154"/>
                  <a:pt x="10591842" y="4734311"/>
                  <a:pt x="10136625" y="5444173"/>
                </a:cubicBezTo>
                <a:cubicBezTo>
                  <a:pt x="9984886" y="5786428"/>
                  <a:pt x="9555750" y="6221377"/>
                  <a:pt x="9041261" y="6647413"/>
                </a:cubicBezTo>
                <a:lnTo>
                  <a:pt x="8779307" y="6858000"/>
                </a:lnTo>
                <a:lnTo>
                  <a:pt x="0" y="6858000"/>
                </a:lnTo>
                <a:close/>
              </a:path>
            </a:pathLst>
          </a:custGeom>
        </p:spPr>
      </p:pic>
      <p:grpSp>
        <p:nvGrpSpPr>
          <p:cNvPr id="16" name="Group 15">
            <a:extLst>
              <a:ext uri="{FF2B5EF4-FFF2-40B4-BE49-F238E27FC236}">
                <a16:creationId xmlns="" xmlns:a16="http://schemas.microsoft.com/office/drawing/2014/main" id="{9CE01B79-04E0-42C8-9E4B-CA4E551FF1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8900000">
            <a:off x="9939651" y="5331698"/>
            <a:ext cx="2117174" cy="588806"/>
            <a:chOff x="4549904" y="5078157"/>
            <a:chExt cx="3023338" cy="840818"/>
          </a:xfrm>
        </p:grpSpPr>
        <p:sp>
          <p:nvSpPr>
            <p:cNvPr id="17" name="Freeform 80">
              <a:extLst>
                <a:ext uri="{FF2B5EF4-FFF2-40B4-BE49-F238E27FC236}">
                  <a16:creationId xmlns="" xmlns:a16="http://schemas.microsoft.com/office/drawing/2014/main" id="{9FAE9CFE-04E4-41FF-9CD6-503ACF8CCDF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4">
              <a:extLst>
                <a:ext uri="{FF2B5EF4-FFF2-40B4-BE49-F238E27FC236}">
                  <a16:creationId xmlns="" xmlns:a16="http://schemas.microsoft.com/office/drawing/2014/main" id="{07086A81-DE9F-4760-9BD1-9781346268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7">
              <a:extLst>
                <a:ext uri="{FF2B5EF4-FFF2-40B4-BE49-F238E27FC236}">
                  <a16:creationId xmlns="" xmlns:a16="http://schemas.microsoft.com/office/drawing/2014/main" id="{AFE935F5-03F4-4B67-B2F8-C1D265EE3B3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6" name="Metin kutusu 5">
            <a:extLst>
              <a:ext uri="{FF2B5EF4-FFF2-40B4-BE49-F238E27FC236}">
                <a16:creationId xmlns="" xmlns:a16="http://schemas.microsoft.com/office/drawing/2014/main" id="{4D3043B8-5F8C-4096-83C7-1DBF7388D383}"/>
              </a:ext>
            </a:extLst>
          </p:cNvPr>
          <p:cNvSpPr txBox="1"/>
          <p:nvPr/>
        </p:nvSpPr>
        <p:spPr>
          <a:xfrm>
            <a:off x="447675" y="383427"/>
            <a:ext cx="10763549" cy="584775"/>
          </a:xfrm>
          <a:prstGeom prst="rect">
            <a:avLst/>
          </a:prstGeom>
          <a:noFill/>
        </p:spPr>
        <p:txBody>
          <a:bodyPr wrap="square" rtlCol="0">
            <a:spAutoFit/>
          </a:bodyPr>
          <a:lstStyle/>
          <a:p>
            <a:r>
              <a:rPr lang="tr-TR" sz="3200" dirty="0">
                <a:highlight>
                  <a:srgbClr val="000000"/>
                </a:highlight>
                <a:latin typeface="Times New Roman" panose="02020603050405020304" pitchFamily="18" charset="0"/>
                <a:cs typeface="Times New Roman" panose="02020603050405020304" pitchFamily="18" charset="0"/>
              </a:rPr>
              <a:t>Kaynaktan çıkan çerçevenin vidaları takılıyor</a:t>
            </a:r>
          </a:p>
        </p:txBody>
      </p:sp>
    </p:spTree>
    <p:extLst>
      <p:ext uri="{BB962C8B-B14F-4D97-AF65-F5344CB8AC3E}">
        <p14:creationId xmlns:p14="http://schemas.microsoft.com/office/powerpoint/2010/main" val="167384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9646535-AEF6-4883-A4F9-EEC1F8B43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BDE63055-C438-4977-B234-872D73E6C4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kişi, iç mekan, tavan, insanlar içeren bir resim&#10;&#10;Açıklama otomatik olarak oluşturuldu">
            <a:extLst>
              <a:ext uri="{FF2B5EF4-FFF2-40B4-BE49-F238E27FC236}">
                <a16:creationId xmlns="" xmlns:a16="http://schemas.microsoft.com/office/drawing/2014/main" id="{D03E997A-45D2-4CC8-81E5-0B785B4F1F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53" b="13661"/>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4" name="Rectangle 13">
            <a:extLst>
              <a:ext uri="{FF2B5EF4-FFF2-40B4-BE49-F238E27FC236}">
                <a16:creationId xmlns="" xmlns:a16="http://schemas.microsoft.com/office/drawing/2014/main" id="{497BC505-FE0C-4637-A29D-B71DFBBBAA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2852794"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 xmlns:a16="http://schemas.microsoft.com/office/drawing/2014/main" id="{8106C72C-129E-4671-8502-C9C7E34EE63A}"/>
              </a:ext>
            </a:extLst>
          </p:cNvPr>
          <p:cNvSpPr>
            <a:spLocks noGrp="1"/>
          </p:cNvSpPr>
          <p:nvPr>
            <p:ph type="title"/>
          </p:nvPr>
        </p:nvSpPr>
        <p:spPr>
          <a:xfrm>
            <a:off x="6480000" y="1449388"/>
            <a:ext cx="5015638" cy="2075012"/>
          </a:xfrm>
        </p:spPr>
        <p:txBody>
          <a:bodyPr vert="horz" wrap="square" lIns="0" tIns="0" rIns="0" bIns="0" rtlCol="0" anchor="b" anchorCtr="0">
            <a:normAutofit/>
          </a:bodyPr>
          <a:lstStyle/>
          <a:p>
            <a:pPr algn="ctr"/>
            <a:r>
              <a:rPr lang="tr-TR" sz="5600" spc="-100" dirty="0"/>
              <a:t>İç ve dış misina takımı</a:t>
            </a:r>
            <a:endParaRPr lang="en-US" sz="5600" spc="-100" dirty="0"/>
          </a:p>
        </p:txBody>
      </p:sp>
      <p:grpSp>
        <p:nvGrpSpPr>
          <p:cNvPr id="16" name="Group 15">
            <a:extLst>
              <a:ext uri="{FF2B5EF4-FFF2-40B4-BE49-F238E27FC236}">
                <a16:creationId xmlns="" xmlns:a16="http://schemas.microsoft.com/office/drawing/2014/main" id="{F2FD01A0-E6FF-41CD-AEBD-279232B90D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813952" y="317452"/>
            <a:ext cx="2088038" cy="719230"/>
            <a:chOff x="4532666" y="505937"/>
            <a:chExt cx="2981730" cy="1027064"/>
          </a:xfrm>
        </p:grpSpPr>
        <p:sp>
          <p:nvSpPr>
            <p:cNvPr id="17" name="Freeform 78">
              <a:extLst>
                <a:ext uri="{FF2B5EF4-FFF2-40B4-BE49-F238E27FC236}">
                  <a16:creationId xmlns="" xmlns:a16="http://schemas.microsoft.com/office/drawing/2014/main" id="{811C6308-5554-4129-8881-A95AF512C52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79">
              <a:extLst>
                <a:ext uri="{FF2B5EF4-FFF2-40B4-BE49-F238E27FC236}">
                  <a16:creationId xmlns="" xmlns:a16="http://schemas.microsoft.com/office/drawing/2014/main" id="{C28F3A03-B53B-433E-8DF7-6B13336D0A5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5">
              <a:extLst>
                <a:ext uri="{FF2B5EF4-FFF2-40B4-BE49-F238E27FC236}">
                  <a16:creationId xmlns="" xmlns:a16="http://schemas.microsoft.com/office/drawing/2014/main" id="{E990BBBC-E616-4D0E-9917-A6CA72AAEA4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1" name="Group 20">
            <a:extLst>
              <a:ext uri="{FF2B5EF4-FFF2-40B4-BE49-F238E27FC236}">
                <a16:creationId xmlns="" xmlns:a16="http://schemas.microsoft.com/office/drawing/2014/main" id="{3C9AA14C-80A4-427C-A911-28CD20C56E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865706" y="5503147"/>
            <a:ext cx="2117174" cy="588806"/>
            <a:chOff x="4549904" y="5078157"/>
            <a:chExt cx="3023338" cy="840818"/>
          </a:xfrm>
        </p:grpSpPr>
        <p:sp>
          <p:nvSpPr>
            <p:cNvPr id="22" name="Freeform 80">
              <a:extLst>
                <a:ext uri="{FF2B5EF4-FFF2-40B4-BE49-F238E27FC236}">
                  <a16:creationId xmlns="" xmlns:a16="http://schemas.microsoft.com/office/drawing/2014/main" id="{EF32CDAF-4619-4949-9516-1E042181EBF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4">
              <a:extLst>
                <a:ext uri="{FF2B5EF4-FFF2-40B4-BE49-F238E27FC236}">
                  <a16:creationId xmlns="" xmlns:a16="http://schemas.microsoft.com/office/drawing/2014/main" id="{270C485D-6BA8-4BF7-B72C-2B14A43A664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7">
              <a:extLst>
                <a:ext uri="{FF2B5EF4-FFF2-40B4-BE49-F238E27FC236}">
                  <a16:creationId xmlns="" xmlns:a16="http://schemas.microsoft.com/office/drawing/2014/main" id="{79239B91-4327-43B3-AED5-CB9EC1653B4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19325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B950CAB9-F0AE-414E-805C-776919054E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27C80BC-190C-4813-9BAE-C4B56C5C7E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 xmlns:a16="http://schemas.microsoft.com/office/drawing/2014/main" id="{8BF9376D-ACED-0356-0A0B-687F14DB5B5A}"/>
              </a:ext>
            </a:extLst>
          </p:cNvPr>
          <p:cNvSpPr>
            <a:spLocks noGrp="1"/>
          </p:cNvSpPr>
          <p:nvPr>
            <p:ph idx="1"/>
          </p:nvPr>
        </p:nvSpPr>
        <p:spPr>
          <a:xfrm>
            <a:off x="485192" y="633600"/>
            <a:ext cx="10963133" cy="1652400"/>
          </a:xfrm>
        </p:spPr>
        <p:txBody>
          <a:bodyPr>
            <a:normAutofit/>
          </a:bodyPr>
          <a:lstStyle/>
          <a:p>
            <a:r>
              <a:rPr lang="tr-TR" sz="2800" b="1" dirty="0">
                <a:latin typeface="Times New Roman" panose="02020603050405020304" pitchFamily="18" charset="0"/>
                <a:cs typeface="Times New Roman" panose="02020603050405020304" pitchFamily="18" charset="0"/>
              </a:rPr>
              <a:t>Kontrol bölümü: Tamburdan çıkan çerçeveler kontrol edilir; çizik ya da leke varsa işaretlenip polisaj bölümüne gönderilir.</a:t>
            </a:r>
            <a:endParaRPr lang="en-US" sz="2800" b="1" dirty="0">
              <a:latin typeface="Times New Roman" panose="02020603050405020304" pitchFamily="18" charset="0"/>
              <a:cs typeface="Times New Roman" panose="02020603050405020304" pitchFamily="18" charset="0"/>
            </a:endParaRPr>
          </a:p>
        </p:txBody>
      </p:sp>
      <p:pic>
        <p:nvPicPr>
          <p:cNvPr id="5" name="İçerik Yer Tutucusu 4" descr="metin, kişi, iç mekan, dik içeren bir resim&#10;&#10;Açıklama otomatik olarak oluşturuldu">
            <a:extLst>
              <a:ext uri="{FF2B5EF4-FFF2-40B4-BE49-F238E27FC236}">
                <a16:creationId xmlns="" xmlns:a16="http://schemas.microsoft.com/office/drawing/2014/main" id="{20934D52-1AFB-4186-8E7B-E78A3E36DD31}"/>
              </a:ext>
            </a:extLst>
          </p:cNvPr>
          <p:cNvPicPr>
            <a:picLocks noChangeAspect="1"/>
          </p:cNvPicPr>
          <p:nvPr/>
        </p:nvPicPr>
        <p:blipFill rotWithShape="1">
          <a:blip r:embed="rId2">
            <a:extLst>
              <a:ext uri="{28A0092B-C50C-407E-A947-70E740481C1C}">
                <a14:useLocalDpi xmlns:a14="http://schemas.microsoft.com/office/drawing/2010/main" val="0"/>
              </a:ext>
            </a:extLst>
          </a:blip>
          <a:srcRect t="18811" b="28481"/>
          <a:stretch/>
        </p:blipFill>
        <p:spPr>
          <a:xfrm>
            <a:off x="20" y="2584536"/>
            <a:ext cx="12191980" cy="4273465"/>
          </a:xfrm>
          <a:custGeom>
            <a:avLst/>
            <a:gdLst/>
            <a:ahLst/>
            <a:cxnLst/>
            <a:rect l="l" t="t" r="r" b="b"/>
            <a:pathLst>
              <a:path w="12192000" h="4273465">
                <a:moveTo>
                  <a:pt x="5674827" y="107"/>
                </a:moveTo>
                <a:cubicBezTo>
                  <a:pt x="6770307" y="-2269"/>
                  <a:pt x="8062055" y="35744"/>
                  <a:pt x="8986322" y="35744"/>
                </a:cubicBezTo>
                <a:cubicBezTo>
                  <a:pt x="10233527" y="52639"/>
                  <a:pt x="11168930" y="69533"/>
                  <a:pt x="12015248" y="52639"/>
                </a:cubicBezTo>
                <a:lnTo>
                  <a:pt x="12192000" y="60460"/>
                </a:lnTo>
                <a:lnTo>
                  <a:pt x="12192000" y="4273465"/>
                </a:lnTo>
                <a:lnTo>
                  <a:pt x="0" y="4273465"/>
                </a:lnTo>
                <a:lnTo>
                  <a:pt x="0" y="65877"/>
                </a:lnTo>
                <a:lnTo>
                  <a:pt x="107413" y="52639"/>
                </a:lnTo>
                <a:cubicBezTo>
                  <a:pt x="716168" y="1955"/>
                  <a:pt x="1725810" y="137111"/>
                  <a:pt x="4665650" y="18850"/>
                </a:cubicBezTo>
                <a:cubicBezTo>
                  <a:pt x="4966315" y="6179"/>
                  <a:pt x="5309667" y="899"/>
                  <a:pt x="5674827" y="107"/>
                </a:cubicBezTo>
                <a:close/>
              </a:path>
            </a:pathLst>
          </a:custGeom>
        </p:spPr>
      </p:pic>
    </p:spTree>
    <p:extLst>
      <p:ext uri="{BB962C8B-B14F-4D97-AF65-F5344CB8AC3E}">
        <p14:creationId xmlns:p14="http://schemas.microsoft.com/office/powerpoint/2010/main" val="26776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5ED9E2D9-EE69-4775-8CE5-9EAC35AD2F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D75B673-1FA7-415E-8B2E-7A0550C8BD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kişi, iç mekan, insanlar, bilgisayar içeren bir resim&#10;&#10;Açıklama otomatik olarak oluşturuldu">
            <a:extLst>
              <a:ext uri="{FF2B5EF4-FFF2-40B4-BE49-F238E27FC236}">
                <a16:creationId xmlns="" xmlns:a16="http://schemas.microsoft.com/office/drawing/2014/main" id="{9DF394F4-4B85-4795-844C-728911F3C344}"/>
              </a:ext>
            </a:extLst>
          </p:cNvPr>
          <p:cNvPicPr>
            <a:picLocks noChangeAspect="1"/>
          </p:cNvPicPr>
          <p:nvPr/>
        </p:nvPicPr>
        <p:blipFill rotWithShape="1">
          <a:blip r:embed="rId2">
            <a:extLst>
              <a:ext uri="{28A0092B-C50C-407E-A947-70E740481C1C}">
                <a14:useLocalDpi xmlns:a14="http://schemas.microsoft.com/office/drawing/2010/main" val="0"/>
              </a:ext>
            </a:extLst>
          </a:blip>
          <a:srcRect l="11192" r="9179"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9" name="Content Placeholder 8">
            <a:extLst>
              <a:ext uri="{FF2B5EF4-FFF2-40B4-BE49-F238E27FC236}">
                <a16:creationId xmlns="" xmlns:a16="http://schemas.microsoft.com/office/drawing/2014/main" id="{AE2CF330-CB35-2A82-A0A3-C886B1C95061}"/>
              </a:ext>
            </a:extLst>
          </p:cNvPr>
          <p:cNvSpPr>
            <a:spLocks noGrp="1"/>
          </p:cNvSpPr>
          <p:nvPr>
            <p:ph idx="1"/>
          </p:nvPr>
        </p:nvSpPr>
        <p:spPr>
          <a:xfrm>
            <a:off x="6480000" y="653144"/>
            <a:ext cx="4991962" cy="5104730"/>
          </a:xfrm>
        </p:spPr>
        <p:txBody>
          <a:bodyPr>
            <a:normAutofit/>
          </a:bodyPr>
          <a:lstStyle/>
          <a:p>
            <a:r>
              <a:rPr lang="tr-TR" sz="2800" b="1" dirty="0">
                <a:latin typeface="Times New Roman" panose="02020603050405020304" pitchFamily="18" charset="0"/>
                <a:cs typeface="Times New Roman" panose="02020603050405020304" pitchFamily="18" charset="0"/>
              </a:rPr>
              <a:t>Tambura hazırlık bölümü: Kaynaktan çıkan çerçevenin iskeleti </a:t>
            </a:r>
            <a:r>
              <a:rPr lang="tr-TR" sz="2800" b="1" dirty="0" err="1">
                <a:latin typeface="Times New Roman" panose="02020603050405020304" pitchFamily="18" charset="0"/>
                <a:cs typeface="Times New Roman" panose="02020603050405020304" pitchFamily="18" charset="0"/>
              </a:rPr>
              <a:t>olumuş</a:t>
            </a:r>
            <a:r>
              <a:rPr lang="tr-TR" sz="2800" b="1" dirty="0">
                <a:latin typeface="Times New Roman" panose="02020603050405020304" pitchFamily="18" charset="0"/>
                <a:cs typeface="Times New Roman" panose="02020603050405020304" pitchFamily="18" charset="0"/>
              </a:rPr>
              <a:t> olur ama kaynak sırasında kullanılan boraks denilen madde çerçeveyi kirletir. Hem boraks hem işlemin kirleri tamburda temizlenir.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71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 xmlns:a16="http://schemas.microsoft.com/office/drawing/2014/main" id="{44A00C45-023C-431E-B774-053A3C686B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 xmlns:a16="http://schemas.microsoft.com/office/drawing/2014/main" id="{6A8151FD-E26B-480E-A623-CFBFE3713A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15">
            <a:extLst>
              <a:ext uri="{FF2B5EF4-FFF2-40B4-BE49-F238E27FC236}">
                <a16:creationId xmlns="" xmlns:a16="http://schemas.microsoft.com/office/drawing/2014/main" id="{6BE63264-F1B8-4AB7-AD1C-4180A9D2B1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5" name="İçerik Yer Tutucusu 4" descr="metin, iç mekan, tavan, kişi içeren bir resim&#10;&#10;Açıklama otomatik olarak oluşturuldu">
            <a:extLst>
              <a:ext uri="{FF2B5EF4-FFF2-40B4-BE49-F238E27FC236}">
                <a16:creationId xmlns="" xmlns:a16="http://schemas.microsoft.com/office/drawing/2014/main" id="{E3F4BBE9-345E-4986-A3F0-50491F4F41BF}"/>
              </a:ext>
            </a:extLst>
          </p:cNvPr>
          <p:cNvPicPr>
            <a:picLocks noChangeAspect="1"/>
          </p:cNvPicPr>
          <p:nvPr/>
        </p:nvPicPr>
        <p:blipFill rotWithShape="1">
          <a:blip r:embed="rId2">
            <a:extLst>
              <a:ext uri="{28A0092B-C50C-407E-A947-70E740481C1C}">
                <a14:useLocalDpi xmlns:a14="http://schemas.microsoft.com/office/drawing/2010/main" val="0"/>
              </a:ext>
            </a:extLst>
          </a:blip>
          <a:srcRect t="400" r="-1" b="5444"/>
          <a:stretch/>
        </p:blipFill>
        <p:spPr>
          <a:xfrm>
            <a:off x="4406122" y="1610005"/>
            <a:ext cx="6940395" cy="434558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9" name="Content Placeholder 8">
            <a:extLst>
              <a:ext uri="{FF2B5EF4-FFF2-40B4-BE49-F238E27FC236}">
                <a16:creationId xmlns="" xmlns:a16="http://schemas.microsoft.com/office/drawing/2014/main" id="{891C0853-59B0-F85D-DED5-D8931E8BABD5}"/>
              </a:ext>
            </a:extLst>
          </p:cNvPr>
          <p:cNvSpPr>
            <a:spLocks noGrp="1"/>
          </p:cNvSpPr>
          <p:nvPr>
            <p:ph idx="1"/>
          </p:nvPr>
        </p:nvSpPr>
        <p:spPr>
          <a:xfrm>
            <a:off x="1091682" y="633599"/>
            <a:ext cx="10380280" cy="5135375"/>
          </a:xfrm>
        </p:spPr>
        <p:txBody>
          <a:bodyPr>
            <a:normAutofit/>
          </a:bodyPr>
          <a:lstStyle/>
          <a:p>
            <a:r>
              <a:rPr lang="tr-TR" sz="3200" b="1" dirty="0" err="1">
                <a:latin typeface="Times New Roman" panose="02020603050405020304" pitchFamily="18" charset="0"/>
                <a:cs typeface="Times New Roman" panose="02020603050405020304" pitchFamily="18" charset="0"/>
              </a:rPr>
              <a:t>Demolens</a:t>
            </a:r>
            <a:r>
              <a:rPr lang="tr-TR" sz="3200" b="1" dirty="0">
                <a:latin typeface="Times New Roman" panose="02020603050405020304" pitchFamily="18" charset="0"/>
                <a:cs typeface="Times New Roman" panose="02020603050405020304" pitchFamily="18" charset="0"/>
              </a:rPr>
              <a:t> camlara marka baskısı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9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09646535-AEF6-4883-A4F9-EEC1F8B43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 xmlns:a16="http://schemas.microsoft.com/office/drawing/2014/main" id="{7FEECB93-933C-477B-BC7D-C2F2F6271A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iç mekan, kişi, tavan içeren bir resim&#10;&#10;Açıklama otomatik olarak oluşturuldu">
            <a:extLst>
              <a:ext uri="{FF2B5EF4-FFF2-40B4-BE49-F238E27FC236}">
                <a16:creationId xmlns="" xmlns:a16="http://schemas.microsoft.com/office/drawing/2014/main" id="{DE0439B9-8B27-40A7-8402-B8E9DDCD86B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569" b="8431"/>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3" name="Rectangle 32">
            <a:extLst>
              <a:ext uri="{FF2B5EF4-FFF2-40B4-BE49-F238E27FC236}">
                <a16:creationId xmlns="" xmlns:a16="http://schemas.microsoft.com/office/drawing/2014/main" id="{497BC505-FE0C-4637-A29D-B71DFBBBAA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 xmlns:a16="http://schemas.microsoft.com/office/drawing/2014/main" id="{4C40E6D5-64F0-4221-89B7-25F0F79FA9DC}"/>
              </a:ext>
            </a:extLst>
          </p:cNvPr>
          <p:cNvSpPr>
            <a:spLocks noGrp="1"/>
          </p:cNvSpPr>
          <p:nvPr>
            <p:ph type="title"/>
          </p:nvPr>
        </p:nvSpPr>
        <p:spPr>
          <a:xfrm>
            <a:off x="720000" y="1455847"/>
            <a:ext cx="5015638" cy="2068553"/>
          </a:xfrm>
        </p:spPr>
        <p:txBody>
          <a:bodyPr vert="horz" wrap="square" lIns="0" tIns="0" rIns="0" bIns="0" rtlCol="0" anchor="b" anchorCtr="0">
            <a:normAutofit/>
          </a:bodyPr>
          <a:lstStyle/>
          <a:p>
            <a:pPr algn="ctr"/>
            <a:r>
              <a:rPr lang="en-US" sz="5600" spc="-100" dirty="0" err="1"/>
              <a:t>Paketleme</a:t>
            </a:r>
            <a:endParaRPr lang="en-US" sz="5600" spc="-100" dirty="0"/>
          </a:p>
        </p:txBody>
      </p:sp>
      <p:grpSp>
        <p:nvGrpSpPr>
          <p:cNvPr id="35" name="Group 34">
            <a:extLst>
              <a:ext uri="{FF2B5EF4-FFF2-40B4-BE49-F238E27FC236}">
                <a16:creationId xmlns="" xmlns:a16="http://schemas.microsoft.com/office/drawing/2014/main" id="{F2FD01A0-E6FF-41CD-AEBD-279232B90D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965602" y="317452"/>
            <a:ext cx="2088038" cy="719230"/>
            <a:chOff x="4532666" y="505937"/>
            <a:chExt cx="2981730" cy="1027064"/>
          </a:xfrm>
        </p:grpSpPr>
        <p:sp>
          <p:nvSpPr>
            <p:cNvPr id="36" name="Freeform 78">
              <a:extLst>
                <a:ext uri="{FF2B5EF4-FFF2-40B4-BE49-F238E27FC236}">
                  <a16:creationId xmlns="" xmlns:a16="http://schemas.microsoft.com/office/drawing/2014/main" id="{811C6308-5554-4129-8881-A95AF512C52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7" name="Freeform 79">
              <a:extLst>
                <a:ext uri="{FF2B5EF4-FFF2-40B4-BE49-F238E27FC236}">
                  <a16:creationId xmlns="" xmlns:a16="http://schemas.microsoft.com/office/drawing/2014/main" id="{C28F3A03-B53B-433E-8DF7-6B13336D0A5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5">
              <a:extLst>
                <a:ext uri="{FF2B5EF4-FFF2-40B4-BE49-F238E27FC236}">
                  <a16:creationId xmlns="" xmlns:a16="http://schemas.microsoft.com/office/drawing/2014/main" id="{E990BBBC-E616-4D0E-9917-A6CA72AAEA4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0" name="Group 39">
            <a:extLst>
              <a:ext uri="{FF2B5EF4-FFF2-40B4-BE49-F238E27FC236}">
                <a16:creationId xmlns="" xmlns:a16="http://schemas.microsoft.com/office/drawing/2014/main" id="{3C9AA14C-80A4-427C-A911-28CD20C56E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017356" y="5503147"/>
            <a:ext cx="2117174" cy="588806"/>
            <a:chOff x="4549904" y="5078157"/>
            <a:chExt cx="3023338" cy="840818"/>
          </a:xfrm>
        </p:grpSpPr>
        <p:sp>
          <p:nvSpPr>
            <p:cNvPr id="41" name="Freeform 80">
              <a:extLst>
                <a:ext uri="{FF2B5EF4-FFF2-40B4-BE49-F238E27FC236}">
                  <a16:creationId xmlns="" xmlns:a16="http://schemas.microsoft.com/office/drawing/2014/main" id="{EF32CDAF-4619-4949-9516-1E042181EBF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2" name="Freeform 84">
              <a:extLst>
                <a:ext uri="{FF2B5EF4-FFF2-40B4-BE49-F238E27FC236}">
                  <a16:creationId xmlns="" xmlns:a16="http://schemas.microsoft.com/office/drawing/2014/main" id="{270C485D-6BA8-4BF7-B72C-2B14A43A664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3" name="Freeform 87">
              <a:extLst>
                <a:ext uri="{FF2B5EF4-FFF2-40B4-BE49-F238E27FC236}">
                  <a16:creationId xmlns="" xmlns:a16="http://schemas.microsoft.com/office/drawing/2014/main" id="{79239B91-4327-43B3-AED5-CB9EC1653B4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55035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05D1035C-3BF0-4FE0-B3A3-1062F8600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BF5EA0F4-C7D2-7C66-03F9-CD783F0872B9}"/>
              </a:ext>
            </a:extLst>
          </p:cNvPr>
          <p:cNvSpPr>
            <a:spLocks noGrp="1"/>
          </p:cNvSpPr>
          <p:nvPr>
            <p:ph type="title"/>
          </p:nvPr>
        </p:nvSpPr>
        <p:spPr>
          <a:xfrm>
            <a:off x="720000" y="619200"/>
            <a:ext cx="4991961" cy="1477328"/>
          </a:xfrm>
        </p:spPr>
        <p:txBody>
          <a:bodyPr wrap="square" anchor="ctr">
            <a:normAutofit/>
          </a:bodyPr>
          <a:lstStyle/>
          <a:p>
            <a:r>
              <a:rPr lang="tr-TR" dirty="0"/>
              <a:t>Projeyi Hazırlayanlar </a:t>
            </a:r>
          </a:p>
        </p:txBody>
      </p:sp>
      <p:sp>
        <p:nvSpPr>
          <p:cNvPr id="3" name="İçerik Yer Tutucusu 2">
            <a:extLst>
              <a:ext uri="{FF2B5EF4-FFF2-40B4-BE49-F238E27FC236}">
                <a16:creationId xmlns="" xmlns:a16="http://schemas.microsoft.com/office/drawing/2014/main" id="{FB3E7796-81DD-BCAA-91E1-BE19C329A28E}"/>
              </a:ext>
            </a:extLst>
          </p:cNvPr>
          <p:cNvSpPr>
            <a:spLocks noGrp="1"/>
          </p:cNvSpPr>
          <p:nvPr>
            <p:ph idx="1"/>
          </p:nvPr>
        </p:nvSpPr>
        <p:spPr>
          <a:xfrm>
            <a:off x="253275" y="2096528"/>
            <a:ext cx="6728550" cy="3216273"/>
          </a:xfrm>
        </p:spPr>
        <p:txBody>
          <a:bodyPr>
            <a:normAutofit/>
          </a:bodyPr>
          <a:lstStyle/>
          <a:p>
            <a:pPr>
              <a:lnSpc>
                <a:spcPct val="110000"/>
              </a:lnSpc>
            </a:pPr>
            <a:r>
              <a:rPr lang="tr-TR" dirty="0"/>
              <a:t>Proje Koordinatörü : Dr. Öğretim Üyesi </a:t>
            </a:r>
            <a:r>
              <a:rPr lang="tr-TR" dirty="0" err="1"/>
              <a:t>Keziban</a:t>
            </a:r>
            <a:r>
              <a:rPr lang="tr-TR" dirty="0"/>
              <a:t> Taş</a:t>
            </a:r>
          </a:p>
          <a:p>
            <a:pPr>
              <a:lnSpc>
                <a:spcPct val="110000"/>
              </a:lnSpc>
            </a:pPr>
            <a:r>
              <a:rPr lang="tr-TR" dirty="0"/>
              <a:t>Gezi Ekibi: 	</a:t>
            </a:r>
            <a:r>
              <a:rPr lang="tr-TR" dirty="0" err="1"/>
              <a:t>Safanur</a:t>
            </a:r>
            <a:r>
              <a:rPr lang="tr-TR" dirty="0"/>
              <a:t> Kutlu (201050001)	</a:t>
            </a:r>
          </a:p>
          <a:p>
            <a:pPr marL="0" indent="0">
              <a:lnSpc>
                <a:spcPct val="110000"/>
              </a:lnSpc>
              <a:buNone/>
            </a:pPr>
            <a:r>
              <a:rPr lang="tr-TR" dirty="0"/>
              <a:t>		Zehra Nur Kutlu (201050004)</a:t>
            </a:r>
          </a:p>
          <a:p>
            <a:pPr>
              <a:lnSpc>
                <a:spcPct val="110000"/>
              </a:lnSpc>
            </a:pPr>
            <a:r>
              <a:rPr lang="tr-TR" dirty="0"/>
              <a:t>Sunum Hazırlama: Zeynep Güler (201050003)</a:t>
            </a:r>
          </a:p>
        </p:txBody>
      </p:sp>
      <p:pic>
        <p:nvPicPr>
          <p:cNvPr id="5" name="Picture 4" descr="Dengelenen taş">
            <a:extLst>
              <a:ext uri="{FF2B5EF4-FFF2-40B4-BE49-F238E27FC236}">
                <a16:creationId xmlns="" xmlns:a16="http://schemas.microsoft.com/office/drawing/2014/main" id="{4BA94DF9-0EA9-B70F-00DC-1E0B0ECC53B2}"/>
              </a:ext>
            </a:extLst>
          </p:cNvPr>
          <p:cNvPicPr>
            <a:picLocks noChangeAspect="1"/>
          </p:cNvPicPr>
          <p:nvPr/>
        </p:nvPicPr>
        <p:blipFill rotWithShape="1">
          <a:blip r:embed="rId2"/>
          <a:srcRect l="16940" r="27941" b="-1"/>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2977466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9646535-AEF6-4883-A4F9-EEC1F8B43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37D7CF97-C693-42F5-AFF2-9C4EBFE0E6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bina, açık hava, kişi içeren bir resim&#10;&#10;Açıklama otomatik olarak oluşturuldu">
            <a:extLst>
              <a:ext uri="{FF2B5EF4-FFF2-40B4-BE49-F238E27FC236}">
                <a16:creationId xmlns="" xmlns:a16="http://schemas.microsoft.com/office/drawing/2014/main" id="{E745D099-EF07-4D3C-BDE6-C1A98258DE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566" b="26451"/>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062862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D2D0E63-EEBB-4EC2-87FB-88F9D3C1E551}"/>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DC280B4-3111-4F63-B05A-D22691D8337D}"/>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414312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131A940-29C1-1DC4-DF05-EFBADF112FFD}"/>
              </a:ext>
            </a:extLst>
          </p:cNvPr>
          <p:cNvSpPr>
            <a:spLocks noGrp="1"/>
          </p:cNvSpPr>
          <p:nvPr>
            <p:ph type="title"/>
          </p:nvPr>
        </p:nvSpPr>
        <p:spPr/>
        <p:txBody>
          <a:bodyPr/>
          <a:lstStyle/>
          <a:p>
            <a:r>
              <a:rPr lang="tr-TR" dirty="0"/>
              <a:t>Projemiz</a:t>
            </a:r>
            <a:br>
              <a:rPr lang="tr-TR" dirty="0"/>
            </a:br>
            <a:endParaRPr lang="tr-TR" dirty="0"/>
          </a:p>
        </p:txBody>
      </p:sp>
      <p:sp>
        <p:nvSpPr>
          <p:cNvPr id="3" name="İçerik Yer Tutucusu 2">
            <a:extLst>
              <a:ext uri="{FF2B5EF4-FFF2-40B4-BE49-F238E27FC236}">
                <a16:creationId xmlns="" xmlns:a16="http://schemas.microsoft.com/office/drawing/2014/main" id="{A8EF0EE4-4FFA-5BE9-A793-78698A3513FB}"/>
              </a:ext>
            </a:extLst>
          </p:cNvPr>
          <p:cNvSpPr>
            <a:spLocks noGrp="1"/>
          </p:cNvSpPr>
          <p:nvPr>
            <p:ph idx="1"/>
          </p:nvPr>
        </p:nvSpPr>
        <p:spPr/>
        <p:txBody>
          <a:bodyPr/>
          <a:lstStyle/>
          <a:p>
            <a:r>
              <a:rPr lang="tr-TR" dirty="0"/>
              <a:t>Munzur Üniversitesi </a:t>
            </a:r>
            <a:r>
              <a:rPr lang="tr-TR" dirty="0" err="1"/>
              <a:t>Optisyenlik</a:t>
            </a:r>
            <a:r>
              <a:rPr lang="tr-TR" dirty="0"/>
              <a:t> Bölümü ikinci sınıf öğrencilerine bir gözlüğün fabrikada geçirdiği serüvenleri göstererek eğitimlerine katkı sağlamak.</a:t>
            </a:r>
          </a:p>
        </p:txBody>
      </p:sp>
    </p:spTree>
    <p:extLst>
      <p:ext uri="{BB962C8B-B14F-4D97-AF65-F5344CB8AC3E}">
        <p14:creationId xmlns:p14="http://schemas.microsoft.com/office/powerpoint/2010/main" val="221546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ED9E2D9-EE69-4775-8CE5-9EAC35AD2F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3D75B673-1FA7-415E-8B2E-7A0550C8BD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018AA3AE-D572-E3C6-9EC8-5B354ADCC4EA}"/>
              </a:ext>
            </a:extLst>
          </p:cNvPr>
          <p:cNvSpPr>
            <a:spLocks noGrp="1"/>
          </p:cNvSpPr>
          <p:nvPr>
            <p:ph type="title"/>
          </p:nvPr>
        </p:nvSpPr>
        <p:spPr>
          <a:xfrm>
            <a:off x="6480000" y="619200"/>
            <a:ext cx="4991961" cy="1477328"/>
          </a:xfrm>
        </p:spPr>
        <p:txBody>
          <a:bodyPr wrap="square" anchor="ctr">
            <a:normAutofit/>
          </a:bodyPr>
          <a:lstStyle/>
          <a:p>
            <a:r>
              <a:rPr lang="tr-TR" dirty="0"/>
              <a:t>Peki ne yaptık ?</a:t>
            </a:r>
          </a:p>
        </p:txBody>
      </p:sp>
      <p:pic>
        <p:nvPicPr>
          <p:cNvPr id="5" name="Picture 4" descr="Açık bir kitap ve üstte gözlük ve kalem">
            <a:extLst>
              <a:ext uri="{FF2B5EF4-FFF2-40B4-BE49-F238E27FC236}">
                <a16:creationId xmlns="" xmlns:a16="http://schemas.microsoft.com/office/drawing/2014/main" id="{77DE7C66-75F3-ECB3-D668-688599BED79B}"/>
              </a:ext>
            </a:extLst>
          </p:cNvPr>
          <p:cNvPicPr>
            <a:picLocks noChangeAspect="1"/>
          </p:cNvPicPr>
          <p:nvPr/>
        </p:nvPicPr>
        <p:blipFill rotWithShape="1">
          <a:blip r:embed="rId2"/>
          <a:srcRect l="11358" r="31179"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İçerik Yer Tutucusu 2">
            <a:extLst>
              <a:ext uri="{FF2B5EF4-FFF2-40B4-BE49-F238E27FC236}">
                <a16:creationId xmlns="" xmlns:a16="http://schemas.microsoft.com/office/drawing/2014/main" id="{2BC8E9FF-76E8-21B1-EBF3-DF518EC3ABCD}"/>
              </a:ext>
            </a:extLst>
          </p:cNvPr>
          <p:cNvSpPr>
            <a:spLocks noGrp="1"/>
          </p:cNvSpPr>
          <p:nvPr>
            <p:ph idx="1"/>
          </p:nvPr>
        </p:nvSpPr>
        <p:spPr>
          <a:xfrm>
            <a:off x="6480000" y="2541600"/>
            <a:ext cx="4991962" cy="3216273"/>
          </a:xfrm>
        </p:spPr>
        <p:txBody>
          <a:bodyPr>
            <a:normAutofit/>
          </a:bodyPr>
          <a:lstStyle/>
          <a:p>
            <a:pPr>
              <a:lnSpc>
                <a:spcPct val="110000"/>
              </a:lnSpc>
            </a:pPr>
            <a:r>
              <a:rPr lang="tr-TR" sz="1900"/>
              <a:t>Bu sebeple Perşembe günü ders saatinde Kutlu Optik Gözlük Fabrikasına gittik . Herkesin rahatlıkla geziyi tamamlaması adına iki gruba ayrıldık. Proje koordinatörümüz </a:t>
            </a:r>
            <a:r>
              <a:rPr lang="tr-TR" sz="1900" err="1"/>
              <a:t>Keziban</a:t>
            </a:r>
            <a:r>
              <a:rPr lang="tr-TR" sz="1900"/>
              <a:t> Taş ve gezi ekibimiz </a:t>
            </a:r>
            <a:r>
              <a:rPr lang="tr-TR" sz="1900" err="1"/>
              <a:t>Zehranur</a:t>
            </a:r>
            <a:r>
              <a:rPr lang="tr-TR" sz="1900"/>
              <a:t> ve </a:t>
            </a:r>
            <a:r>
              <a:rPr lang="tr-TR" sz="1900" err="1"/>
              <a:t>Safanur</a:t>
            </a:r>
            <a:r>
              <a:rPr lang="tr-TR" sz="1900"/>
              <a:t> Kutlu koordinatörlüğünde Kutlu Optik gözlük fabrikasını gezerek bir gözlüğün hammaddeden gözlüğe geçirdiği </a:t>
            </a:r>
            <a:r>
              <a:rPr lang="tr-TR" sz="1900" err="1"/>
              <a:t>aşamları</a:t>
            </a:r>
            <a:r>
              <a:rPr lang="tr-TR" sz="1900"/>
              <a:t>  gördük.</a:t>
            </a:r>
          </a:p>
        </p:txBody>
      </p:sp>
    </p:spTree>
    <p:extLst>
      <p:ext uri="{BB962C8B-B14F-4D97-AF65-F5344CB8AC3E}">
        <p14:creationId xmlns:p14="http://schemas.microsoft.com/office/powerpoint/2010/main" val="356645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9646535-AEF6-4883-A4F9-EEC1F8B43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DB7EFF05-A8DA-4B3E-9C21-7A04283D48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 xmlns:a16="http://schemas.microsoft.com/office/drawing/2014/main" id="{44CA1620-2C02-4B4E-97C8-06FCE85EEB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657DE79-27F8-4881-BE3B-5321D18014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 xmlns:a16="http://schemas.microsoft.com/office/drawing/2014/main" id="{DB733608-1322-485D-B942-B827E6997F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43527" y="954724"/>
            <a:ext cx="10904945" cy="3364228"/>
            <a:chOff x="643527" y="954724"/>
            <a:chExt cx="10904945" cy="3364228"/>
          </a:xfrm>
        </p:grpSpPr>
        <p:sp>
          <p:nvSpPr>
            <p:cNvPr id="18" name="Freeform 78">
              <a:extLst>
                <a:ext uri="{FF2B5EF4-FFF2-40B4-BE49-F238E27FC236}">
                  <a16:creationId xmlns="" xmlns:a16="http://schemas.microsoft.com/office/drawing/2014/main" id="{7975F1CD-7143-447F-AC1A-8D3EA46ECA4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79">
              <a:extLst>
                <a:ext uri="{FF2B5EF4-FFF2-40B4-BE49-F238E27FC236}">
                  <a16:creationId xmlns="" xmlns:a16="http://schemas.microsoft.com/office/drawing/2014/main" id="{501A6B8C-11DF-404A-89DD-354DA4C1932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5">
              <a:extLst>
                <a:ext uri="{FF2B5EF4-FFF2-40B4-BE49-F238E27FC236}">
                  <a16:creationId xmlns="" xmlns:a16="http://schemas.microsoft.com/office/drawing/2014/main" id="{14D1F65C-CD34-4E1F-8743-D3879A8712C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0">
              <a:extLst>
                <a:ext uri="{FF2B5EF4-FFF2-40B4-BE49-F238E27FC236}">
                  <a16:creationId xmlns="" xmlns:a16="http://schemas.microsoft.com/office/drawing/2014/main" id="{E5C58F66-1B6C-4935-9BB4-583D612CD22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 xmlns:a16="http://schemas.microsoft.com/office/drawing/2014/main" id="{F41F116D-556B-4BC2-9DCD-46DA7CCC0E8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 xmlns:a16="http://schemas.microsoft.com/office/drawing/2014/main" id="{DE46F0F4-2435-4BDC-A92C-EB13608804B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5" name="Freeform: Shape 24">
            <a:extLst>
              <a:ext uri="{FF2B5EF4-FFF2-40B4-BE49-F238E27FC236}">
                <a16:creationId xmlns="" xmlns:a16="http://schemas.microsoft.com/office/drawing/2014/main" id="{085AB271-571D-4C19-9FCC-C760834A89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
        <p:nvSpPr>
          <p:cNvPr id="6" name="Metin kutusu 5">
            <a:extLst>
              <a:ext uri="{FF2B5EF4-FFF2-40B4-BE49-F238E27FC236}">
                <a16:creationId xmlns="" xmlns:a16="http://schemas.microsoft.com/office/drawing/2014/main" id="{29E9CF3B-299E-4E0A-884B-07DC69E1AE19}"/>
              </a:ext>
            </a:extLst>
          </p:cNvPr>
          <p:cNvSpPr txBox="1"/>
          <p:nvPr/>
        </p:nvSpPr>
        <p:spPr>
          <a:xfrm>
            <a:off x="2227890" y="1687400"/>
            <a:ext cx="7851063" cy="2677656"/>
          </a:xfrm>
          <a:prstGeom prst="rect">
            <a:avLst/>
          </a:prstGeom>
          <a:noFill/>
        </p:spPr>
        <p:txBody>
          <a:bodyPr wrap="square" rtlCol="0">
            <a:spAutoFit/>
          </a:bodyPr>
          <a:lstStyle/>
          <a:p>
            <a:pPr algn="ct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Gözlükler çerçeveleri hammaddelerine göre farklı üretim süreçlerine sahiptir. Ancak genel olarak hepsini sınıflandıracak olursak; hazırlık, planlama, üretim, montaj ve paketleme olarak genele yayabiliriz.</a:t>
            </a:r>
          </a:p>
          <a:p>
            <a:pPr algn="ct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5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C8E0578C-31CB-4627-AAE5-48A22D8F56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4A8DEE4-A5D8-4C9C-89BA-CBE5F8D043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9CD327BE-67C3-4A44-AC47-1ED0D944398F}"/>
              </a:ext>
            </a:extLst>
          </p:cNvPr>
          <p:cNvSpPr>
            <a:spLocks noGrp="1"/>
          </p:cNvSpPr>
          <p:nvPr>
            <p:ph type="title"/>
          </p:nvPr>
        </p:nvSpPr>
        <p:spPr>
          <a:xfrm>
            <a:off x="720000" y="619200"/>
            <a:ext cx="3095626" cy="1476000"/>
          </a:xfrm>
        </p:spPr>
        <p:txBody>
          <a:bodyPr>
            <a:normAutofit fontScale="90000"/>
          </a:bodyPr>
          <a:lstStyle/>
          <a:p>
            <a:pPr>
              <a:lnSpc>
                <a:spcPct val="90000"/>
              </a:lnSpc>
            </a:pPr>
            <a:r>
              <a:rPr lang="tr-TR" sz="2500" b="1" i="0" dirty="0">
                <a:effectLst/>
                <a:latin typeface="roboto" panose="02000000000000000000" pitchFamily="2" charset="0"/>
              </a:rPr>
              <a:t>Gözlük Fabrikalarında Üretim Hattı Nasıl İşler?</a:t>
            </a:r>
            <a:br>
              <a:rPr lang="tr-TR" sz="2500" b="1" i="0" dirty="0">
                <a:effectLst/>
                <a:latin typeface="roboto" panose="02000000000000000000" pitchFamily="2" charset="0"/>
              </a:rPr>
            </a:br>
            <a:endParaRPr lang="tr-TR" sz="2500" dirty="0"/>
          </a:p>
        </p:txBody>
      </p:sp>
      <p:pic>
        <p:nvPicPr>
          <p:cNvPr id="7" name="Resim 6" descr="gözlük, aksesuar, güneş gözlükleri içeren bir resim&#10;&#10;Açıklama otomatik olarak oluşturuldu">
            <a:extLst>
              <a:ext uri="{FF2B5EF4-FFF2-40B4-BE49-F238E27FC236}">
                <a16:creationId xmlns="" xmlns:a16="http://schemas.microsoft.com/office/drawing/2014/main" id="{7D1D737F-D363-4D95-AD54-2D255CE3AA3A}"/>
              </a:ext>
            </a:extLst>
          </p:cNvPr>
          <p:cNvPicPr>
            <a:picLocks noChangeAspect="1"/>
          </p:cNvPicPr>
          <p:nvPr/>
        </p:nvPicPr>
        <p:blipFill rotWithShape="1">
          <a:blip r:embed="rId2">
            <a:extLst>
              <a:ext uri="{28A0092B-C50C-407E-A947-70E740481C1C}">
                <a14:useLocalDpi xmlns:a14="http://schemas.microsoft.com/office/drawing/2010/main" val="0"/>
              </a:ext>
            </a:extLst>
          </a:blip>
          <a:srcRect t="10570" r="-2" b="-2"/>
          <a:stretch/>
        </p:blipFill>
        <p:spPr>
          <a:xfrm>
            <a:off x="602255" y="2935125"/>
            <a:ext cx="3213371" cy="1609295"/>
          </a:xfrm>
          <a:custGeom>
            <a:avLst/>
            <a:gdLst/>
            <a:ahLst/>
            <a:cxnLst/>
            <a:rect l="l" t="t" r="r" b="b"/>
            <a:pathLst>
              <a:path w="3213371" h="1609295">
                <a:moveTo>
                  <a:pt x="1583013" y="0"/>
                </a:moveTo>
                <a:cubicBezTo>
                  <a:pt x="1809812" y="0"/>
                  <a:pt x="2043484" y="1226"/>
                  <a:pt x="2156502" y="6132"/>
                </a:cubicBezTo>
                <a:cubicBezTo>
                  <a:pt x="2382538" y="20850"/>
                  <a:pt x="2779627" y="109158"/>
                  <a:pt x="2962899" y="256337"/>
                </a:cubicBezTo>
                <a:cubicBezTo>
                  <a:pt x="3152280" y="354456"/>
                  <a:pt x="3213371" y="555601"/>
                  <a:pt x="3213371" y="854866"/>
                </a:cubicBezTo>
                <a:cubicBezTo>
                  <a:pt x="3213371" y="1056011"/>
                  <a:pt x="3152280" y="1203190"/>
                  <a:pt x="3023990" y="1306216"/>
                </a:cubicBezTo>
                <a:cubicBezTo>
                  <a:pt x="2901809" y="1453395"/>
                  <a:pt x="2529155" y="1576044"/>
                  <a:pt x="2278684" y="1600574"/>
                </a:cubicBezTo>
                <a:cubicBezTo>
                  <a:pt x="2028212" y="1620198"/>
                  <a:pt x="1789958" y="1600574"/>
                  <a:pt x="1606686" y="1600574"/>
                </a:cubicBezTo>
                <a:cubicBezTo>
                  <a:pt x="1356214" y="1600574"/>
                  <a:pt x="934688" y="1590762"/>
                  <a:pt x="788070" y="1561326"/>
                </a:cubicBezTo>
                <a:cubicBezTo>
                  <a:pt x="659780" y="1536797"/>
                  <a:pt x="305454" y="1394523"/>
                  <a:pt x="183272" y="1296404"/>
                </a:cubicBezTo>
                <a:cubicBezTo>
                  <a:pt x="61091" y="1198284"/>
                  <a:pt x="0" y="997139"/>
                  <a:pt x="0" y="746934"/>
                </a:cubicBezTo>
                <a:cubicBezTo>
                  <a:pt x="0" y="496730"/>
                  <a:pt x="122182" y="300491"/>
                  <a:pt x="244363" y="197465"/>
                </a:cubicBezTo>
                <a:cubicBezTo>
                  <a:pt x="433744" y="99346"/>
                  <a:pt x="885815" y="1226"/>
                  <a:pt x="1050760" y="1226"/>
                </a:cubicBezTo>
                <a:cubicBezTo>
                  <a:pt x="1136287" y="1226"/>
                  <a:pt x="1356214" y="0"/>
                  <a:pt x="1583013" y="0"/>
                </a:cubicBezTo>
                <a:close/>
              </a:path>
            </a:pathLst>
          </a:custGeom>
        </p:spPr>
      </p:pic>
      <p:pic>
        <p:nvPicPr>
          <p:cNvPr id="5" name="Resim 4" descr="beyaz tahta içeren bir resim&#10;&#10;Açıklama otomatik olarak oluşturuldu">
            <a:extLst>
              <a:ext uri="{FF2B5EF4-FFF2-40B4-BE49-F238E27FC236}">
                <a16:creationId xmlns="" xmlns:a16="http://schemas.microsoft.com/office/drawing/2014/main" id="{1D5F14E5-1E44-46EC-B78B-451E2AD616F8}"/>
              </a:ext>
            </a:extLst>
          </p:cNvPr>
          <p:cNvPicPr>
            <a:picLocks noChangeAspect="1"/>
          </p:cNvPicPr>
          <p:nvPr/>
        </p:nvPicPr>
        <p:blipFill rotWithShape="1">
          <a:blip r:embed="rId3">
            <a:extLst>
              <a:ext uri="{28A0092B-C50C-407E-A947-70E740481C1C}">
                <a14:useLocalDpi xmlns:a14="http://schemas.microsoft.com/office/drawing/2010/main" val="0"/>
              </a:ext>
            </a:extLst>
          </a:blip>
          <a:srcRect t="1780" r="-2" b="9202"/>
          <a:stretch/>
        </p:blipFill>
        <p:spPr>
          <a:xfrm>
            <a:off x="2051237" y="4810925"/>
            <a:ext cx="3213371" cy="1601820"/>
          </a:xfrm>
          <a:custGeom>
            <a:avLst/>
            <a:gdLst/>
            <a:ahLst/>
            <a:cxnLst/>
            <a:rect l="l" t="t" r="r" b="b"/>
            <a:pathLst>
              <a:path w="3213371" h="1601820">
                <a:moveTo>
                  <a:pt x="1734213" y="25"/>
                </a:moveTo>
                <a:cubicBezTo>
                  <a:pt x="1945391" y="-119"/>
                  <a:pt x="2131556" y="341"/>
                  <a:pt x="2210286" y="2181"/>
                </a:cubicBezTo>
                <a:cubicBezTo>
                  <a:pt x="2414402" y="7088"/>
                  <a:pt x="2834298" y="61064"/>
                  <a:pt x="2956768" y="159201"/>
                </a:cubicBezTo>
                <a:cubicBezTo>
                  <a:pt x="3131725" y="311314"/>
                  <a:pt x="3213371" y="487961"/>
                  <a:pt x="3213371" y="841256"/>
                </a:cubicBezTo>
                <a:cubicBezTo>
                  <a:pt x="3213371" y="988462"/>
                  <a:pt x="3149220" y="1253433"/>
                  <a:pt x="2974264" y="1400639"/>
                </a:cubicBezTo>
                <a:cubicBezTo>
                  <a:pt x="2793475" y="1552752"/>
                  <a:pt x="2501881" y="1601820"/>
                  <a:pt x="2204454" y="1601820"/>
                </a:cubicBezTo>
                <a:cubicBezTo>
                  <a:pt x="2081985" y="1601820"/>
                  <a:pt x="950598" y="1582193"/>
                  <a:pt x="851456" y="1572379"/>
                </a:cubicBezTo>
                <a:cubicBezTo>
                  <a:pt x="752314" y="1562565"/>
                  <a:pt x="379073" y="1488962"/>
                  <a:pt x="256603" y="1336849"/>
                </a:cubicBezTo>
                <a:cubicBezTo>
                  <a:pt x="139966" y="1238712"/>
                  <a:pt x="0" y="1003182"/>
                  <a:pt x="0" y="802001"/>
                </a:cubicBezTo>
                <a:cubicBezTo>
                  <a:pt x="0" y="502682"/>
                  <a:pt x="169125" y="252431"/>
                  <a:pt x="227444" y="188642"/>
                </a:cubicBezTo>
                <a:cubicBezTo>
                  <a:pt x="285763" y="124853"/>
                  <a:pt x="554030" y="2181"/>
                  <a:pt x="851456" y="2181"/>
                </a:cubicBezTo>
                <a:cubicBezTo>
                  <a:pt x="960804" y="2181"/>
                  <a:pt x="1382249" y="264"/>
                  <a:pt x="1734213" y="25"/>
                </a:cubicBezTo>
                <a:close/>
              </a:path>
            </a:pathLst>
          </a:custGeom>
        </p:spPr>
      </p:pic>
      <p:sp>
        <p:nvSpPr>
          <p:cNvPr id="3" name="İçerik Yer Tutucusu 2">
            <a:extLst>
              <a:ext uri="{FF2B5EF4-FFF2-40B4-BE49-F238E27FC236}">
                <a16:creationId xmlns="" xmlns:a16="http://schemas.microsoft.com/office/drawing/2014/main" id="{DD8744C5-52DB-43CE-BB72-826AF18E96D8}"/>
              </a:ext>
            </a:extLst>
          </p:cNvPr>
          <p:cNvSpPr>
            <a:spLocks noGrp="1"/>
          </p:cNvSpPr>
          <p:nvPr>
            <p:ph idx="1"/>
          </p:nvPr>
        </p:nvSpPr>
        <p:spPr>
          <a:xfrm>
            <a:off x="4548188" y="576000"/>
            <a:ext cx="6900137" cy="5197474"/>
          </a:xfrm>
        </p:spPr>
        <p:txBody>
          <a:bodyPr>
            <a:normAutofit/>
          </a:bodyPr>
          <a:lstStyle/>
          <a:p>
            <a:pPr>
              <a:lnSpc>
                <a:spcPct val="110000"/>
              </a:lnSpc>
            </a:pPr>
            <a:r>
              <a:rPr lang="tr-TR" sz="3400" b="0" i="0">
                <a:effectLst/>
                <a:latin typeface="roboto" panose="02000000000000000000" pitchFamily="2" charset="0"/>
              </a:rPr>
              <a:t>Öncelikli olarak gözlük çerçevesi tasarlanarak başlangıç yapılır. Burada tasarımlar, döneme ait olduğu gibi tüketici taleplerine göre de şekil alarak doğru deneyimlerde en iyi kullanıma sahip tasarımlar ortaya çıkartılır.</a:t>
            </a:r>
            <a:endParaRPr lang="tr-TR" sz="3400"/>
          </a:p>
        </p:txBody>
      </p:sp>
    </p:spTree>
    <p:extLst>
      <p:ext uri="{BB962C8B-B14F-4D97-AF65-F5344CB8AC3E}">
        <p14:creationId xmlns:p14="http://schemas.microsoft.com/office/powerpoint/2010/main" val="35376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5ED9E2D9-EE69-4775-8CE5-9EAC35AD2F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3D75B673-1FA7-415E-8B2E-7A0550C8BD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CD23C2F8-9DDD-4957-A71F-A88069A2C5BA}"/>
              </a:ext>
            </a:extLst>
          </p:cNvPr>
          <p:cNvSpPr>
            <a:spLocks noGrp="1"/>
          </p:cNvSpPr>
          <p:nvPr>
            <p:ph type="title"/>
          </p:nvPr>
        </p:nvSpPr>
        <p:spPr>
          <a:xfrm>
            <a:off x="6480000" y="619200"/>
            <a:ext cx="4991961" cy="1477328"/>
          </a:xfrm>
        </p:spPr>
        <p:txBody>
          <a:bodyPr wrap="square" anchor="ctr">
            <a:normAutofit/>
          </a:bodyPr>
          <a:lstStyle/>
          <a:p>
            <a:r>
              <a:rPr lang="tr-TR" b="1" i="0" dirty="0">
                <a:effectLst/>
                <a:latin typeface="roboto" panose="02000000000000000000" pitchFamily="2" charset="0"/>
              </a:rPr>
              <a:t>Gözlük Fabrikalarında Üretim Hattı Nasıl İşler?</a:t>
            </a:r>
            <a:br>
              <a:rPr lang="tr-TR" b="1" i="0" dirty="0">
                <a:effectLst/>
                <a:latin typeface="roboto" panose="02000000000000000000" pitchFamily="2" charset="0"/>
              </a:rPr>
            </a:br>
            <a:endParaRPr lang="tr-TR" dirty="0"/>
          </a:p>
        </p:txBody>
      </p:sp>
      <p:pic>
        <p:nvPicPr>
          <p:cNvPr id="7" name="Resim 6">
            <a:extLst>
              <a:ext uri="{FF2B5EF4-FFF2-40B4-BE49-F238E27FC236}">
                <a16:creationId xmlns="" xmlns:a16="http://schemas.microsoft.com/office/drawing/2014/main" id="{51461F6E-4708-4E48-8541-5B47D4569390}"/>
              </a:ext>
            </a:extLst>
          </p:cNvPr>
          <p:cNvPicPr>
            <a:picLocks noChangeAspect="1"/>
          </p:cNvPicPr>
          <p:nvPr/>
        </p:nvPicPr>
        <p:blipFill rotWithShape="1">
          <a:blip r:embed="rId2">
            <a:extLst>
              <a:ext uri="{28A0092B-C50C-407E-A947-70E740481C1C}">
                <a14:useLocalDpi xmlns:a14="http://schemas.microsoft.com/office/drawing/2010/main" val="0"/>
              </a:ext>
            </a:extLst>
          </a:blip>
          <a:srcRect l="8735" r="5180"/>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İçerik Yer Tutucusu 2">
            <a:extLst>
              <a:ext uri="{FF2B5EF4-FFF2-40B4-BE49-F238E27FC236}">
                <a16:creationId xmlns="" xmlns:a16="http://schemas.microsoft.com/office/drawing/2014/main" id="{9D1D567F-BDD7-4CA9-86EE-73ABAE447652}"/>
              </a:ext>
            </a:extLst>
          </p:cNvPr>
          <p:cNvSpPr>
            <a:spLocks noGrp="1"/>
          </p:cNvSpPr>
          <p:nvPr>
            <p:ph idx="1"/>
          </p:nvPr>
        </p:nvSpPr>
        <p:spPr>
          <a:xfrm>
            <a:off x="6480000" y="2541600"/>
            <a:ext cx="4991962" cy="3216273"/>
          </a:xfrm>
        </p:spPr>
        <p:txBody>
          <a:bodyPr>
            <a:normAutofit/>
          </a:bodyPr>
          <a:lstStyle/>
          <a:p>
            <a:pPr>
              <a:lnSpc>
                <a:spcPct val="110000"/>
              </a:lnSpc>
            </a:pPr>
            <a:r>
              <a:rPr lang="tr-TR" b="0" i="0" dirty="0">
                <a:effectLst/>
                <a:latin typeface="roboto" panose="02000000000000000000" pitchFamily="2" charset="0"/>
              </a:rPr>
              <a:t>Daha sonrası aşamada ise metal çerçeveler için üç eksenli şekilde kullanılan makineler yardımıyla metal çerçevelere şekil verilir. Burada gözlüğün daha albenili olması sağlanırken, günümüzde hem güneş gözlüğü hem de optik gözlük modelleri için birbirinden farklı çeşitlerde metal çerçeve modelleri yaratılır.</a:t>
            </a:r>
            <a:endParaRPr lang="tr-TR" dirty="0"/>
          </a:p>
        </p:txBody>
      </p:sp>
    </p:spTree>
    <p:extLst>
      <p:ext uri="{BB962C8B-B14F-4D97-AF65-F5344CB8AC3E}">
        <p14:creationId xmlns:p14="http://schemas.microsoft.com/office/powerpoint/2010/main" val="27245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76A10F56-4600-4E72-882F-DF9A3D7054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4E7C649-57E0-4A93-B134-67101C0725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AA35AF4F-B82E-435B-8949-29173A055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Başlık 1">
            <a:extLst>
              <a:ext uri="{FF2B5EF4-FFF2-40B4-BE49-F238E27FC236}">
                <a16:creationId xmlns="" xmlns:a16="http://schemas.microsoft.com/office/drawing/2014/main" id="{00A19973-5D30-4F8B-8BAF-EF5943BF52D3}"/>
              </a:ext>
            </a:extLst>
          </p:cNvPr>
          <p:cNvSpPr>
            <a:spLocks noGrp="1"/>
          </p:cNvSpPr>
          <p:nvPr>
            <p:ph type="title"/>
          </p:nvPr>
        </p:nvSpPr>
        <p:spPr>
          <a:xfrm>
            <a:off x="720000" y="619201"/>
            <a:ext cx="3095626" cy="1477328"/>
          </a:xfrm>
        </p:spPr>
        <p:txBody>
          <a:bodyPr>
            <a:normAutofit fontScale="90000"/>
          </a:bodyPr>
          <a:lstStyle/>
          <a:p>
            <a:pPr>
              <a:lnSpc>
                <a:spcPct val="90000"/>
              </a:lnSpc>
            </a:pPr>
            <a:r>
              <a:rPr lang="tr-TR" sz="2500" b="1" i="0" dirty="0">
                <a:effectLst/>
                <a:latin typeface="roboto" panose="02000000000000000000" pitchFamily="2" charset="0"/>
              </a:rPr>
              <a:t>Gözlük Fabrikalarında Üretim Hattı Nasıl İşler?</a:t>
            </a:r>
            <a:br>
              <a:rPr lang="tr-TR" sz="2500" b="1" i="0" dirty="0">
                <a:effectLst/>
                <a:latin typeface="roboto" panose="02000000000000000000" pitchFamily="2" charset="0"/>
              </a:rPr>
            </a:br>
            <a:endParaRPr lang="tr-TR" sz="2500" dirty="0"/>
          </a:p>
        </p:txBody>
      </p:sp>
      <p:sp>
        <p:nvSpPr>
          <p:cNvPr id="3" name="İçerik Yer Tutucusu 2">
            <a:extLst>
              <a:ext uri="{FF2B5EF4-FFF2-40B4-BE49-F238E27FC236}">
                <a16:creationId xmlns="" xmlns:a16="http://schemas.microsoft.com/office/drawing/2014/main" id="{3A10D702-7744-4B11-B1BF-420262955C8B}"/>
              </a:ext>
            </a:extLst>
          </p:cNvPr>
          <p:cNvSpPr>
            <a:spLocks noGrp="1"/>
          </p:cNvSpPr>
          <p:nvPr>
            <p:ph idx="1"/>
          </p:nvPr>
        </p:nvSpPr>
        <p:spPr>
          <a:xfrm>
            <a:off x="6779780" y="1867202"/>
            <a:ext cx="4991962" cy="5135374"/>
          </a:xfrm>
        </p:spPr>
        <p:txBody>
          <a:bodyPr>
            <a:normAutofit/>
          </a:bodyPr>
          <a:lstStyle/>
          <a:p>
            <a:r>
              <a:rPr lang="tr-TR" sz="2400" b="0" i="0" dirty="0">
                <a:effectLst/>
                <a:latin typeface="roboto" panose="02000000000000000000" pitchFamily="2" charset="0"/>
              </a:rPr>
              <a:t>Bu aşamalar sonrasında çapak alma ve taşlama adı verilen aşama yer alır. Burada ise taşlar arasında gözlük üzerinde birkaç saat işlem yapılarak, ön çerçeve ile sapların kusursuz şekilde temizlenmesi sağlanmış olur. </a:t>
            </a:r>
            <a:endParaRPr lang="tr-TR" sz="2400" dirty="0"/>
          </a:p>
        </p:txBody>
      </p:sp>
    </p:spTree>
    <p:extLst>
      <p:ext uri="{BB962C8B-B14F-4D97-AF65-F5344CB8AC3E}">
        <p14:creationId xmlns:p14="http://schemas.microsoft.com/office/powerpoint/2010/main" val="341292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lobVTI">
  <a:themeElements>
    <a:clrScheme name="AnalogousFromDarkSeedRightStep">
      <a:dk1>
        <a:srgbClr val="000000"/>
      </a:dk1>
      <a:lt1>
        <a:srgbClr val="FFFFFF"/>
      </a:lt1>
      <a:dk2>
        <a:srgbClr val="1B2B30"/>
      </a:dk2>
      <a:lt2>
        <a:srgbClr val="F3F0F1"/>
      </a:lt2>
      <a:accent1>
        <a:srgbClr val="45B19B"/>
      </a:accent1>
      <a:accent2>
        <a:srgbClr val="3B98B1"/>
      </a:accent2>
      <a:accent3>
        <a:srgbClr val="4D79C3"/>
      </a:accent3>
      <a:accent4>
        <a:srgbClr val="4D48B7"/>
      </a:accent4>
      <a:accent5>
        <a:srgbClr val="844DC3"/>
      </a:accent5>
      <a:accent6>
        <a:srgbClr val="A33BB1"/>
      </a:accent6>
      <a:hlink>
        <a:srgbClr val="779431"/>
      </a:hlink>
      <a:folHlink>
        <a:srgbClr val="7F7F7F"/>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129</TotalTime>
  <Words>680</Words>
  <Application>Microsoft Office PowerPoint</Application>
  <PresentationFormat>Özel</PresentationFormat>
  <Paragraphs>49</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BlobVTI</vt:lpstr>
      <vt:lpstr>Pertek Sakine Genç Meslek Yüksekokulu</vt:lpstr>
      <vt:lpstr>EĞİTİM  GEZİSİ </vt:lpstr>
      <vt:lpstr>Projeyi Hazırlayanlar </vt:lpstr>
      <vt:lpstr>Projemiz </vt:lpstr>
      <vt:lpstr>Peki ne yaptık ?</vt:lpstr>
      <vt:lpstr>PowerPoint Sunusu</vt:lpstr>
      <vt:lpstr>Gözlük Fabrikalarında Üretim Hattı Nasıl İşler? </vt:lpstr>
      <vt:lpstr>Gözlük Fabrikalarında Üretim Hattı Nasıl İşler? </vt:lpstr>
      <vt:lpstr>Gözlük Fabrikalarında Üretim Hattı Nasıl İşler? </vt:lpstr>
      <vt:lpstr>Gözlük Fabrikalarında Üretim Hattı Nasıl İşler? </vt:lpstr>
      <vt:lpstr>Gözlük Fabrikalarında Üretim Hattı Nasıl İşler? </vt:lpstr>
      <vt:lpstr>Gözlük Fabrikalarında Üretim Hattı Nasıl İşler? </vt:lpstr>
      <vt:lpstr> </vt:lpstr>
      <vt:lpstr>Günışığı dergisine verdiği bir röportajda Mehmet Kutlu:</vt:lpstr>
      <vt:lpstr>Bir Gözlüğün Serüveni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İç ve dış misina takımı</vt:lpstr>
      <vt:lpstr>PowerPoint Sunusu</vt:lpstr>
      <vt:lpstr>PowerPoint Sunusu</vt:lpstr>
      <vt:lpstr>PowerPoint Sunusu</vt:lpstr>
      <vt:lpstr>Paketleme</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 GEZİSİ</dc:title>
  <dc:creator>Zeynep Güler</dc:creator>
  <cp:lastModifiedBy>Aysun</cp:lastModifiedBy>
  <cp:revision>4</cp:revision>
  <dcterms:created xsi:type="dcterms:W3CDTF">2022-05-25T18:11:01Z</dcterms:created>
  <dcterms:modified xsi:type="dcterms:W3CDTF">2025-03-10T18:18:02Z</dcterms:modified>
</cp:coreProperties>
</file>