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33"/>
  </p:notesMasterIdLst>
  <p:sldIdLst>
    <p:sldId id="256" r:id="rId2"/>
    <p:sldId id="257" r:id="rId3"/>
    <p:sldId id="268" r:id="rId4"/>
    <p:sldId id="259" r:id="rId5"/>
    <p:sldId id="285" r:id="rId6"/>
    <p:sldId id="266" r:id="rId7"/>
    <p:sldId id="267" r:id="rId8"/>
    <p:sldId id="269" r:id="rId9"/>
    <p:sldId id="264" r:id="rId10"/>
    <p:sldId id="270" r:id="rId11"/>
    <p:sldId id="260" r:id="rId12"/>
    <p:sldId id="283" r:id="rId13"/>
    <p:sldId id="275" r:id="rId14"/>
    <p:sldId id="276" r:id="rId15"/>
    <p:sldId id="273" r:id="rId16"/>
    <p:sldId id="286" r:id="rId17"/>
    <p:sldId id="287" r:id="rId18"/>
    <p:sldId id="289" r:id="rId19"/>
    <p:sldId id="288" r:id="rId20"/>
    <p:sldId id="261" r:id="rId21"/>
    <p:sldId id="274" r:id="rId22"/>
    <p:sldId id="277" r:id="rId23"/>
    <p:sldId id="271" r:id="rId24"/>
    <p:sldId id="278" r:id="rId25"/>
    <p:sldId id="279" r:id="rId26"/>
    <p:sldId id="280" r:id="rId27"/>
    <p:sldId id="281" r:id="rId28"/>
    <p:sldId id="272" r:id="rId29"/>
    <p:sldId id="262" r:id="rId30"/>
    <p:sldId id="263" r:id="rId31"/>
    <p:sldId id="282"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4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382A9-01F4-434D-83C7-29E45F174364}" type="datetimeFigureOut">
              <a:rPr lang="tr-TR" smtClean="0"/>
              <a:t>5.02.2021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5566A-7201-4CA1-96CE-06F0D61307FD}" type="slidenum">
              <a:rPr lang="tr-TR" smtClean="0"/>
              <a:t>‹#›</a:t>
            </a:fld>
            <a:endParaRPr lang="tr-TR"/>
          </a:p>
        </p:txBody>
      </p:sp>
    </p:spTree>
    <p:extLst>
      <p:ext uri="{BB962C8B-B14F-4D97-AF65-F5344CB8AC3E}">
        <p14:creationId xmlns:p14="http://schemas.microsoft.com/office/powerpoint/2010/main" val="222929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5566A-7201-4CA1-96CE-06F0D61307FD}" type="slidenum">
              <a:rPr lang="tr-TR" smtClean="0"/>
              <a:t>31</a:t>
            </a:fld>
            <a:endParaRPr lang="tr-TR"/>
          </a:p>
        </p:txBody>
      </p:sp>
    </p:spTree>
    <p:extLst>
      <p:ext uri="{BB962C8B-B14F-4D97-AF65-F5344CB8AC3E}">
        <p14:creationId xmlns:p14="http://schemas.microsoft.com/office/powerpoint/2010/main" val="17473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16DBD8E-2DA2-42B2-8C43-BF8A5CD574E3}" type="datetime1">
              <a:rPr lang="tr-TR" smtClean="0"/>
              <a:t>5.02.2021</a:t>
            </a:fld>
            <a:endParaRPr lang="tr-TR"/>
          </a:p>
        </p:txBody>
      </p:sp>
      <p:sp>
        <p:nvSpPr>
          <p:cNvPr id="5" name="Footer Placeholder 4"/>
          <p:cNvSpPr>
            <a:spLocks noGrp="1"/>
          </p:cNvSpPr>
          <p:nvPr>
            <p:ph type="ftr" sz="quarter" idx="11"/>
          </p:nvPr>
        </p:nvSpPr>
        <p:spPr/>
        <p:txBody>
          <a:bodyPr/>
          <a:lstStyle/>
          <a:p>
            <a:r>
              <a:rPr lang="tr-TR" dirty="0"/>
              <a:t>YTÜ Avrupa Birliği Ofisi</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423049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6EB0CB8-FDAA-4CB5-AA43-617ED67DDAB6}" type="datetime1">
              <a:rPr lang="tr-TR" smtClean="0"/>
              <a:t>5.02.2021</a:t>
            </a:fld>
            <a:endParaRPr lang="tr-TR"/>
          </a:p>
        </p:txBody>
      </p:sp>
      <p:sp>
        <p:nvSpPr>
          <p:cNvPr id="5" name="Footer Placeholder 4"/>
          <p:cNvSpPr>
            <a:spLocks noGrp="1"/>
          </p:cNvSpPr>
          <p:nvPr>
            <p:ph type="ftr" sz="quarter" idx="11"/>
          </p:nvPr>
        </p:nvSpPr>
        <p:spPr/>
        <p:txBody>
          <a:bodyPr/>
          <a:lstStyle/>
          <a:p>
            <a:r>
              <a:rPr lang="tr-TR"/>
              <a:t>YTÜ Avrupa Birliği Ofisi</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284137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2CD1BBB-7551-4ADB-AC6E-F5073E1CFE98}" type="datetime1">
              <a:rPr lang="tr-TR" smtClean="0"/>
              <a:t>5.02.2021</a:t>
            </a:fld>
            <a:endParaRPr lang="tr-TR"/>
          </a:p>
        </p:txBody>
      </p:sp>
      <p:sp>
        <p:nvSpPr>
          <p:cNvPr id="5" name="Footer Placeholder 4"/>
          <p:cNvSpPr>
            <a:spLocks noGrp="1"/>
          </p:cNvSpPr>
          <p:nvPr>
            <p:ph type="ftr" sz="quarter" idx="11"/>
          </p:nvPr>
        </p:nvSpPr>
        <p:spPr/>
        <p:txBody>
          <a:bodyPr/>
          <a:lstStyle/>
          <a:p>
            <a:r>
              <a:rPr lang="tr-TR"/>
              <a:t>YTÜ Avrupa Birliği Ofisi</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E50E99-7C8D-438A-B9E9-8615F3914566}"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530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AD53DB40-A8C6-4C7B-BAB3-97198A84FB85}" type="datetime1">
              <a:rPr lang="tr-TR" smtClean="0"/>
              <a:t>5.02.2021</a:t>
            </a:fld>
            <a:endParaRPr lang="tr-TR"/>
          </a:p>
        </p:txBody>
      </p:sp>
      <p:sp>
        <p:nvSpPr>
          <p:cNvPr id="6" name="Footer Placeholder 5"/>
          <p:cNvSpPr>
            <a:spLocks noGrp="1"/>
          </p:cNvSpPr>
          <p:nvPr>
            <p:ph type="ftr" sz="quarter" idx="11"/>
          </p:nvPr>
        </p:nvSpPr>
        <p:spPr/>
        <p:txBody>
          <a:bodyPr/>
          <a:lstStyle/>
          <a:p>
            <a:r>
              <a:rPr lang="tr-TR"/>
              <a:t>YTÜ Avrupa Birliği Ofisi</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1611310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E1A49DB5-4160-4198-AF3C-8682AB5D7923}" type="datetime1">
              <a:rPr lang="tr-TR" smtClean="0"/>
              <a:t>5.02.2021</a:t>
            </a:fld>
            <a:endParaRPr lang="tr-TR"/>
          </a:p>
        </p:txBody>
      </p:sp>
      <p:sp>
        <p:nvSpPr>
          <p:cNvPr id="6" name="Footer Placeholder 5"/>
          <p:cNvSpPr>
            <a:spLocks noGrp="1"/>
          </p:cNvSpPr>
          <p:nvPr>
            <p:ph type="ftr" sz="quarter" idx="11"/>
          </p:nvPr>
        </p:nvSpPr>
        <p:spPr/>
        <p:txBody>
          <a:bodyPr/>
          <a:lstStyle/>
          <a:p>
            <a:r>
              <a:rPr lang="tr-TR"/>
              <a:t>YTÜ Avrupa Birliği Ofisi</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E50E99-7C8D-438A-B9E9-8615F3914566}"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1222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37D3212C-D61A-4D57-A137-E7262B2D33F8}" type="datetime1">
              <a:rPr lang="tr-TR" smtClean="0"/>
              <a:t>5.02.2021</a:t>
            </a:fld>
            <a:endParaRPr lang="tr-TR"/>
          </a:p>
        </p:txBody>
      </p:sp>
      <p:sp>
        <p:nvSpPr>
          <p:cNvPr id="6" name="Footer Placeholder 5"/>
          <p:cNvSpPr>
            <a:spLocks noGrp="1"/>
          </p:cNvSpPr>
          <p:nvPr>
            <p:ph type="ftr" sz="quarter" idx="11"/>
          </p:nvPr>
        </p:nvSpPr>
        <p:spPr/>
        <p:txBody>
          <a:bodyPr/>
          <a:lstStyle/>
          <a:p>
            <a:r>
              <a:rPr lang="tr-TR"/>
              <a:t>YTÜ Avrupa Birliği Ofisi</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2467610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7CC6A81-DF3A-4DF7-9410-071A6B891257}" type="datetime1">
              <a:rPr lang="tr-TR" smtClean="0"/>
              <a:t>5.02.2021</a:t>
            </a:fld>
            <a:endParaRPr lang="tr-TR"/>
          </a:p>
        </p:txBody>
      </p:sp>
      <p:sp>
        <p:nvSpPr>
          <p:cNvPr id="5" name="Footer Placeholder 4"/>
          <p:cNvSpPr>
            <a:spLocks noGrp="1"/>
          </p:cNvSpPr>
          <p:nvPr>
            <p:ph type="ftr" sz="quarter" idx="11"/>
          </p:nvPr>
        </p:nvSpPr>
        <p:spPr/>
        <p:txBody>
          <a:bodyPr/>
          <a:lstStyle/>
          <a:p>
            <a:r>
              <a:rPr lang="tr-TR"/>
              <a:t>YTÜ Avrupa Birliği Ofisi</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319458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4BF23B-8315-4085-AA88-DD4649994AB7}" type="datetime1">
              <a:rPr lang="tr-TR" smtClean="0"/>
              <a:t>5.02.2021</a:t>
            </a:fld>
            <a:endParaRPr lang="tr-TR"/>
          </a:p>
        </p:txBody>
      </p:sp>
      <p:sp>
        <p:nvSpPr>
          <p:cNvPr id="5" name="Footer Placeholder 4"/>
          <p:cNvSpPr>
            <a:spLocks noGrp="1"/>
          </p:cNvSpPr>
          <p:nvPr>
            <p:ph type="ftr" sz="quarter" idx="11"/>
          </p:nvPr>
        </p:nvSpPr>
        <p:spPr/>
        <p:txBody>
          <a:bodyPr/>
          <a:lstStyle/>
          <a:p>
            <a:r>
              <a:rPr lang="tr-TR"/>
              <a:t>YTÜ Avrupa Birliği Ofisi</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173810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7BB66D4-BF66-4D44-B30D-FB6070B2E846}" type="datetime1">
              <a:rPr lang="tr-TR" smtClean="0"/>
              <a:t>5.02.2021</a:t>
            </a:fld>
            <a:endParaRPr lang="tr-TR"/>
          </a:p>
        </p:txBody>
      </p:sp>
      <p:sp>
        <p:nvSpPr>
          <p:cNvPr id="5" name="Footer Placeholder 4"/>
          <p:cNvSpPr>
            <a:spLocks noGrp="1"/>
          </p:cNvSpPr>
          <p:nvPr>
            <p:ph type="ftr" sz="quarter" idx="11"/>
          </p:nvPr>
        </p:nvSpPr>
        <p:spPr/>
        <p:txBody>
          <a:bodyPr/>
          <a:lstStyle/>
          <a:p>
            <a:r>
              <a:rPr lang="tr-TR" dirty="0"/>
              <a:t>YTÜ Avrupa Birliği Ofisi</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141483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0C3175F3-66DD-4873-AAD8-97C53491BE84}" type="datetime1">
              <a:rPr lang="tr-TR" smtClean="0"/>
              <a:t>5.02.2021</a:t>
            </a:fld>
            <a:endParaRPr lang="tr-TR"/>
          </a:p>
        </p:txBody>
      </p:sp>
      <p:sp>
        <p:nvSpPr>
          <p:cNvPr id="5" name="Footer Placeholder 4"/>
          <p:cNvSpPr>
            <a:spLocks noGrp="1"/>
          </p:cNvSpPr>
          <p:nvPr>
            <p:ph type="ftr" sz="quarter" idx="11"/>
          </p:nvPr>
        </p:nvSpPr>
        <p:spPr/>
        <p:txBody>
          <a:bodyPr/>
          <a:lstStyle/>
          <a:p>
            <a:r>
              <a:rPr lang="tr-TR" dirty="0"/>
              <a:t>YTÜ Avrupa Birliği Ofisi</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60259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7350431-72A8-440C-A055-C2C77DA158EB}" type="datetime1">
              <a:rPr lang="tr-TR" smtClean="0"/>
              <a:t>5.02.2021</a:t>
            </a:fld>
            <a:endParaRPr lang="tr-TR"/>
          </a:p>
        </p:txBody>
      </p:sp>
      <p:sp>
        <p:nvSpPr>
          <p:cNvPr id="6" name="Footer Placeholder 5"/>
          <p:cNvSpPr>
            <a:spLocks noGrp="1"/>
          </p:cNvSpPr>
          <p:nvPr>
            <p:ph type="ftr" sz="quarter" idx="11"/>
          </p:nvPr>
        </p:nvSpPr>
        <p:spPr/>
        <p:txBody>
          <a:bodyPr/>
          <a:lstStyle/>
          <a:p>
            <a:r>
              <a:rPr lang="tr-TR"/>
              <a:t>YTÜ Avrupa Birliği Ofisi</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141538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56F2FBD-A377-4A3D-BBBB-734425F6FDEC}" type="datetime1">
              <a:rPr lang="tr-TR" smtClean="0"/>
              <a:t>5.02.2021</a:t>
            </a:fld>
            <a:endParaRPr lang="tr-TR"/>
          </a:p>
        </p:txBody>
      </p:sp>
      <p:sp>
        <p:nvSpPr>
          <p:cNvPr id="8" name="Footer Placeholder 7"/>
          <p:cNvSpPr>
            <a:spLocks noGrp="1"/>
          </p:cNvSpPr>
          <p:nvPr>
            <p:ph type="ftr" sz="quarter" idx="11"/>
          </p:nvPr>
        </p:nvSpPr>
        <p:spPr/>
        <p:txBody>
          <a:bodyPr/>
          <a:lstStyle/>
          <a:p>
            <a:r>
              <a:rPr lang="tr-TR"/>
              <a:t>YTÜ Avrupa Birliği Ofisi</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428260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4039DF8-AC9F-422A-9875-E30118803E94}" type="datetime1">
              <a:rPr lang="tr-TR" smtClean="0"/>
              <a:t>5.02.2021</a:t>
            </a:fld>
            <a:endParaRPr lang="tr-TR"/>
          </a:p>
        </p:txBody>
      </p:sp>
      <p:sp>
        <p:nvSpPr>
          <p:cNvPr id="4" name="Footer Placeholder 3"/>
          <p:cNvSpPr>
            <a:spLocks noGrp="1"/>
          </p:cNvSpPr>
          <p:nvPr>
            <p:ph type="ftr" sz="quarter" idx="11"/>
          </p:nvPr>
        </p:nvSpPr>
        <p:spPr/>
        <p:txBody>
          <a:bodyPr/>
          <a:lstStyle/>
          <a:p>
            <a:r>
              <a:rPr lang="tr-TR"/>
              <a:t>YTÜ Avrupa Birliği Ofisi</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350103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F6DC9-7B0E-413C-AFBD-DEEAC2BFCCF7}" type="datetime1">
              <a:rPr lang="tr-TR" smtClean="0"/>
              <a:t>5.02.2021</a:t>
            </a:fld>
            <a:endParaRPr lang="tr-TR"/>
          </a:p>
        </p:txBody>
      </p:sp>
      <p:sp>
        <p:nvSpPr>
          <p:cNvPr id="3" name="Footer Placeholder 2"/>
          <p:cNvSpPr>
            <a:spLocks noGrp="1"/>
          </p:cNvSpPr>
          <p:nvPr>
            <p:ph type="ftr" sz="quarter" idx="11"/>
          </p:nvPr>
        </p:nvSpPr>
        <p:spPr/>
        <p:txBody>
          <a:bodyPr/>
          <a:lstStyle/>
          <a:p>
            <a:r>
              <a:rPr lang="tr-TR"/>
              <a:t>YTÜ Avrupa Birliği Ofisi</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419041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D817A41-180F-4D2E-A52A-7B74FD685EBD}" type="datetime1">
              <a:rPr lang="tr-TR" smtClean="0"/>
              <a:t>5.02.2021</a:t>
            </a:fld>
            <a:endParaRPr lang="tr-TR"/>
          </a:p>
        </p:txBody>
      </p:sp>
      <p:sp>
        <p:nvSpPr>
          <p:cNvPr id="6" name="Footer Placeholder 5"/>
          <p:cNvSpPr>
            <a:spLocks noGrp="1"/>
          </p:cNvSpPr>
          <p:nvPr>
            <p:ph type="ftr" sz="quarter" idx="11"/>
          </p:nvPr>
        </p:nvSpPr>
        <p:spPr/>
        <p:txBody>
          <a:bodyPr/>
          <a:lstStyle/>
          <a:p>
            <a:r>
              <a:rPr lang="tr-TR"/>
              <a:t>YTÜ Avrupa Birliği Ofisi</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348556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42052E9-EB26-4967-92E9-C18A85323A78}" type="datetime1">
              <a:rPr lang="tr-TR" smtClean="0"/>
              <a:t>5.02.2021</a:t>
            </a:fld>
            <a:endParaRPr lang="tr-TR"/>
          </a:p>
        </p:txBody>
      </p:sp>
      <p:sp>
        <p:nvSpPr>
          <p:cNvPr id="6" name="Footer Placeholder 5"/>
          <p:cNvSpPr>
            <a:spLocks noGrp="1"/>
          </p:cNvSpPr>
          <p:nvPr>
            <p:ph type="ftr" sz="quarter" idx="11"/>
          </p:nvPr>
        </p:nvSpPr>
        <p:spPr/>
        <p:txBody>
          <a:bodyPr/>
          <a:lstStyle/>
          <a:p>
            <a:r>
              <a:rPr lang="en-US"/>
              <a:t>YTÜ Avrupa Birliği Ofisi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E50E99-7C8D-438A-B9E9-8615F3914566}" type="slidenum">
              <a:rPr lang="tr-TR" smtClean="0"/>
              <a:t>‹#›</a:t>
            </a:fld>
            <a:endParaRPr lang="tr-TR"/>
          </a:p>
        </p:txBody>
      </p:sp>
    </p:spTree>
    <p:extLst>
      <p:ext uri="{BB962C8B-B14F-4D97-AF65-F5344CB8AC3E}">
        <p14:creationId xmlns:p14="http://schemas.microsoft.com/office/powerpoint/2010/main" val="252579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accent2">
                <a:lumMod val="40000"/>
                <a:lumOff val="6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F21FA58-3B13-4B64-B77B-AD6DA5F8B85F}" type="datetime1">
              <a:rPr lang="tr-TR" smtClean="0"/>
              <a:t>5.02.2021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dirty="0"/>
              <a:t>YTÜ Avrupa Birliği Ofisi</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4E50E99-7C8D-438A-B9E9-8615F3914566}" type="slidenum">
              <a:rPr lang="tr-TR" smtClean="0"/>
              <a:t>‹#›</a:t>
            </a:fld>
            <a:endParaRPr lang="tr-TR"/>
          </a:p>
        </p:txBody>
      </p:sp>
    </p:spTree>
    <p:extLst>
      <p:ext uri="{BB962C8B-B14F-4D97-AF65-F5344CB8AC3E}">
        <p14:creationId xmlns:p14="http://schemas.microsoft.com/office/powerpoint/2010/main" val="224825582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c.europa.eu/programmes/erasmus-plus/tools/distance_en.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cp.i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a:bodyPr>
          <a:lstStyle/>
          <a:p>
            <a:r>
              <a:rPr lang="tr-TR" sz="2800" dirty="0"/>
              <a:t>KA-107</a:t>
            </a:r>
          </a:p>
          <a:p>
            <a:r>
              <a:rPr lang="tr-TR" sz="2800" dirty="0"/>
              <a:t>International </a:t>
            </a:r>
            <a:r>
              <a:rPr lang="tr-TR" sz="2800" dirty="0" err="1"/>
              <a:t>Credit</a:t>
            </a:r>
            <a:r>
              <a:rPr lang="tr-TR" sz="2800" dirty="0"/>
              <a:t> </a:t>
            </a:r>
            <a:r>
              <a:rPr lang="tr-TR" sz="2800" dirty="0" err="1"/>
              <a:t>Mobility</a:t>
            </a:r>
            <a:endParaRPr lang="tr-TR" sz="2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3" y="3729749"/>
            <a:ext cx="3382325" cy="966378"/>
          </a:xfrm>
          <a:prstGeom prst="rect">
            <a:avLst/>
          </a:prstGeom>
        </p:spPr>
      </p:pic>
      <p:sp>
        <p:nvSpPr>
          <p:cNvPr id="5" name="Metin kutusu 4"/>
          <p:cNvSpPr txBox="1"/>
          <p:nvPr/>
        </p:nvSpPr>
        <p:spPr>
          <a:xfrm>
            <a:off x="4826100" y="1024750"/>
            <a:ext cx="5976316" cy="1323439"/>
          </a:xfrm>
          <a:prstGeom prst="rect">
            <a:avLst/>
          </a:prstGeom>
          <a:noFill/>
        </p:spPr>
        <p:txBody>
          <a:bodyPr wrap="none" rtlCol="0">
            <a:spAutoFit/>
          </a:bodyPr>
          <a:lstStyle/>
          <a:p>
            <a:r>
              <a:rPr lang="tr-TR" sz="4000" b="1" dirty="0">
                <a:solidFill>
                  <a:schemeClr val="tx1">
                    <a:lumMod val="65000"/>
                    <a:lumOff val="35000"/>
                  </a:schemeClr>
                </a:solidFill>
                <a:effectLst>
                  <a:outerShdw blurRad="38100" dist="38100" dir="2700000" algn="tl">
                    <a:srgbClr val="000000">
                      <a:alpha val="43137"/>
                    </a:srgbClr>
                  </a:outerShdw>
                </a:effectLst>
              </a:rPr>
              <a:t>Munzur Üniversitesi</a:t>
            </a:r>
          </a:p>
          <a:p>
            <a:r>
              <a:rPr lang="tr-TR" sz="4000" b="1" dirty="0">
                <a:solidFill>
                  <a:schemeClr val="tx1">
                    <a:lumMod val="65000"/>
                    <a:lumOff val="35000"/>
                  </a:schemeClr>
                </a:solidFill>
                <a:effectLst>
                  <a:outerShdw blurRad="38100" dist="38100" dir="2700000" algn="tl">
                    <a:srgbClr val="000000">
                      <a:alpha val="43137"/>
                    </a:srgbClr>
                  </a:outerShdw>
                </a:effectLst>
              </a:rPr>
              <a:t>Uluslararası İlişkiler Ofisi</a:t>
            </a:r>
          </a:p>
        </p:txBody>
      </p:sp>
      <p:sp>
        <p:nvSpPr>
          <p:cNvPr id="7" name="Altbilgi Yer Tutucusu 6"/>
          <p:cNvSpPr>
            <a:spLocks noGrp="1"/>
          </p:cNvSpPr>
          <p:nvPr>
            <p:ph type="ftr" sz="quarter" idx="11"/>
          </p:nvPr>
        </p:nvSpPr>
        <p:spPr/>
        <p:txBody>
          <a:bodyPr/>
          <a:lstStyle/>
          <a:p>
            <a:r>
              <a:rPr lang="tr-TR" dirty="0"/>
              <a:t>MÜ Uluslararası İlişkiler Ofisi</a:t>
            </a:r>
          </a:p>
        </p:txBody>
      </p:sp>
      <p:pic>
        <p:nvPicPr>
          <p:cNvPr id="6" name="Resim 5">
            <a:extLst>
              <a:ext uri="{FF2B5EF4-FFF2-40B4-BE49-F238E27FC236}">
                <a16:creationId xmlns:a16="http://schemas.microsoft.com/office/drawing/2014/main" id="{CDB9ED69-A052-4EC4-8D4F-D72E9575C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212" y="628242"/>
            <a:ext cx="1895861" cy="2500009"/>
          </a:xfrm>
          <a:prstGeom prst="rect">
            <a:avLst/>
          </a:prstGeom>
        </p:spPr>
      </p:pic>
    </p:spTree>
    <p:extLst>
      <p:ext uri="{BB962C8B-B14F-4D97-AF65-F5344CB8AC3E}">
        <p14:creationId xmlns:p14="http://schemas.microsoft.com/office/powerpoint/2010/main" val="85202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Kısıtlamalar</a:t>
            </a:r>
          </a:p>
        </p:txBody>
      </p:sp>
      <p:sp>
        <p:nvSpPr>
          <p:cNvPr id="3" name="İçerik Yer Tutucusu 2"/>
          <p:cNvSpPr>
            <a:spLocks noGrp="1"/>
          </p:cNvSpPr>
          <p:nvPr>
            <p:ph idx="1"/>
          </p:nvPr>
        </p:nvSpPr>
        <p:spPr/>
        <p:txBody>
          <a:bodyPr>
            <a:normAutofit fontScale="85000" lnSpcReduction="20000"/>
          </a:bodyPr>
          <a:lstStyle/>
          <a:p>
            <a:pPr lvl="0"/>
            <a:r>
              <a:rPr lang="tr-TR" dirty="0"/>
              <a:t>Doğu ve güneyde yer alan AB’ye komşu ülkeler ile gerçekleştirilen hareketlilikler çoğunlukla Avrupa’ya şeklinde olmalıdır. Hareketliliklerin en fazla %10’unu Avrupa dışına giden öğrenci şeklinde olabilir. (Rusya hariç)</a:t>
            </a:r>
          </a:p>
          <a:p>
            <a:pPr lvl="0"/>
            <a:r>
              <a:rPr lang="tr-TR" dirty="0"/>
              <a:t>Asya ve Latin Amerika için hareketliliklerin %25’i bu bölgelerde bulunan az gelişmiş ülkelere yapılmalıdır. Bu ülkeler;</a:t>
            </a:r>
          </a:p>
          <a:p>
            <a:pPr marL="0" lvl="0" indent="0">
              <a:buNone/>
            </a:pPr>
            <a:r>
              <a:rPr lang="tr-TR" dirty="0"/>
              <a:t>	</a:t>
            </a:r>
            <a:r>
              <a:rPr lang="en-GB" dirty="0"/>
              <a:t>As</a:t>
            </a:r>
            <a:r>
              <a:rPr lang="tr-TR" dirty="0"/>
              <a:t>ya</a:t>
            </a:r>
            <a:r>
              <a:rPr lang="en-GB" dirty="0"/>
              <a:t>: </a:t>
            </a:r>
            <a:r>
              <a:rPr lang="en-GB" dirty="0" err="1"/>
              <a:t>Afganistan</a:t>
            </a:r>
            <a:r>
              <a:rPr lang="en-GB" dirty="0"/>
              <a:t>, </a:t>
            </a:r>
            <a:r>
              <a:rPr lang="en-GB" dirty="0" err="1"/>
              <a:t>Banglade</a:t>
            </a:r>
            <a:r>
              <a:rPr lang="tr-TR" dirty="0"/>
              <a:t>ş</a:t>
            </a:r>
            <a:r>
              <a:rPr lang="en-GB" dirty="0"/>
              <a:t>, </a:t>
            </a:r>
            <a:r>
              <a:rPr lang="tr-TR" dirty="0"/>
              <a:t>K</a:t>
            </a:r>
            <a:r>
              <a:rPr lang="en-GB" dirty="0"/>
              <a:t>ambo</a:t>
            </a:r>
            <a:r>
              <a:rPr lang="tr-TR" dirty="0" err="1"/>
              <a:t>çya</a:t>
            </a:r>
            <a:r>
              <a:rPr lang="en-GB" dirty="0"/>
              <a:t>, Laos, Nepal, </a:t>
            </a:r>
            <a:r>
              <a:rPr lang="en-GB" dirty="0" err="1"/>
              <a:t>Butan</a:t>
            </a:r>
            <a:r>
              <a:rPr lang="en-GB" dirty="0"/>
              <a:t> and Myanmar; </a:t>
            </a:r>
            <a:endParaRPr lang="tr-TR" dirty="0"/>
          </a:p>
          <a:p>
            <a:pPr marL="0" indent="0">
              <a:buNone/>
            </a:pPr>
            <a:r>
              <a:rPr lang="tr-TR" dirty="0"/>
              <a:t>	</a:t>
            </a:r>
            <a:r>
              <a:rPr lang="en-GB" dirty="0"/>
              <a:t>Latin </a:t>
            </a:r>
            <a:r>
              <a:rPr lang="en-GB" dirty="0" err="1"/>
              <a:t>Ameri</a:t>
            </a:r>
            <a:r>
              <a:rPr lang="tr-TR" dirty="0"/>
              <a:t>k</a:t>
            </a:r>
            <a:r>
              <a:rPr lang="en-GB" dirty="0"/>
              <a:t>a: </a:t>
            </a:r>
            <a:r>
              <a:rPr lang="en-GB" dirty="0" err="1"/>
              <a:t>Boliv</a:t>
            </a:r>
            <a:r>
              <a:rPr lang="tr-TR" dirty="0"/>
              <a:t>y</a:t>
            </a:r>
            <a:r>
              <a:rPr lang="en-GB" dirty="0"/>
              <a:t>a, El Salvador, Guatemala, Honduras </a:t>
            </a:r>
            <a:r>
              <a:rPr lang="tr-TR" dirty="0"/>
              <a:t>ve</a:t>
            </a:r>
            <a:r>
              <a:rPr lang="en-GB" dirty="0"/>
              <a:t>Paraguay; </a:t>
            </a:r>
            <a:endParaRPr lang="tr-TR" dirty="0"/>
          </a:p>
          <a:p>
            <a:pPr lvl="0"/>
            <a:r>
              <a:rPr lang="tr-TR" dirty="0"/>
              <a:t>Asya için ayrılan bütçenin en fazla %30 Çin ve Hindistan için kullanılabilir;</a:t>
            </a:r>
          </a:p>
          <a:p>
            <a:pPr lvl="0"/>
            <a:r>
              <a:rPr lang="tr-TR" dirty="0"/>
              <a:t>Latin Amerika için ayrılan bütçenin en fazla %35’i Brezilya ve Meksika için kullanılabilir</a:t>
            </a:r>
          </a:p>
          <a:p>
            <a:pPr lvl="0"/>
            <a:r>
              <a:rPr lang="en-GB" dirty="0"/>
              <a:t>6, 7, 8,10 </a:t>
            </a:r>
            <a:r>
              <a:rPr lang="tr-TR" dirty="0"/>
              <a:t>ve </a:t>
            </a:r>
            <a:r>
              <a:rPr lang="en-GB" dirty="0"/>
              <a:t>11 (DCI and EDF) </a:t>
            </a:r>
            <a:r>
              <a:rPr lang="tr-TR" dirty="0"/>
              <a:t>numaralı bölgelerde yer alan ülkelere hareketlilik kapsamında sadece doktora seviyesinde öğrenci ve personel gönderilebilir bu ülkelerden her seviyede öğrenci ve personel kabul edilebilir. </a:t>
            </a:r>
          </a:p>
          <a:p>
            <a:pPr lvl="0"/>
            <a:r>
              <a:rPr lang="tr-TR" dirty="0"/>
              <a:t>5,9 ve 12 numaralı bölgelerde yer alan ülkelerle faaliyet gerçekleştirmek şu an için mümkün değil. </a:t>
            </a:r>
          </a:p>
        </p:txBody>
      </p:sp>
      <p:sp>
        <p:nvSpPr>
          <p:cNvPr id="5" name="Altbilgi Yer Tutucusu 4"/>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196523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Bütçesi Nedir?</a:t>
            </a:r>
          </a:p>
        </p:txBody>
      </p:sp>
      <p:sp>
        <p:nvSpPr>
          <p:cNvPr id="3" name="İçerik Yer Tutucusu 2"/>
          <p:cNvSpPr>
            <a:spLocks noGrp="1"/>
          </p:cNvSpPr>
          <p:nvPr>
            <p:ph idx="1"/>
          </p:nvPr>
        </p:nvSpPr>
        <p:spPr>
          <a:xfrm>
            <a:off x="2591068" y="1749195"/>
            <a:ext cx="8915400" cy="1185594"/>
          </a:xfrm>
        </p:spPr>
        <p:txBody>
          <a:bodyPr>
            <a:normAutofit fontScale="92500"/>
          </a:bodyPr>
          <a:lstStyle/>
          <a:p>
            <a:r>
              <a:rPr lang="tr-TR" dirty="0"/>
              <a:t>2015-2020 yılları arasında bu faaliyet için Türkiye’ye ayrılan bütçe yıllık 4,571,153 €  toplamda ise 27 milyon €’dur. </a:t>
            </a:r>
          </a:p>
          <a:p>
            <a:r>
              <a:rPr lang="tr-TR" dirty="0"/>
              <a:t>Bu bütçe ile Türkiye’ye ve Türkiye’den toplam 7000 hareket hedeflenmektedir. </a:t>
            </a:r>
          </a:p>
        </p:txBody>
      </p:sp>
      <p:sp>
        <p:nvSpPr>
          <p:cNvPr id="6" name="Altbilgi Yer Tutucusu 5"/>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156774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23589" y="606693"/>
            <a:ext cx="8911687" cy="1280890"/>
          </a:xfrm>
        </p:spPr>
        <p:txBody>
          <a:bodyPr>
            <a:normAutofit/>
          </a:bodyPr>
          <a:lstStyle/>
          <a:p>
            <a:r>
              <a:rPr lang="tr-TR" sz="2400" b="1" dirty="0"/>
              <a:t>Bölgeler ve yıllara göre Türkiye’ye ayrılan bütçe miktarları</a:t>
            </a:r>
          </a:p>
        </p:txBody>
      </p:sp>
      <p:sp>
        <p:nvSpPr>
          <p:cNvPr id="4" name="Altbilgi Yer Tutucusu 3"/>
          <p:cNvSpPr>
            <a:spLocks noGrp="1"/>
          </p:cNvSpPr>
          <p:nvPr>
            <p:ph type="ftr" sz="quarter" idx="11"/>
          </p:nvPr>
        </p:nvSpPr>
        <p:spPr>
          <a:xfrm>
            <a:off x="2223589" y="6359544"/>
            <a:ext cx="7619999" cy="365125"/>
          </a:xfrm>
        </p:spPr>
        <p:txBody>
          <a:bodyPr/>
          <a:lstStyle/>
          <a:p>
            <a:r>
              <a:rPr lang="tr-TR" dirty="0"/>
              <a:t>MÜ Uluslararası İlişkiler Ofisi</a:t>
            </a:r>
          </a:p>
        </p:txBody>
      </p:sp>
      <p:graphicFrame>
        <p:nvGraphicFramePr>
          <p:cNvPr id="5" name="Tablo 4"/>
          <p:cNvGraphicFramePr>
            <a:graphicFrameLocks noGrp="1"/>
          </p:cNvGraphicFramePr>
          <p:nvPr>
            <p:extLst>
              <p:ext uri="{D42A27DB-BD31-4B8C-83A1-F6EECF244321}">
                <p14:modId xmlns:p14="http://schemas.microsoft.com/office/powerpoint/2010/main" val="1810923711"/>
              </p:ext>
            </p:extLst>
          </p:nvPr>
        </p:nvGraphicFramePr>
        <p:xfrm>
          <a:off x="2223589" y="1242157"/>
          <a:ext cx="9419589" cy="5009150"/>
        </p:xfrm>
        <a:graphic>
          <a:graphicData uri="http://schemas.openxmlformats.org/drawingml/2006/table">
            <a:tbl>
              <a:tblPr firstRow="1" bandRow="1">
                <a:tableStyleId>{5C22544A-7EE6-4342-B048-85BDC9FD1C3A}</a:tableStyleId>
              </a:tblPr>
              <a:tblGrid>
                <a:gridCol w="1582057">
                  <a:extLst>
                    <a:ext uri="{9D8B030D-6E8A-4147-A177-3AD203B41FA5}">
                      <a16:colId xmlns:a16="http://schemas.microsoft.com/office/drawing/2014/main" val="20000"/>
                    </a:ext>
                  </a:extLst>
                </a:gridCol>
                <a:gridCol w="1027430">
                  <a:extLst>
                    <a:ext uri="{9D8B030D-6E8A-4147-A177-3AD203B41FA5}">
                      <a16:colId xmlns:a16="http://schemas.microsoft.com/office/drawing/2014/main" val="20001"/>
                    </a:ext>
                  </a:extLst>
                </a:gridCol>
                <a:gridCol w="1135017">
                  <a:extLst>
                    <a:ext uri="{9D8B030D-6E8A-4147-A177-3AD203B41FA5}">
                      <a16:colId xmlns:a16="http://schemas.microsoft.com/office/drawing/2014/main" val="20002"/>
                    </a:ext>
                  </a:extLst>
                </a:gridCol>
                <a:gridCol w="1135017">
                  <a:extLst>
                    <a:ext uri="{9D8B030D-6E8A-4147-A177-3AD203B41FA5}">
                      <a16:colId xmlns:a16="http://schemas.microsoft.com/office/drawing/2014/main" val="20003"/>
                    </a:ext>
                  </a:extLst>
                </a:gridCol>
                <a:gridCol w="1135017">
                  <a:extLst>
                    <a:ext uri="{9D8B030D-6E8A-4147-A177-3AD203B41FA5}">
                      <a16:colId xmlns:a16="http://schemas.microsoft.com/office/drawing/2014/main" val="20004"/>
                    </a:ext>
                  </a:extLst>
                </a:gridCol>
                <a:gridCol w="1135017">
                  <a:extLst>
                    <a:ext uri="{9D8B030D-6E8A-4147-A177-3AD203B41FA5}">
                      <a16:colId xmlns:a16="http://schemas.microsoft.com/office/drawing/2014/main" val="20005"/>
                    </a:ext>
                  </a:extLst>
                </a:gridCol>
                <a:gridCol w="1135017">
                  <a:extLst>
                    <a:ext uri="{9D8B030D-6E8A-4147-A177-3AD203B41FA5}">
                      <a16:colId xmlns:a16="http://schemas.microsoft.com/office/drawing/2014/main" val="20006"/>
                    </a:ext>
                  </a:extLst>
                </a:gridCol>
                <a:gridCol w="1135017">
                  <a:extLst>
                    <a:ext uri="{9D8B030D-6E8A-4147-A177-3AD203B41FA5}">
                      <a16:colId xmlns:a16="http://schemas.microsoft.com/office/drawing/2014/main" val="20007"/>
                    </a:ext>
                  </a:extLst>
                </a:gridCol>
              </a:tblGrid>
              <a:tr h="352027">
                <a:tc>
                  <a:txBody>
                    <a:bodyPr/>
                    <a:lstStyle/>
                    <a:p>
                      <a:r>
                        <a:rPr lang="tr-TR" sz="1200" dirty="0"/>
                        <a:t>Bölgeler</a:t>
                      </a:r>
                    </a:p>
                  </a:txBody>
                  <a:tcPr/>
                </a:tc>
                <a:tc>
                  <a:txBody>
                    <a:bodyPr/>
                    <a:lstStyle/>
                    <a:p>
                      <a:r>
                        <a:rPr lang="tr-TR" sz="1200" dirty="0"/>
                        <a:t>2015</a:t>
                      </a:r>
                    </a:p>
                  </a:txBody>
                  <a:tcPr/>
                </a:tc>
                <a:tc>
                  <a:txBody>
                    <a:bodyPr/>
                    <a:lstStyle/>
                    <a:p>
                      <a:r>
                        <a:rPr lang="tr-TR" sz="1200" dirty="0"/>
                        <a:t>2016</a:t>
                      </a:r>
                    </a:p>
                  </a:txBody>
                  <a:tcPr/>
                </a:tc>
                <a:tc>
                  <a:txBody>
                    <a:bodyPr/>
                    <a:lstStyle/>
                    <a:p>
                      <a:r>
                        <a:rPr lang="tr-TR" sz="1200" dirty="0"/>
                        <a:t>2017</a:t>
                      </a:r>
                    </a:p>
                  </a:txBody>
                  <a:tcPr/>
                </a:tc>
                <a:tc>
                  <a:txBody>
                    <a:bodyPr/>
                    <a:lstStyle/>
                    <a:p>
                      <a:r>
                        <a:rPr lang="tr-TR" sz="1200" dirty="0"/>
                        <a:t>2018</a:t>
                      </a:r>
                    </a:p>
                  </a:txBody>
                  <a:tcPr/>
                </a:tc>
                <a:tc>
                  <a:txBody>
                    <a:bodyPr/>
                    <a:lstStyle/>
                    <a:p>
                      <a:r>
                        <a:rPr lang="tr-TR" sz="1200" dirty="0"/>
                        <a:t>2019</a:t>
                      </a:r>
                    </a:p>
                  </a:txBody>
                  <a:tcPr/>
                </a:tc>
                <a:tc>
                  <a:txBody>
                    <a:bodyPr/>
                    <a:lstStyle/>
                    <a:p>
                      <a:r>
                        <a:rPr lang="tr-TR" sz="1200" dirty="0"/>
                        <a:t>2020</a:t>
                      </a:r>
                    </a:p>
                  </a:txBody>
                  <a:tcPr/>
                </a:tc>
                <a:tc>
                  <a:txBody>
                    <a:bodyPr/>
                    <a:lstStyle/>
                    <a:p>
                      <a:r>
                        <a:rPr lang="tr-TR" sz="1200" dirty="0"/>
                        <a:t>TOTAL</a:t>
                      </a:r>
                    </a:p>
                  </a:txBody>
                  <a:tcPr/>
                </a:tc>
                <a:extLst>
                  <a:ext uri="{0D108BD9-81ED-4DB2-BD59-A6C34878D82A}">
                    <a16:rowId xmlns:a16="http://schemas.microsoft.com/office/drawing/2014/main" val="10000"/>
                  </a:ext>
                </a:extLst>
              </a:tr>
              <a:tr h="352027">
                <a:tc>
                  <a:txBody>
                    <a:bodyPr/>
                    <a:lstStyle/>
                    <a:p>
                      <a:r>
                        <a:rPr lang="tr-TR" sz="1200" dirty="0"/>
                        <a:t>ENP Güney</a:t>
                      </a:r>
                    </a:p>
                  </a:txBody>
                  <a:tcPr/>
                </a:tc>
                <a:tc>
                  <a:txBody>
                    <a:bodyPr/>
                    <a:lstStyle/>
                    <a:p>
                      <a:r>
                        <a:rPr lang="tr-TR" sz="1200" dirty="0"/>
                        <a:t>€ 968,862</a:t>
                      </a:r>
                    </a:p>
                  </a:txBody>
                  <a:tcPr/>
                </a:tc>
                <a:tc>
                  <a:txBody>
                    <a:bodyPr/>
                    <a:lstStyle/>
                    <a:p>
                      <a:r>
                        <a:rPr lang="tr-TR" sz="1200" dirty="0"/>
                        <a:t>€ 968,862</a:t>
                      </a:r>
                    </a:p>
                  </a:txBody>
                  <a:tcPr/>
                </a:tc>
                <a:tc>
                  <a:txBody>
                    <a:bodyPr/>
                    <a:lstStyle/>
                    <a:p>
                      <a:r>
                        <a:rPr lang="tr-TR" sz="1200" dirty="0"/>
                        <a:t>€ 968,862</a:t>
                      </a:r>
                    </a:p>
                  </a:txBody>
                  <a:tcPr/>
                </a:tc>
                <a:tc>
                  <a:txBody>
                    <a:bodyPr/>
                    <a:lstStyle/>
                    <a:p>
                      <a:r>
                        <a:rPr lang="tr-TR" sz="1200" dirty="0"/>
                        <a:t>€ 968,862</a:t>
                      </a:r>
                    </a:p>
                  </a:txBody>
                  <a:tcPr/>
                </a:tc>
                <a:tc>
                  <a:txBody>
                    <a:bodyPr/>
                    <a:lstStyle/>
                    <a:p>
                      <a:r>
                        <a:rPr lang="tr-TR" sz="1200" dirty="0"/>
                        <a:t>€ 968,862</a:t>
                      </a:r>
                    </a:p>
                  </a:txBody>
                  <a:tcPr/>
                </a:tc>
                <a:tc>
                  <a:txBody>
                    <a:bodyPr/>
                    <a:lstStyle/>
                    <a:p>
                      <a:r>
                        <a:rPr lang="tr-TR" sz="1200" dirty="0"/>
                        <a:t>€ 968,862</a:t>
                      </a:r>
                    </a:p>
                  </a:txBody>
                  <a:tcPr/>
                </a:tc>
                <a:tc>
                  <a:txBody>
                    <a:bodyPr/>
                    <a:lstStyle/>
                    <a:p>
                      <a:r>
                        <a:rPr lang="tr-TR" sz="1200" dirty="0"/>
                        <a:t>€ 5,813,172</a:t>
                      </a:r>
                    </a:p>
                  </a:txBody>
                  <a:tcPr/>
                </a:tc>
                <a:extLst>
                  <a:ext uri="{0D108BD9-81ED-4DB2-BD59-A6C34878D82A}">
                    <a16:rowId xmlns:a16="http://schemas.microsoft.com/office/drawing/2014/main" val="10001"/>
                  </a:ext>
                </a:extLst>
              </a:tr>
              <a:tr h="352027">
                <a:tc>
                  <a:txBody>
                    <a:bodyPr/>
                    <a:lstStyle/>
                    <a:p>
                      <a:r>
                        <a:rPr lang="tr-TR" sz="1200" dirty="0"/>
                        <a:t>ENP Doğu</a:t>
                      </a:r>
                    </a:p>
                  </a:txBody>
                  <a:tcPr/>
                </a:tc>
                <a:tc>
                  <a:txBody>
                    <a:bodyPr/>
                    <a:lstStyle/>
                    <a:p>
                      <a:r>
                        <a:rPr lang="tr-TR" sz="1200" dirty="0"/>
                        <a:t>€ 725,084</a:t>
                      </a:r>
                    </a:p>
                  </a:txBody>
                  <a:tcPr/>
                </a:tc>
                <a:tc>
                  <a:txBody>
                    <a:bodyPr/>
                    <a:lstStyle/>
                    <a:p>
                      <a:r>
                        <a:rPr lang="tr-TR" sz="1200" dirty="0"/>
                        <a:t>€ 725,084</a:t>
                      </a:r>
                    </a:p>
                  </a:txBody>
                  <a:tcPr/>
                </a:tc>
                <a:tc>
                  <a:txBody>
                    <a:bodyPr/>
                    <a:lstStyle/>
                    <a:p>
                      <a:r>
                        <a:rPr lang="tr-TR" sz="1200" dirty="0"/>
                        <a:t>€ 725,084</a:t>
                      </a:r>
                    </a:p>
                  </a:txBody>
                  <a:tcPr/>
                </a:tc>
                <a:tc>
                  <a:txBody>
                    <a:bodyPr/>
                    <a:lstStyle/>
                    <a:p>
                      <a:r>
                        <a:rPr lang="tr-TR" sz="1200" dirty="0"/>
                        <a:t>€ 725,084</a:t>
                      </a:r>
                    </a:p>
                  </a:txBody>
                  <a:tcPr/>
                </a:tc>
                <a:tc>
                  <a:txBody>
                    <a:bodyPr/>
                    <a:lstStyle/>
                    <a:p>
                      <a:r>
                        <a:rPr lang="tr-TR" sz="1200" dirty="0"/>
                        <a:t>€ 725,084</a:t>
                      </a:r>
                    </a:p>
                  </a:txBody>
                  <a:tcPr/>
                </a:tc>
                <a:tc>
                  <a:txBody>
                    <a:bodyPr/>
                    <a:lstStyle/>
                    <a:p>
                      <a:r>
                        <a:rPr lang="tr-TR" sz="1200" dirty="0"/>
                        <a:t>€ 725,084</a:t>
                      </a:r>
                    </a:p>
                  </a:txBody>
                  <a:tcPr/>
                </a:tc>
                <a:tc>
                  <a:txBody>
                    <a:bodyPr/>
                    <a:lstStyle/>
                    <a:p>
                      <a:r>
                        <a:rPr lang="tr-TR" sz="1200" dirty="0"/>
                        <a:t>€ 4,350,504</a:t>
                      </a:r>
                    </a:p>
                  </a:txBody>
                  <a:tcPr/>
                </a:tc>
                <a:extLst>
                  <a:ext uri="{0D108BD9-81ED-4DB2-BD59-A6C34878D82A}">
                    <a16:rowId xmlns:a16="http://schemas.microsoft.com/office/drawing/2014/main" val="10002"/>
                  </a:ext>
                </a:extLst>
              </a:tr>
              <a:tr h="352027">
                <a:tc>
                  <a:txBody>
                    <a:bodyPr/>
                    <a:lstStyle/>
                    <a:p>
                      <a:r>
                        <a:rPr lang="tr-TR" sz="1200" dirty="0"/>
                        <a:t>Rusya</a:t>
                      </a:r>
                    </a:p>
                  </a:txBody>
                  <a:tcPr/>
                </a:tc>
                <a:tc>
                  <a:txBody>
                    <a:bodyPr/>
                    <a:lstStyle/>
                    <a:p>
                      <a:r>
                        <a:rPr lang="tr-TR" sz="1200" dirty="0"/>
                        <a:t>€ 462,553</a:t>
                      </a:r>
                    </a:p>
                  </a:txBody>
                  <a:tcPr/>
                </a:tc>
                <a:tc>
                  <a:txBody>
                    <a:bodyPr/>
                    <a:lstStyle/>
                    <a:p>
                      <a:r>
                        <a:rPr lang="tr-TR" sz="1200" dirty="0"/>
                        <a:t>€ 462,553</a:t>
                      </a:r>
                    </a:p>
                  </a:txBody>
                  <a:tcPr/>
                </a:tc>
                <a:tc>
                  <a:txBody>
                    <a:bodyPr/>
                    <a:lstStyle/>
                    <a:p>
                      <a:r>
                        <a:rPr lang="tr-TR" sz="1200" dirty="0"/>
                        <a:t>€ 462,553</a:t>
                      </a:r>
                    </a:p>
                  </a:txBody>
                  <a:tcPr/>
                </a:tc>
                <a:tc>
                  <a:txBody>
                    <a:bodyPr/>
                    <a:lstStyle/>
                    <a:p>
                      <a:r>
                        <a:rPr lang="tr-TR" sz="1200" dirty="0"/>
                        <a:t>€ 462,553</a:t>
                      </a:r>
                    </a:p>
                  </a:txBody>
                  <a:tcPr/>
                </a:tc>
                <a:tc>
                  <a:txBody>
                    <a:bodyPr/>
                    <a:lstStyle/>
                    <a:p>
                      <a:r>
                        <a:rPr lang="tr-TR" sz="1200" dirty="0"/>
                        <a:t>€ 462,553</a:t>
                      </a:r>
                    </a:p>
                  </a:txBody>
                  <a:tcPr/>
                </a:tc>
                <a:tc>
                  <a:txBody>
                    <a:bodyPr/>
                    <a:lstStyle/>
                    <a:p>
                      <a:r>
                        <a:rPr lang="tr-TR" sz="1200" dirty="0"/>
                        <a:t>€ 462,553</a:t>
                      </a:r>
                    </a:p>
                  </a:txBody>
                  <a:tcPr/>
                </a:tc>
                <a:tc>
                  <a:txBody>
                    <a:bodyPr/>
                    <a:lstStyle/>
                    <a:p>
                      <a:r>
                        <a:rPr lang="tr-TR" sz="1200" dirty="0"/>
                        <a:t>€ 2,775,318</a:t>
                      </a:r>
                    </a:p>
                  </a:txBody>
                  <a:tcPr/>
                </a:tc>
                <a:extLst>
                  <a:ext uri="{0D108BD9-81ED-4DB2-BD59-A6C34878D82A}">
                    <a16:rowId xmlns:a16="http://schemas.microsoft.com/office/drawing/2014/main" val="10003"/>
                  </a:ext>
                </a:extLst>
              </a:tr>
              <a:tr h="434005">
                <a:tc>
                  <a:txBody>
                    <a:bodyPr/>
                    <a:lstStyle/>
                    <a:p>
                      <a:r>
                        <a:rPr lang="tr-TR" sz="1200" dirty="0"/>
                        <a:t>Latin Amerika</a:t>
                      </a:r>
                    </a:p>
                  </a:txBody>
                  <a:tcPr/>
                </a:tc>
                <a:tc>
                  <a:txBody>
                    <a:bodyPr/>
                    <a:lstStyle/>
                    <a:p>
                      <a:r>
                        <a:rPr lang="tr-TR" sz="1200" dirty="0"/>
                        <a:t>€ 218,775</a:t>
                      </a:r>
                    </a:p>
                  </a:txBody>
                  <a:tcPr/>
                </a:tc>
                <a:tc>
                  <a:txBody>
                    <a:bodyPr/>
                    <a:lstStyle/>
                    <a:p>
                      <a:r>
                        <a:rPr lang="tr-TR" sz="1200" dirty="0"/>
                        <a:t>€ 218,775</a:t>
                      </a:r>
                    </a:p>
                  </a:txBody>
                  <a:tcPr/>
                </a:tc>
                <a:tc>
                  <a:txBody>
                    <a:bodyPr/>
                    <a:lstStyle/>
                    <a:p>
                      <a:r>
                        <a:rPr lang="tr-TR" sz="1200" dirty="0"/>
                        <a:t>€ 218,775</a:t>
                      </a:r>
                    </a:p>
                  </a:txBody>
                  <a:tcPr/>
                </a:tc>
                <a:tc>
                  <a:txBody>
                    <a:bodyPr/>
                    <a:lstStyle/>
                    <a:p>
                      <a:r>
                        <a:rPr lang="tr-TR" sz="1200" dirty="0"/>
                        <a:t>€ 218,775</a:t>
                      </a:r>
                    </a:p>
                  </a:txBody>
                  <a:tcPr/>
                </a:tc>
                <a:tc>
                  <a:txBody>
                    <a:bodyPr/>
                    <a:lstStyle/>
                    <a:p>
                      <a:r>
                        <a:rPr lang="tr-TR" sz="1200" dirty="0"/>
                        <a:t>€ 218,775</a:t>
                      </a:r>
                    </a:p>
                  </a:txBody>
                  <a:tcPr/>
                </a:tc>
                <a:tc>
                  <a:txBody>
                    <a:bodyPr/>
                    <a:lstStyle/>
                    <a:p>
                      <a:r>
                        <a:rPr lang="tr-TR" sz="1200" dirty="0"/>
                        <a:t>€ 218,775</a:t>
                      </a:r>
                    </a:p>
                  </a:txBody>
                  <a:tcPr/>
                </a:tc>
                <a:tc>
                  <a:txBody>
                    <a:bodyPr/>
                    <a:lstStyle/>
                    <a:p>
                      <a:r>
                        <a:rPr lang="tr-TR" sz="1200" dirty="0"/>
                        <a:t>€ 1,312,650</a:t>
                      </a:r>
                    </a:p>
                  </a:txBody>
                  <a:tcPr/>
                </a:tc>
                <a:extLst>
                  <a:ext uri="{0D108BD9-81ED-4DB2-BD59-A6C34878D82A}">
                    <a16:rowId xmlns:a16="http://schemas.microsoft.com/office/drawing/2014/main" val="10004"/>
                  </a:ext>
                </a:extLst>
              </a:tr>
              <a:tr h="352027">
                <a:tc>
                  <a:txBody>
                    <a:bodyPr/>
                    <a:lstStyle/>
                    <a:p>
                      <a:r>
                        <a:rPr lang="tr-TR" sz="1200" dirty="0"/>
                        <a:t>Asya</a:t>
                      </a:r>
                    </a:p>
                  </a:txBody>
                  <a:tcPr/>
                </a:tc>
                <a:tc>
                  <a:txBody>
                    <a:bodyPr/>
                    <a:lstStyle/>
                    <a:p>
                      <a:r>
                        <a:rPr lang="tr-TR" sz="1200" dirty="0"/>
                        <a:t>€ 672,578</a:t>
                      </a:r>
                    </a:p>
                  </a:txBody>
                  <a:tcPr/>
                </a:tc>
                <a:tc>
                  <a:txBody>
                    <a:bodyPr/>
                    <a:lstStyle/>
                    <a:p>
                      <a:r>
                        <a:rPr lang="tr-TR" sz="1200" dirty="0"/>
                        <a:t>€ 672,578</a:t>
                      </a:r>
                    </a:p>
                  </a:txBody>
                  <a:tcPr/>
                </a:tc>
                <a:tc>
                  <a:txBody>
                    <a:bodyPr/>
                    <a:lstStyle/>
                    <a:p>
                      <a:r>
                        <a:rPr lang="tr-TR" sz="1200" dirty="0"/>
                        <a:t>€ 672,578</a:t>
                      </a:r>
                    </a:p>
                  </a:txBody>
                  <a:tcPr/>
                </a:tc>
                <a:tc>
                  <a:txBody>
                    <a:bodyPr/>
                    <a:lstStyle/>
                    <a:p>
                      <a:r>
                        <a:rPr lang="tr-TR" sz="1200" dirty="0"/>
                        <a:t>€ 672,578</a:t>
                      </a:r>
                    </a:p>
                  </a:txBody>
                  <a:tcPr/>
                </a:tc>
                <a:tc>
                  <a:txBody>
                    <a:bodyPr/>
                    <a:lstStyle/>
                    <a:p>
                      <a:r>
                        <a:rPr lang="tr-TR" sz="1200" dirty="0"/>
                        <a:t>€ 672,578</a:t>
                      </a:r>
                    </a:p>
                  </a:txBody>
                  <a:tcPr/>
                </a:tc>
                <a:tc>
                  <a:txBody>
                    <a:bodyPr/>
                    <a:lstStyle/>
                    <a:p>
                      <a:r>
                        <a:rPr lang="tr-TR" sz="1200" dirty="0"/>
                        <a:t>€ 672,578</a:t>
                      </a:r>
                    </a:p>
                  </a:txBody>
                  <a:tcPr/>
                </a:tc>
                <a:tc>
                  <a:txBody>
                    <a:bodyPr/>
                    <a:lstStyle/>
                    <a:p>
                      <a:r>
                        <a:rPr lang="tr-TR" sz="1200" dirty="0"/>
                        <a:t>€ 4,035,468</a:t>
                      </a:r>
                    </a:p>
                  </a:txBody>
                  <a:tcPr/>
                </a:tc>
                <a:extLst>
                  <a:ext uri="{0D108BD9-81ED-4DB2-BD59-A6C34878D82A}">
                    <a16:rowId xmlns:a16="http://schemas.microsoft.com/office/drawing/2014/main" val="10005"/>
                  </a:ext>
                </a:extLst>
              </a:tr>
              <a:tr h="434005">
                <a:tc>
                  <a:txBody>
                    <a:bodyPr/>
                    <a:lstStyle/>
                    <a:p>
                      <a:r>
                        <a:rPr lang="tr-TR" sz="1200" dirty="0"/>
                        <a:t>Merkez Asya</a:t>
                      </a:r>
                    </a:p>
                  </a:txBody>
                  <a:tcPr/>
                </a:tc>
                <a:tc>
                  <a:txBody>
                    <a:bodyPr/>
                    <a:lstStyle/>
                    <a:p>
                      <a:r>
                        <a:rPr lang="tr-TR" sz="1200" dirty="0"/>
                        <a:t>€ 189,397</a:t>
                      </a:r>
                    </a:p>
                  </a:txBody>
                  <a:tcPr/>
                </a:tc>
                <a:tc>
                  <a:txBody>
                    <a:bodyPr/>
                    <a:lstStyle/>
                    <a:p>
                      <a:r>
                        <a:rPr lang="tr-TR" sz="1200" dirty="0"/>
                        <a:t>€ 189,397</a:t>
                      </a:r>
                    </a:p>
                  </a:txBody>
                  <a:tcPr/>
                </a:tc>
                <a:tc>
                  <a:txBody>
                    <a:bodyPr/>
                    <a:lstStyle/>
                    <a:p>
                      <a:r>
                        <a:rPr lang="tr-TR" sz="1200" dirty="0"/>
                        <a:t>€ 189,397</a:t>
                      </a:r>
                    </a:p>
                  </a:txBody>
                  <a:tcPr/>
                </a:tc>
                <a:tc>
                  <a:txBody>
                    <a:bodyPr/>
                    <a:lstStyle/>
                    <a:p>
                      <a:r>
                        <a:rPr lang="tr-TR" sz="1200" dirty="0"/>
                        <a:t>€ 189,397</a:t>
                      </a:r>
                    </a:p>
                  </a:txBody>
                  <a:tcPr/>
                </a:tc>
                <a:tc>
                  <a:txBody>
                    <a:bodyPr/>
                    <a:lstStyle/>
                    <a:p>
                      <a:r>
                        <a:rPr lang="tr-TR" sz="1200" dirty="0"/>
                        <a:t>€ 189,397</a:t>
                      </a:r>
                    </a:p>
                  </a:txBody>
                  <a:tcPr/>
                </a:tc>
                <a:tc>
                  <a:txBody>
                    <a:bodyPr/>
                    <a:lstStyle/>
                    <a:p>
                      <a:r>
                        <a:rPr lang="tr-TR" sz="1200" dirty="0"/>
                        <a:t>€ 189,397</a:t>
                      </a:r>
                    </a:p>
                  </a:txBody>
                  <a:tcPr/>
                </a:tc>
                <a:tc>
                  <a:txBody>
                    <a:bodyPr/>
                    <a:lstStyle/>
                    <a:p>
                      <a:r>
                        <a:rPr lang="tr-TR" sz="1200" dirty="0"/>
                        <a:t>€ 1,136,382</a:t>
                      </a:r>
                    </a:p>
                  </a:txBody>
                  <a:tcPr/>
                </a:tc>
                <a:extLst>
                  <a:ext uri="{0D108BD9-81ED-4DB2-BD59-A6C34878D82A}">
                    <a16:rowId xmlns:a16="http://schemas.microsoft.com/office/drawing/2014/main" val="10006"/>
                  </a:ext>
                </a:extLst>
              </a:tr>
              <a:tr h="434005">
                <a:tc>
                  <a:txBody>
                    <a:bodyPr/>
                    <a:lstStyle/>
                    <a:p>
                      <a:r>
                        <a:rPr lang="tr-TR" sz="1200" dirty="0"/>
                        <a:t>Güney Afrika</a:t>
                      </a:r>
                    </a:p>
                  </a:txBody>
                  <a:tcPr/>
                </a:tc>
                <a:tc>
                  <a:txBody>
                    <a:bodyPr/>
                    <a:lstStyle/>
                    <a:p>
                      <a:r>
                        <a:rPr lang="tr-TR" sz="1200" dirty="0"/>
                        <a:t>€ 61,257</a:t>
                      </a:r>
                    </a:p>
                  </a:txBody>
                  <a:tcPr/>
                </a:tc>
                <a:tc>
                  <a:txBody>
                    <a:bodyPr/>
                    <a:lstStyle/>
                    <a:p>
                      <a:r>
                        <a:rPr lang="tr-TR" sz="1200" dirty="0"/>
                        <a:t>€ 61,257</a:t>
                      </a:r>
                    </a:p>
                  </a:txBody>
                  <a:tcPr/>
                </a:tc>
                <a:tc>
                  <a:txBody>
                    <a:bodyPr/>
                    <a:lstStyle/>
                    <a:p>
                      <a:r>
                        <a:rPr lang="tr-TR" sz="1200" dirty="0"/>
                        <a:t>€ 61,257</a:t>
                      </a:r>
                    </a:p>
                  </a:txBody>
                  <a:tcPr/>
                </a:tc>
                <a:tc>
                  <a:txBody>
                    <a:bodyPr/>
                    <a:lstStyle/>
                    <a:p>
                      <a:r>
                        <a:rPr lang="tr-TR" sz="1200" dirty="0"/>
                        <a:t>€ 61,257</a:t>
                      </a:r>
                    </a:p>
                  </a:txBody>
                  <a:tcPr/>
                </a:tc>
                <a:tc>
                  <a:txBody>
                    <a:bodyPr/>
                    <a:lstStyle/>
                    <a:p>
                      <a:r>
                        <a:rPr lang="tr-TR" sz="1200" dirty="0"/>
                        <a:t>€ 61,257</a:t>
                      </a:r>
                    </a:p>
                  </a:txBody>
                  <a:tcPr/>
                </a:tc>
                <a:tc>
                  <a:txBody>
                    <a:bodyPr/>
                    <a:lstStyle/>
                    <a:p>
                      <a:r>
                        <a:rPr lang="tr-TR" sz="1200" dirty="0"/>
                        <a:t>€ 61,257</a:t>
                      </a:r>
                    </a:p>
                  </a:txBody>
                  <a:tcPr/>
                </a:tc>
                <a:tc>
                  <a:txBody>
                    <a:bodyPr/>
                    <a:lstStyle/>
                    <a:p>
                      <a:r>
                        <a:rPr lang="tr-TR" sz="1200" dirty="0"/>
                        <a:t>€ 367,542</a:t>
                      </a:r>
                    </a:p>
                  </a:txBody>
                  <a:tcPr/>
                </a:tc>
                <a:extLst>
                  <a:ext uri="{0D108BD9-81ED-4DB2-BD59-A6C34878D82A}">
                    <a16:rowId xmlns:a16="http://schemas.microsoft.com/office/drawing/2014/main" val="10007"/>
                  </a:ext>
                </a:extLst>
              </a:tr>
              <a:tr h="352027">
                <a:tc>
                  <a:txBody>
                    <a:bodyPr/>
                    <a:lstStyle/>
                    <a:p>
                      <a:r>
                        <a:rPr lang="tr-TR" sz="1200" dirty="0"/>
                        <a:t>IPA</a:t>
                      </a:r>
                    </a:p>
                  </a:txBody>
                  <a:tcPr/>
                </a:tc>
                <a:tc>
                  <a:txBody>
                    <a:bodyPr/>
                    <a:lstStyle/>
                    <a:p>
                      <a:r>
                        <a:rPr lang="tr-TR" sz="1200" dirty="0"/>
                        <a:t>€ 847,598</a:t>
                      </a:r>
                    </a:p>
                  </a:txBody>
                  <a:tcPr/>
                </a:tc>
                <a:tc>
                  <a:txBody>
                    <a:bodyPr/>
                    <a:lstStyle/>
                    <a:p>
                      <a:r>
                        <a:rPr lang="tr-TR" sz="1200" dirty="0"/>
                        <a:t>€ 847,598</a:t>
                      </a:r>
                    </a:p>
                  </a:txBody>
                  <a:tcPr/>
                </a:tc>
                <a:tc>
                  <a:txBody>
                    <a:bodyPr/>
                    <a:lstStyle/>
                    <a:p>
                      <a:r>
                        <a:rPr lang="tr-TR" sz="1200" dirty="0"/>
                        <a:t>€ 847,598</a:t>
                      </a:r>
                    </a:p>
                  </a:txBody>
                  <a:tcPr/>
                </a:tc>
                <a:tc>
                  <a:txBody>
                    <a:bodyPr/>
                    <a:lstStyle/>
                    <a:p>
                      <a:r>
                        <a:rPr lang="tr-TR" sz="1200" dirty="0"/>
                        <a:t>€ 847,598</a:t>
                      </a:r>
                    </a:p>
                  </a:txBody>
                  <a:tcPr/>
                </a:tc>
                <a:tc>
                  <a:txBody>
                    <a:bodyPr/>
                    <a:lstStyle/>
                    <a:p>
                      <a:r>
                        <a:rPr lang="tr-TR" sz="1200" dirty="0"/>
                        <a:t>€ 847,598</a:t>
                      </a:r>
                    </a:p>
                  </a:txBody>
                  <a:tcPr/>
                </a:tc>
                <a:tc>
                  <a:txBody>
                    <a:bodyPr/>
                    <a:lstStyle/>
                    <a:p>
                      <a:r>
                        <a:rPr lang="tr-TR" sz="1200" dirty="0"/>
                        <a:t>€ 847,598</a:t>
                      </a:r>
                    </a:p>
                  </a:txBody>
                  <a:tcPr/>
                </a:tc>
                <a:tc>
                  <a:txBody>
                    <a:bodyPr/>
                    <a:lstStyle/>
                    <a:p>
                      <a:r>
                        <a:rPr lang="tr-TR" sz="1200" dirty="0"/>
                        <a:t>€ 5,085,588</a:t>
                      </a:r>
                    </a:p>
                  </a:txBody>
                  <a:tcPr/>
                </a:tc>
                <a:extLst>
                  <a:ext uri="{0D108BD9-81ED-4DB2-BD59-A6C34878D82A}">
                    <a16:rowId xmlns:a16="http://schemas.microsoft.com/office/drawing/2014/main" val="10008"/>
                  </a:ext>
                </a:extLst>
              </a:tr>
              <a:tr h="434005">
                <a:tc>
                  <a:txBody>
                    <a:bodyPr/>
                    <a:lstStyle/>
                    <a:p>
                      <a:r>
                        <a:rPr lang="tr-TR" sz="1200" dirty="0"/>
                        <a:t>ABD Kanada</a:t>
                      </a:r>
                    </a:p>
                  </a:txBody>
                  <a:tcPr/>
                </a:tc>
                <a:tc>
                  <a:txBody>
                    <a:bodyPr/>
                    <a:lstStyle/>
                    <a:p>
                      <a:r>
                        <a:rPr lang="tr-TR" sz="1200" dirty="0"/>
                        <a:t>€ 206,274</a:t>
                      </a:r>
                    </a:p>
                  </a:txBody>
                  <a:tcPr/>
                </a:tc>
                <a:tc>
                  <a:txBody>
                    <a:bodyPr/>
                    <a:lstStyle/>
                    <a:p>
                      <a:r>
                        <a:rPr lang="tr-TR" sz="1200" dirty="0"/>
                        <a:t>€ 206,274</a:t>
                      </a:r>
                    </a:p>
                  </a:txBody>
                  <a:tcPr/>
                </a:tc>
                <a:tc>
                  <a:txBody>
                    <a:bodyPr/>
                    <a:lstStyle/>
                    <a:p>
                      <a:r>
                        <a:rPr lang="tr-TR" sz="1200" dirty="0"/>
                        <a:t>€ 206,274</a:t>
                      </a:r>
                    </a:p>
                  </a:txBody>
                  <a:tcPr/>
                </a:tc>
                <a:tc>
                  <a:txBody>
                    <a:bodyPr/>
                    <a:lstStyle/>
                    <a:p>
                      <a:r>
                        <a:rPr lang="tr-TR" sz="1200" dirty="0"/>
                        <a:t>€ 206,274</a:t>
                      </a:r>
                    </a:p>
                  </a:txBody>
                  <a:tcPr/>
                </a:tc>
                <a:tc>
                  <a:txBody>
                    <a:bodyPr/>
                    <a:lstStyle/>
                    <a:p>
                      <a:r>
                        <a:rPr lang="tr-TR" sz="1200" dirty="0"/>
                        <a:t>€ 206,274</a:t>
                      </a:r>
                    </a:p>
                  </a:txBody>
                  <a:tcPr/>
                </a:tc>
                <a:tc>
                  <a:txBody>
                    <a:bodyPr/>
                    <a:lstStyle/>
                    <a:p>
                      <a:r>
                        <a:rPr lang="tr-TR" sz="1200" dirty="0"/>
                        <a:t>€ 206,274</a:t>
                      </a:r>
                    </a:p>
                  </a:txBody>
                  <a:tcPr/>
                </a:tc>
                <a:tc>
                  <a:txBody>
                    <a:bodyPr/>
                    <a:lstStyle/>
                    <a:p>
                      <a:r>
                        <a:rPr lang="tr-TR" sz="1200" dirty="0"/>
                        <a:t>€ 1,237,644</a:t>
                      </a:r>
                    </a:p>
                  </a:txBody>
                  <a:tcPr/>
                </a:tc>
                <a:extLst>
                  <a:ext uri="{0D108BD9-81ED-4DB2-BD59-A6C34878D82A}">
                    <a16:rowId xmlns:a16="http://schemas.microsoft.com/office/drawing/2014/main" val="10009"/>
                  </a:ext>
                </a:extLst>
              </a:tr>
              <a:tr h="726963">
                <a:tc>
                  <a:txBody>
                    <a:bodyPr/>
                    <a:lstStyle/>
                    <a:p>
                      <a:r>
                        <a:rPr lang="tr-TR" sz="1200" dirty="0"/>
                        <a:t>Endüstrileşmiş</a:t>
                      </a:r>
                      <a:r>
                        <a:rPr lang="tr-TR" sz="1200" baseline="0" dirty="0"/>
                        <a:t> Asya, Avustralya, Yeni Zelanda</a:t>
                      </a:r>
                      <a:endParaRPr lang="tr-TR" sz="1200" dirty="0"/>
                    </a:p>
                  </a:txBody>
                  <a:tcPr/>
                </a:tc>
                <a:tc>
                  <a:txBody>
                    <a:bodyPr/>
                    <a:lstStyle/>
                    <a:p>
                      <a:r>
                        <a:rPr lang="tr-TR" sz="1200" dirty="0"/>
                        <a:t>€ 218,775</a:t>
                      </a:r>
                    </a:p>
                  </a:txBody>
                  <a:tcPr/>
                </a:tc>
                <a:tc>
                  <a:txBody>
                    <a:bodyPr/>
                    <a:lstStyle/>
                    <a:p>
                      <a:r>
                        <a:rPr lang="tr-TR" sz="1200" dirty="0"/>
                        <a:t>€ 218,775</a:t>
                      </a:r>
                    </a:p>
                  </a:txBody>
                  <a:tcPr/>
                </a:tc>
                <a:tc>
                  <a:txBody>
                    <a:bodyPr/>
                    <a:lstStyle/>
                    <a:p>
                      <a:r>
                        <a:rPr lang="tr-TR" sz="1200" dirty="0"/>
                        <a:t>€ 218,775</a:t>
                      </a:r>
                    </a:p>
                  </a:txBody>
                  <a:tcPr/>
                </a:tc>
                <a:tc>
                  <a:txBody>
                    <a:bodyPr/>
                    <a:lstStyle/>
                    <a:p>
                      <a:r>
                        <a:rPr lang="tr-TR" sz="1200" dirty="0"/>
                        <a:t>€ 218,775</a:t>
                      </a:r>
                    </a:p>
                  </a:txBody>
                  <a:tcPr/>
                </a:tc>
                <a:tc>
                  <a:txBody>
                    <a:bodyPr/>
                    <a:lstStyle/>
                    <a:p>
                      <a:r>
                        <a:rPr lang="tr-TR" sz="1200" dirty="0"/>
                        <a:t>€ 218,775</a:t>
                      </a:r>
                    </a:p>
                  </a:txBody>
                  <a:tcPr/>
                </a:tc>
                <a:tc>
                  <a:txBody>
                    <a:bodyPr/>
                    <a:lstStyle/>
                    <a:p>
                      <a:r>
                        <a:rPr lang="tr-TR" sz="1200" dirty="0"/>
                        <a:t>€ 218,775</a:t>
                      </a:r>
                    </a:p>
                  </a:txBody>
                  <a:tcPr/>
                </a:tc>
                <a:tc>
                  <a:txBody>
                    <a:bodyPr/>
                    <a:lstStyle/>
                    <a:p>
                      <a:r>
                        <a:rPr lang="tr-TR" sz="1200" dirty="0"/>
                        <a:t>€ 1,312,650</a:t>
                      </a:r>
                    </a:p>
                  </a:txBody>
                  <a:tcPr/>
                </a:tc>
                <a:extLst>
                  <a:ext uri="{0D108BD9-81ED-4DB2-BD59-A6C34878D82A}">
                    <a16:rowId xmlns:a16="http://schemas.microsoft.com/office/drawing/2014/main" val="10010"/>
                  </a:ext>
                </a:extLst>
              </a:tr>
              <a:tr h="434005">
                <a:tc>
                  <a:txBody>
                    <a:bodyPr/>
                    <a:lstStyle/>
                    <a:p>
                      <a:r>
                        <a:rPr lang="tr-TR" sz="1200" dirty="0"/>
                        <a:t>TOTAL</a:t>
                      </a:r>
                    </a:p>
                  </a:txBody>
                  <a:tcPr/>
                </a:tc>
                <a:tc>
                  <a:txBody>
                    <a:bodyPr/>
                    <a:lstStyle/>
                    <a:p>
                      <a:r>
                        <a:rPr lang="tr-TR" sz="1200" dirty="0"/>
                        <a:t>€ 4,571,153</a:t>
                      </a:r>
                    </a:p>
                  </a:txBody>
                  <a:tcPr/>
                </a:tc>
                <a:tc>
                  <a:txBody>
                    <a:bodyPr/>
                    <a:lstStyle/>
                    <a:p>
                      <a:r>
                        <a:rPr lang="tr-TR" sz="1200" dirty="0"/>
                        <a:t>€ 4,571,153</a:t>
                      </a:r>
                    </a:p>
                  </a:txBody>
                  <a:tcPr/>
                </a:tc>
                <a:tc>
                  <a:txBody>
                    <a:bodyPr/>
                    <a:lstStyle/>
                    <a:p>
                      <a:r>
                        <a:rPr lang="tr-TR" sz="1200" dirty="0"/>
                        <a:t>€ 4,571,153</a:t>
                      </a:r>
                    </a:p>
                  </a:txBody>
                  <a:tcPr/>
                </a:tc>
                <a:tc>
                  <a:txBody>
                    <a:bodyPr/>
                    <a:lstStyle/>
                    <a:p>
                      <a:r>
                        <a:rPr lang="tr-TR" sz="1200" dirty="0"/>
                        <a:t>€ 4,571,153</a:t>
                      </a:r>
                    </a:p>
                  </a:txBody>
                  <a:tcPr/>
                </a:tc>
                <a:tc>
                  <a:txBody>
                    <a:bodyPr/>
                    <a:lstStyle/>
                    <a:p>
                      <a:r>
                        <a:rPr lang="tr-TR" sz="1200" dirty="0"/>
                        <a:t>€ 4,571,153</a:t>
                      </a:r>
                    </a:p>
                  </a:txBody>
                  <a:tcPr/>
                </a:tc>
                <a:tc>
                  <a:txBody>
                    <a:bodyPr/>
                    <a:lstStyle/>
                    <a:p>
                      <a:r>
                        <a:rPr lang="tr-TR" sz="1200" dirty="0"/>
                        <a:t>€ 4,571,153</a:t>
                      </a:r>
                    </a:p>
                  </a:txBody>
                  <a:tcPr/>
                </a:tc>
                <a:tc>
                  <a:txBody>
                    <a:bodyPr/>
                    <a:lstStyle/>
                    <a:p>
                      <a:r>
                        <a:rPr lang="tr-TR" sz="1200" dirty="0"/>
                        <a:t>€ 27,426,918</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01123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Öğrenci için hibe miktarları</a:t>
            </a:r>
          </a:p>
        </p:txBody>
      </p:sp>
      <p:graphicFrame>
        <p:nvGraphicFramePr>
          <p:cNvPr id="4" name="Tablo 3"/>
          <p:cNvGraphicFramePr>
            <a:graphicFrameLocks noGrp="1"/>
          </p:cNvGraphicFramePr>
          <p:nvPr>
            <p:extLst>
              <p:ext uri="{D42A27DB-BD31-4B8C-83A1-F6EECF244321}">
                <p14:modId xmlns:p14="http://schemas.microsoft.com/office/powerpoint/2010/main" val="3326550662"/>
              </p:ext>
            </p:extLst>
          </p:nvPr>
        </p:nvGraphicFramePr>
        <p:xfrm>
          <a:off x="2690808" y="1446848"/>
          <a:ext cx="5755005" cy="2208723"/>
        </p:xfrm>
        <a:graphic>
          <a:graphicData uri="http://schemas.openxmlformats.org/drawingml/2006/table">
            <a:tbl>
              <a:tblPr firstRow="1" firstCol="1" bandRow="1">
                <a:tableStyleId>{5C22544A-7EE6-4342-B048-85BDC9FD1C3A}</a:tableStyleId>
              </a:tblPr>
              <a:tblGrid>
                <a:gridCol w="1918335">
                  <a:extLst>
                    <a:ext uri="{9D8B030D-6E8A-4147-A177-3AD203B41FA5}">
                      <a16:colId xmlns:a16="http://schemas.microsoft.com/office/drawing/2014/main" val="20000"/>
                    </a:ext>
                  </a:extLst>
                </a:gridCol>
                <a:gridCol w="1918335">
                  <a:extLst>
                    <a:ext uri="{9D8B030D-6E8A-4147-A177-3AD203B41FA5}">
                      <a16:colId xmlns:a16="http://schemas.microsoft.com/office/drawing/2014/main" val="20001"/>
                    </a:ext>
                  </a:extLst>
                </a:gridCol>
                <a:gridCol w="1918335">
                  <a:extLst>
                    <a:ext uri="{9D8B030D-6E8A-4147-A177-3AD203B41FA5}">
                      <a16:colId xmlns:a16="http://schemas.microsoft.com/office/drawing/2014/main" val="20002"/>
                    </a:ext>
                  </a:extLst>
                </a:gridCol>
              </a:tblGrid>
              <a:tr h="0">
                <a:tc>
                  <a:txBody>
                    <a:bodyPr/>
                    <a:lstStyle/>
                    <a:p>
                      <a:pPr>
                        <a:lnSpc>
                          <a:spcPct val="107000"/>
                        </a:lnSpc>
                        <a:spcAft>
                          <a:spcPts val="360"/>
                        </a:spcAft>
                      </a:pPr>
                      <a:r>
                        <a:rPr lang="tr-TR" sz="1200" dirty="0" err="1">
                          <a:effectLst/>
                        </a:rPr>
                        <a:t>From</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60"/>
                        </a:spcAft>
                      </a:pPr>
                      <a:r>
                        <a:rPr lang="tr-TR" sz="1200">
                          <a:effectLst/>
                        </a:rPr>
                        <a:t>To</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60"/>
                        </a:spcAft>
                      </a:pPr>
                      <a:r>
                        <a:rPr lang="tr-TR" sz="1200">
                          <a:effectLst/>
                        </a:rPr>
                        <a:t>Amount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rowSpan="3">
                  <a:txBody>
                    <a:bodyPr/>
                    <a:lstStyle/>
                    <a:p>
                      <a:pPr>
                        <a:spcAft>
                          <a:spcPts val="0"/>
                        </a:spcAft>
                      </a:pPr>
                      <a:r>
                        <a:rPr lang="tr-TR" sz="1200" dirty="0" err="1">
                          <a:effectLst/>
                        </a:rPr>
                        <a:t>Eligible</a:t>
                      </a:r>
                      <a:r>
                        <a:rPr lang="tr-TR" sz="1200" dirty="0">
                          <a:effectLst/>
                        </a:rPr>
                        <a:t> Partner </a:t>
                      </a:r>
                      <a:r>
                        <a:rPr lang="tr-TR" sz="1200" dirty="0" err="1">
                          <a:effectLst/>
                        </a:rPr>
                        <a:t>Countries</a:t>
                      </a:r>
                      <a:r>
                        <a:rPr lang="tr-TR" sz="1200" dirty="0">
                          <a:effectLst/>
                        </a:rPr>
                        <a:t> </a:t>
                      </a:r>
                    </a:p>
                    <a:p>
                      <a:pPr>
                        <a:lnSpc>
                          <a:spcPct val="107000"/>
                        </a:lnSpc>
                        <a:spcAft>
                          <a:spcPts val="36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tr-TR" sz="1200">
                          <a:effectLst/>
                        </a:rPr>
                        <a:t>Group 1 Programme Countries </a:t>
                      </a:r>
                    </a:p>
                    <a:p>
                      <a:pPr>
                        <a:lnSpc>
                          <a:spcPct val="107000"/>
                        </a:lnSpc>
                        <a:spcAft>
                          <a:spcPts val="36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60"/>
                        </a:spcAft>
                      </a:pPr>
                      <a:r>
                        <a:rPr lang="tr-TR" sz="1200">
                          <a:effectLst/>
                        </a:rPr>
                        <a:t>850 EUR per month</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vMerge="1">
                  <a:txBody>
                    <a:bodyPr/>
                    <a:lstStyle/>
                    <a:p>
                      <a:endParaRPr lang="tr-TR"/>
                    </a:p>
                  </a:txBody>
                  <a:tcPr/>
                </a:tc>
                <a:tc>
                  <a:txBody>
                    <a:bodyPr/>
                    <a:lstStyle/>
                    <a:p>
                      <a:pPr>
                        <a:spcAft>
                          <a:spcPts val="0"/>
                        </a:spcAft>
                      </a:pPr>
                      <a:r>
                        <a:rPr lang="tr-TR" sz="1200">
                          <a:effectLst/>
                        </a:rPr>
                        <a:t>Group 2 Programme Countries </a:t>
                      </a:r>
                    </a:p>
                    <a:p>
                      <a:pPr>
                        <a:lnSpc>
                          <a:spcPct val="107000"/>
                        </a:lnSpc>
                        <a:spcAft>
                          <a:spcPts val="36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60"/>
                        </a:spcAft>
                      </a:pPr>
                      <a:r>
                        <a:rPr lang="tr-TR" sz="1200" dirty="0">
                          <a:effectLst/>
                        </a:rPr>
                        <a:t>800 EUR </a:t>
                      </a:r>
                      <a:r>
                        <a:rPr lang="tr-TR" sz="1200" dirty="0" err="1">
                          <a:effectLst/>
                        </a:rPr>
                        <a:t>per</a:t>
                      </a:r>
                      <a:r>
                        <a:rPr lang="tr-TR" sz="1200" dirty="0">
                          <a:effectLst/>
                        </a:rPr>
                        <a:t> </a:t>
                      </a:r>
                      <a:r>
                        <a:rPr lang="tr-TR" sz="1200" dirty="0" err="1">
                          <a:effectLst/>
                        </a:rPr>
                        <a:t>month</a:t>
                      </a:r>
                      <a:r>
                        <a:rPr lang="tr-TR" sz="1200" dirty="0">
                          <a:effectLst/>
                        </a:rPr>
                        <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vMerge="1">
                  <a:txBody>
                    <a:bodyPr/>
                    <a:lstStyle/>
                    <a:p>
                      <a:endParaRPr lang="tr-TR"/>
                    </a:p>
                  </a:txBody>
                  <a:tcPr/>
                </a:tc>
                <a:tc>
                  <a:txBody>
                    <a:bodyPr/>
                    <a:lstStyle/>
                    <a:p>
                      <a:pPr>
                        <a:spcAft>
                          <a:spcPts val="0"/>
                        </a:spcAft>
                      </a:pPr>
                      <a:r>
                        <a:rPr lang="tr-TR" sz="1200">
                          <a:effectLst/>
                        </a:rPr>
                        <a:t>Group 3 Programme Countries </a:t>
                      </a:r>
                    </a:p>
                    <a:p>
                      <a:pPr>
                        <a:lnSpc>
                          <a:spcPct val="107000"/>
                        </a:lnSpc>
                        <a:spcAft>
                          <a:spcPts val="36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360"/>
                        </a:spcAft>
                      </a:pPr>
                      <a:r>
                        <a:rPr lang="tr-TR" sz="1200">
                          <a:effectLst/>
                        </a:rPr>
                        <a:t>750 EUR per month</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spcAft>
                          <a:spcPts val="0"/>
                        </a:spcAft>
                      </a:pPr>
                      <a:r>
                        <a:rPr lang="tr-TR" sz="1200" dirty="0" err="1">
                          <a:effectLst/>
                        </a:rPr>
                        <a:t>Programme</a:t>
                      </a:r>
                      <a:r>
                        <a:rPr lang="tr-TR" sz="1200" dirty="0">
                          <a:effectLst/>
                        </a:rPr>
                        <a:t> </a:t>
                      </a:r>
                      <a:r>
                        <a:rPr lang="tr-TR" sz="1200" dirty="0" err="1">
                          <a:effectLst/>
                        </a:rPr>
                        <a:t>Countries</a:t>
                      </a:r>
                      <a:r>
                        <a:rPr lang="tr-TR" sz="1200" dirty="0">
                          <a:effectLst/>
                        </a:rPr>
                        <a:t> </a:t>
                      </a:r>
                    </a:p>
                    <a:p>
                      <a:pPr>
                        <a:lnSpc>
                          <a:spcPct val="107000"/>
                        </a:lnSpc>
                        <a:spcAft>
                          <a:spcPts val="36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tr-TR" sz="1200" dirty="0">
                          <a:effectLst/>
                        </a:rPr>
                        <a:t>Partner </a:t>
                      </a:r>
                      <a:r>
                        <a:rPr lang="tr-TR" sz="1200" dirty="0" err="1">
                          <a:effectLst/>
                        </a:rPr>
                        <a:t>Countries</a:t>
                      </a:r>
                      <a:r>
                        <a:rPr lang="tr-TR" sz="1200" dirty="0">
                          <a:effectLst/>
                        </a:rPr>
                        <a:t> </a:t>
                      </a:r>
                    </a:p>
                    <a:p>
                      <a:pPr>
                        <a:lnSpc>
                          <a:spcPct val="107000"/>
                        </a:lnSpc>
                        <a:spcAft>
                          <a:spcPts val="36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tr-TR" sz="1200" dirty="0">
                          <a:effectLst/>
                        </a:rPr>
                        <a:t>650 EUR </a:t>
                      </a:r>
                      <a:r>
                        <a:rPr lang="tr-TR" sz="1200" dirty="0" err="1">
                          <a:effectLst/>
                        </a:rPr>
                        <a:t>per</a:t>
                      </a:r>
                      <a:r>
                        <a:rPr lang="tr-TR" sz="1200" dirty="0">
                          <a:effectLst/>
                        </a:rPr>
                        <a:t> </a:t>
                      </a:r>
                      <a:r>
                        <a:rPr lang="tr-TR" sz="1200" dirty="0" err="1">
                          <a:effectLst/>
                        </a:rPr>
                        <a:t>month</a:t>
                      </a:r>
                      <a:r>
                        <a:rPr lang="tr-TR" sz="1200" dirty="0">
                          <a:effectLst/>
                        </a:rPr>
                        <a:t>* </a:t>
                      </a:r>
                    </a:p>
                    <a:p>
                      <a:pPr>
                        <a:lnSpc>
                          <a:spcPct val="107000"/>
                        </a:lnSpc>
                        <a:spcAft>
                          <a:spcPts val="36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281397685"/>
              </p:ext>
            </p:extLst>
          </p:nvPr>
        </p:nvGraphicFramePr>
        <p:xfrm>
          <a:off x="2690808" y="3915308"/>
          <a:ext cx="6087432" cy="1841056"/>
        </p:xfrm>
        <a:graphic>
          <a:graphicData uri="http://schemas.openxmlformats.org/drawingml/2006/table">
            <a:tbl>
              <a:tblPr>
                <a:tableStyleId>{8A107856-5554-42FB-B03E-39F5DBC370BA}</a:tableStyleId>
              </a:tblPr>
              <a:tblGrid>
                <a:gridCol w="3047990">
                  <a:extLst>
                    <a:ext uri="{9D8B030D-6E8A-4147-A177-3AD203B41FA5}">
                      <a16:colId xmlns:a16="http://schemas.microsoft.com/office/drawing/2014/main" val="20000"/>
                    </a:ext>
                  </a:extLst>
                </a:gridCol>
                <a:gridCol w="3039442">
                  <a:extLst>
                    <a:ext uri="{9D8B030D-6E8A-4147-A177-3AD203B41FA5}">
                      <a16:colId xmlns:a16="http://schemas.microsoft.com/office/drawing/2014/main" val="20001"/>
                    </a:ext>
                  </a:extLst>
                </a:gridCol>
              </a:tblGrid>
              <a:tr h="263008">
                <a:tc>
                  <a:txBody>
                    <a:bodyPr/>
                    <a:lstStyle/>
                    <a:p>
                      <a:pPr algn="ctr">
                        <a:lnSpc>
                          <a:spcPct val="107000"/>
                        </a:lnSpc>
                        <a:spcAft>
                          <a:spcPts val="0"/>
                        </a:spcAft>
                      </a:pPr>
                      <a:r>
                        <a:rPr lang="tr-TR" sz="1200" dirty="0">
                          <a:effectLst/>
                        </a:rPr>
                        <a:t>Travel distances33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200">
                          <a:effectLst/>
                        </a:rPr>
                        <a:t>Amount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63008">
                <a:tc>
                  <a:txBody>
                    <a:bodyPr/>
                    <a:lstStyle/>
                    <a:p>
                      <a:pPr algn="ctr">
                        <a:lnSpc>
                          <a:spcPct val="107000"/>
                        </a:lnSpc>
                        <a:spcAft>
                          <a:spcPts val="0"/>
                        </a:spcAft>
                      </a:pPr>
                      <a:r>
                        <a:rPr lang="tr-TR" sz="1200">
                          <a:effectLst/>
                        </a:rPr>
                        <a:t>Between 100 and 499 KM34 :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200">
                          <a:effectLst/>
                        </a:rPr>
                        <a:t>180 EUR per participant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63008">
                <a:tc>
                  <a:txBody>
                    <a:bodyPr/>
                    <a:lstStyle/>
                    <a:p>
                      <a:pPr algn="ctr">
                        <a:lnSpc>
                          <a:spcPct val="107000"/>
                        </a:lnSpc>
                        <a:spcAft>
                          <a:spcPts val="0"/>
                        </a:spcAft>
                      </a:pPr>
                      <a:r>
                        <a:rPr lang="tr-TR" sz="1200">
                          <a:effectLst/>
                        </a:rPr>
                        <a:t>Between 500 and 1999 KM: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275 EUR per participant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63008">
                <a:tc>
                  <a:txBody>
                    <a:bodyPr/>
                    <a:lstStyle/>
                    <a:p>
                      <a:pPr algn="ctr">
                        <a:lnSpc>
                          <a:spcPct val="107000"/>
                        </a:lnSpc>
                        <a:spcAft>
                          <a:spcPts val="0"/>
                        </a:spcAft>
                      </a:pPr>
                      <a:r>
                        <a:rPr lang="tr-TR" sz="1200">
                          <a:effectLst/>
                        </a:rPr>
                        <a:t>Between 2000 and 2999 KM: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360 EUR per participant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63008">
                <a:tc>
                  <a:txBody>
                    <a:bodyPr/>
                    <a:lstStyle/>
                    <a:p>
                      <a:pPr algn="ctr">
                        <a:lnSpc>
                          <a:spcPct val="107000"/>
                        </a:lnSpc>
                        <a:spcAft>
                          <a:spcPts val="0"/>
                        </a:spcAft>
                      </a:pPr>
                      <a:r>
                        <a:rPr lang="tr-TR" sz="1200">
                          <a:effectLst/>
                        </a:rPr>
                        <a:t>Between 3000 and 3999 KM: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530 EUR per participant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63008">
                <a:tc>
                  <a:txBody>
                    <a:bodyPr/>
                    <a:lstStyle/>
                    <a:p>
                      <a:pPr algn="ctr">
                        <a:lnSpc>
                          <a:spcPct val="107000"/>
                        </a:lnSpc>
                        <a:spcAft>
                          <a:spcPts val="0"/>
                        </a:spcAft>
                      </a:pPr>
                      <a:r>
                        <a:rPr lang="tr-TR" sz="1200">
                          <a:effectLst/>
                        </a:rPr>
                        <a:t>Between 4000 and 7999 KM: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820 EUR per participant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63008">
                <a:tc>
                  <a:txBody>
                    <a:bodyPr/>
                    <a:lstStyle/>
                    <a:p>
                      <a:pPr algn="ctr">
                        <a:lnSpc>
                          <a:spcPct val="107000"/>
                        </a:lnSpc>
                        <a:spcAft>
                          <a:spcPts val="0"/>
                        </a:spcAft>
                      </a:pPr>
                      <a:r>
                        <a:rPr lang="tr-TR" sz="1200" dirty="0">
                          <a:effectLst/>
                        </a:rPr>
                        <a:t>8000 KM </a:t>
                      </a:r>
                      <a:r>
                        <a:rPr lang="tr-TR" sz="1200" dirty="0" err="1">
                          <a:effectLst/>
                        </a:rPr>
                        <a:t>or</a:t>
                      </a:r>
                      <a:r>
                        <a:rPr lang="tr-TR" sz="1200" dirty="0">
                          <a:effectLst/>
                        </a:rPr>
                        <a:t> </a:t>
                      </a:r>
                      <a:r>
                        <a:rPr lang="tr-TR" sz="1200" dirty="0" err="1">
                          <a:effectLst/>
                        </a:rPr>
                        <a:t>more</a:t>
                      </a: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1100 EUR </a:t>
                      </a:r>
                      <a:r>
                        <a:rPr lang="tr-TR" sz="1200" dirty="0" err="1">
                          <a:effectLst/>
                        </a:rPr>
                        <a:t>per</a:t>
                      </a:r>
                      <a:r>
                        <a:rPr lang="tr-TR" sz="1200" dirty="0">
                          <a:effectLst/>
                        </a:rPr>
                        <a:t> </a:t>
                      </a:r>
                      <a:r>
                        <a:rPr lang="tr-TR" sz="1200" dirty="0" err="1">
                          <a:effectLst/>
                        </a:rPr>
                        <a:t>participant</a:t>
                      </a: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7" name="Altbilgi Yer Tutucusu 6"/>
          <p:cNvSpPr>
            <a:spLocks noGrp="1"/>
          </p:cNvSpPr>
          <p:nvPr>
            <p:ph type="ftr" sz="quarter" idx="11"/>
          </p:nvPr>
        </p:nvSpPr>
        <p:spPr/>
        <p:txBody>
          <a:bodyPr/>
          <a:lstStyle/>
          <a:p>
            <a:r>
              <a:rPr lang="tr-TR" dirty="0"/>
              <a:t>MÜ Uluslararası İlişkiler Ofisi</a:t>
            </a:r>
          </a:p>
        </p:txBody>
      </p:sp>
      <p:sp>
        <p:nvSpPr>
          <p:cNvPr id="3" name="Satır Belirtme Çizgisi 1 2"/>
          <p:cNvSpPr/>
          <p:nvPr/>
        </p:nvSpPr>
        <p:spPr>
          <a:xfrm>
            <a:off x="9152709" y="1598675"/>
            <a:ext cx="2449786" cy="1005187"/>
          </a:xfrm>
          <a:prstGeom prst="borderCallout1">
            <a:avLst>
              <a:gd name="adj1" fmla="val 18750"/>
              <a:gd name="adj2" fmla="val -8333"/>
              <a:gd name="adj3" fmla="val 68248"/>
              <a:gd name="adj4" fmla="val -37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a:t>Türkiye 2. grupta yer alan bir program ülkesidir. Bu nedenle Türkiye’ye gelen bir öğrenci 800 EUR hibe alacaktır.</a:t>
            </a:r>
          </a:p>
        </p:txBody>
      </p:sp>
      <p:sp>
        <p:nvSpPr>
          <p:cNvPr id="8" name="Satır Belirtme Çizgisi 1 7"/>
          <p:cNvSpPr/>
          <p:nvPr/>
        </p:nvSpPr>
        <p:spPr>
          <a:xfrm>
            <a:off x="9218024" y="2778687"/>
            <a:ext cx="2449786" cy="1005187"/>
          </a:xfrm>
          <a:prstGeom prst="borderCallout1">
            <a:avLst>
              <a:gd name="adj1" fmla="val 18750"/>
              <a:gd name="adj2" fmla="val -8333"/>
              <a:gd name="adj3" fmla="val 68248"/>
              <a:gd name="adj4" fmla="val -37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a:t>Türkiye’den partner ülkeye giden bir öğrenci ise 650 EUR hibe alacaktır. </a:t>
            </a:r>
          </a:p>
        </p:txBody>
      </p:sp>
      <p:sp>
        <p:nvSpPr>
          <p:cNvPr id="6" name="Dikdörtgen 5"/>
          <p:cNvSpPr/>
          <p:nvPr/>
        </p:nvSpPr>
        <p:spPr>
          <a:xfrm>
            <a:off x="2690808" y="5811256"/>
            <a:ext cx="7402426" cy="246221"/>
          </a:xfrm>
          <a:prstGeom prst="rect">
            <a:avLst/>
          </a:prstGeom>
        </p:spPr>
        <p:txBody>
          <a:bodyPr wrap="square">
            <a:spAutoFit/>
          </a:bodyPr>
          <a:lstStyle/>
          <a:p>
            <a:r>
              <a:rPr lang="tr-TR" sz="1000" dirty="0">
                <a:hlinkClick r:id="rId2"/>
              </a:rPr>
              <a:t>http://ec.europa.eu/programmes/erasmus-plus/tools/distance_en.htm</a:t>
            </a:r>
            <a:r>
              <a:rPr lang="tr-TR" sz="1000" dirty="0"/>
              <a:t> </a:t>
            </a:r>
          </a:p>
        </p:txBody>
      </p:sp>
    </p:spTree>
    <p:extLst>
      <p:ext uri="{BB962C8B-B14F-4D97-AF65-F5344CB8AC3E}">
        <p14:creationId xmlns:p14="http://schemas.microsoft.com/office/powerpoint/2010/main" val="249959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4526" y="365125"/>
            <a:ext cx="10515600" cy="1325563"/>
          </a:xfrm>
        </p:spPr>
        <p:txBody>
          <a:bodyPr/>
          <a:lstStyle/>
          <a:p>
            <a:r>
              <a:rPr lang="tr-TR" dirty="0"/>
              <a:t>Personel için hibe miktarları</a:t>
            </a:r>
          </a:p>
        </p:txBody>
      </p:sp>
      <p:graphicFrame>
        <p:nvGraphicFramePr>
          <p:cNvPr id="4" name="Tablo 3"/>
          <p:cNvGraphicFramePr>
            <a:graphicFrameLocks noGrp="1"/>
          </p:cNvGraphicFramePr>
          <p:nvPr>
            <p:extLst>
              <p:ext uri="{D42A27DB-BD31-4B8C-83A1-F6EECF244321}">
                <p14:modId xmlns:p14="http://schemas.microsoft.com/office/powerpoint/2010/main" val="2806474831"/>
              </p:ext>
            </p:extLst>
          </p:nvPr>
        </p:nvGraphicFramePr>
        <p:xfrm>
          <a:off x="2431857" y="1042766"/>
          <a:ext cx="7630750" cy="3038067"/>
        </p:xfrm>
        <a:graphic>
          <a:graphicData uri="http://schemas.openxmlformats.org/drawingml/2006/table">
            <a:tbl>
              <a:tblPr>
                <a:tableStyleId>{8A107856-5554-42FB-B03E-39F5DBC370BA}</a:tableStyleId>
              </a:tblPr>
              <a:tblGrid>
                <a:gridCol w="3494007">
                  <a:extLst>
                    <a:ext uri="{9D8B030D-6E8A-4147-A177-3AD203B41FA5}">
                      <a16:colId xmlns:a16="http://schemas.microsoft.com/office/drawing/2014/main" val="20000"/>
                    </a:ext>
                  </a:extLst>
                </a:gridCol>
                <a:gridCol w="1763690">
                  <a:extLst>
                    <a:ext uri="{9D8B030D-6E8A-4147-A177-3AD203B41FA5}">
                      <a16:colId xmlns:a16="http://schemas.microsoft.com/office/drawing/2014/main" val="20001"/>
                    </a:ext>
                  </a:extLst>
                </a:gridCol>
                <a:gridCol w="2373053">
                  <a:extLst>
                    <a:ext uri="{9D8B030D-6E8A-4147-A177-3AD203B41FA5}">
                      <a16:colId xmlns:a16="http://schemas.microsoft.com/office/drawing/2014/main" val="20002"/>
                    </a:ext>
                  </a:extLst>
                </a:gridCol>
              </a:tblGrid>
              <a:tr h="396996">
                <a:tc rowSpan="3">
                  <a:txBody>
                    <a:bodyPr/>
                    <a:lstStyle/>
                    <a:p>
                      <a:pPr algn="l">
                        <a:lnSpc>
                          <a:spcPct val="107000"/>
                        </a:lnSpc>
                        <a:spcAft>
                          <a:spcPts val="0"/>
                        </a:spcAft>
                      </a:pPr>
                      <a:r>
                        <a:rPr lang="tr-TR" sz="1200" b="1" dirty="0" err="1">
                          <a:effectLst/>
                        </a:rPr>
                        <a:t>Receiving</a:t>
                      </a:r>
                      <a:r>
                        <a:rPr lang="tr-TR" sz="1200" b="1" dirty="0">
                          <a:effectLst/>
                        </a:rPr>
                        <a:t> </a:t>
                      </a:r>
                      <a:r>
                        <a:rPr lang="tr-TR" sz="1200" b="1" dirty="0" err="1">
                          <a:effectLst/>
                        </a:rPr>
                        <a:t>country</a:t>
                      </a:r>
                      <a:r>
                        <a:rPr lang="tr-TR" sz="1200" b="1" dirty="0">
                          <a:effectLst/>
                        </a:rPr>
                        <a:t>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tr-TR" sz="1200" b="1" dirty="0" err="1">
                          <a:effectLst/>
                        </a:rPr>
                        <a:t>Staff</a:t>
                      </a:r>
                      <a:r>
                        <a:rPr lang="tr-TR" sz="1200" b="1" dirty="0">
                          <a:effectLst/>
                        </a:rPr>
                        <a:t> </a:t>
                      </a:r>
                      <a:r>
                        <a:rPr lang="tr-TR" sz="1200" b="1" dirty="0" err="1">
                          <a:effectLst/>
                        </a:rPr>
                        <a:t>from</a:t>
                      </a:r>
                      <a:r>
                        <a:rPr lang="tr-TR" sz="1200" b="1" dirty="0">
                          <a:effectLst/>
                        </a:rPr>
                        <a:t> </a:t>
                      </a:r>
                      <a:r>
                        <a:rPr lang="tr-TR" sz="1200" b="1" dirty="0" err="1">
                          <a:effectLst/>
                        </a:rPr>
                        <a:t>Programme</a:t>
                      </a:r>
                      <a:r>
                        <a:rPr lang="tr-TR" sz="1200" b="1" dirty="0">
                          <a:effectLst/>
                        </a:rPr>
                        <a:t> </a:t>
                      </a:r>
                      <a:r>
                        <a:rPr lang="tr-TR" sz="1200" b="1" dirty="0" err="1">
                          <a:effectLst/>
                        </a:rPr>
                        <a:t>Countries</a:t>
                      </a:r>
                      <a:r>
                        <a:rPr lang="tr-TR" sz="1200" b="1" dirty="0">
                          <a:effectLst/>
                        </a:rPr>
                        <a:t>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b="1" dirty="0" err="1">
                          <a:effectLst/>
                        </a:rPr>
                        <a:t>Staff</a:t>
                      </a:r>
                      <a:r>
                        <a:rPr lang="tr-TR" sz="1200" b="1" dirty="0">
                          <a:effectLst/>
                        </a:rPr>
                        <a:t> </a:t>
                      </a:r>
                      <a:r>
                        <a:rPr lang="tr-TR" sz="1200" b="1" dirty="0" err="1">
                          <a:effectLst/>
                        </a:rPr>
                        <a:t>from</a:t>
                      </a:r>
                      <a:r>
                        <a:rPr lang="tr-TR" sz="1200" b="1" dirty="0">
                          <a:effectLst/>
                        </a:rPr>
                        <a:t> Partner </a:t>
                      </a:r>
                      <a:r>
                        <a:rPr lang="tr-TR" sz="1200" b="1" dirty="0" err="1">
                          <a:effectLst/>
                        </a:rPr>
                        <a:t>Countries</a:t>
                      </a:r>
                      <a:r>
                        <a:rPr lang="tr-TR" sz="1200" b="1" dirty="0">
                          <a:effectLst/>
                        </a:rPr>
                        <a:t>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98498">
                <a:tc vMerge="1">
                  <a:txBody>
                    <a:bodyPr/>
                    <a:lstStyle/>
                    <a:p>
                      <a:endParaRPr lang="tr-TR"/>
                    </a:p>
                  </a:txBody>
                  <a:tcPr/>
                </a:tc>
                <a:tc>
                  <a:txBody>
                    <a:bodyPr/>
                    <a:lstStyle/>
                    <a:p>
                      <a:pPr algn="ctr">
                        <a:lnSpc>
                          <a:spcPct val="107000"/>
                        </a:lnSpc>
                        <a:spcAft>
                          <a:spcPts val="0"/>
                        </a:spcAft>
                      </a:pPr>
                      <a:r>
                        <a:rPr lang="tr-TR" sz="1200" b="1">
                          <a:effectLst/>
                        </a:rPr>
                        <a:t>Min-Max (per day) </a:t>
                      </a:r>
                      <a:endParaRPr lang="tr-TR"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b="1" dirty="0" err="1">
                          <a:effectLst/>
                        </a:rPr>
                        <a:t>Amount</a:t>
                      </a:r>
                      <a:r>
                        <a:rPr lang="tr-TR" sz="1200" b="1" dirty="0">
                          <a:effectLst/>
                        </a:rPr>
                        <a:t> (</a:t>
                      </a:r>
                      <a:r>
                        <a:rPr lang="tr-TR" sz="1200" b="1" dirty="0" err="1">
                          <a:effectLst/>
                        </a:rPr>
                        <a:t>per</a:t>
                      </a:r>
                      <a:r>
                        <a:rPr lang="tr-TR" sz="1200" b="1" dirty="0">
                          <a:effectLst/>
                        </a:rPr>
                        <a:t> </a:t>
                      </a:r>
                      <a:r>
                        <a:rPr lang="tr-TR" sz="1200" b="1" dirty="0" err="1">
                          <a:effectLst/>
                        </a:rPr>
                        <a:t>day</a:t>
                      </a:r>
                      <a:r>
                        <a:rPr lang="tr-TR" sz="1200" b="1" dirty="0">
                          <a:effectLst/>
                        </a:rPr>
                        <a:t>)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98498">
                <a:tc vMerge="1">
                  <a:txBody>
                    <a:bodyPr/>
                    <a:lstStyle/>
                    <a:p>
                      <a:endParaRPr lang="tr-TR"/>
                    </a:p>
                  </a:txBody>
                  <a:tcPr/>
                </a:tc>
                <a:tc>
                  <a:txBody>
                    <a:bodyPr/>
                    <a:lstStyle/>
                    <a:p>
                      <a:pPr algn="ctr">
                        <a:lnSpc>
                          <a:spcPct val="107000"/>
                        </a:lnSpc>
                        <a:spcAft>
                          <a:spcPts val="0"/>
                        </a:spcAft>
                      </a:pPr>
                      <a:r>
                        <a:rPr lang="tr-TR" sz="1200">
                          <a:effectLst/>
                        </a:rPr>
                        <a:t>A1.1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A1.2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96996">
                <a:tc>
                  <a:txBody>
                    <a:bodyPr/>
                    <a:lstStyle/>
                    <a:p>
                      <a:pPr algn="l">
                        <a:lnSpc>
                          <a:spcPct val="107000"/>
                        </a:lnSpc>
                        <a:spcAft>
                          <a:spcPts val="0"/>
                        </a:spcAft>
                      </a:pPr>
                      <a:r>
                        <a:rPr lang="tr-TR" sz="1200" dirty="0" err="1">
                          <a:effectLst/>
                        </a:rPr>
                        <a:t>Denmark</a:t>
                      </a:r>
                      <a:r>
                        <a:rPr lang="tr-TR" sz="1200" dirty="0">
                          <a:effectLst/>
                        </a:rPr>
                        <a:t>, </a:t>
                      </a:r>
                      <a:r>
                        <a:rPr lang="tr-TR" sz="1200" dirty="0" err="1">
                          <a:effectLst/>
                        </a:rPr>
                        <a:t>Ireland</a:t>
                      </a:r>
                      <a:r>
                        <a:rPr lang="tr-TR" sz="1200" dirty="0">
                          <a:effectLst/>
                        </a:rPr>
                        <a:t>, </a:t>
                      </a:r>
                      <a:r>
                        <a:rPr lang="tr-TR" sz="1200" dirty="0" err="1">
                          <a:effectLst/>
                        </a:rPr>
                        <a:t>Netherlands</a:t>
                      </a:r>
                      <a:r>
                        <a:rPr lang="tr-TR" sz="1200" dirty="0">
                          <a:effectLst/>
                        </a:rPr>
                        <a:t>, </a:t>
                      </a:r>
                      <a:r>
                        <a:rPr lang="tr-TR" sz="1200" dirty="0" err="1">
                          <a:effectLst/>
                        </a:rPr>
                        <a:t>Sweden</a:t>
                      </a:r>
                      <a:r>
                        <a:rPr lang="tr-TR" sz="1200" dirty="0">
                          <a:effectLst/>
                        </a:rPr>
                        <a:t>, United </a:t>
                      </a:r>
                      <a:r>
                        <a:rPr lang="tr-TR" sz="1200" dirty="0" err="1">
                          <a:effectLst/>
                        </a:rPr>
                        <a:t>Kingdom</a:t>
                      </a: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80-160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160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793992">
                <a:tc>
                  <a:txBody>
                    <a:bodyPr/>
                    <a:lstStyle/>
                    <a:p>
                      <a:pPr algn="l">
                        <a:lnSpc>
                          <a:spcPct val="107000"/>
                        </a:lnSpc>
                        <a:spcAft>
                          <a:spcPts val="0"/>
                        </a:spcAft>
                      </a:pPr>
                      <a:r>
                        <a:rPr lang="tr-TR" sz="1200" dirty="0" err="1">
                          <a:effectLst/>
                        </a:rPr>
                        <a:t>Belgium</a:t>
                      </a:r>
                      <a:r>
                        <a:rPr lang="tr-TR" sz="1200" dirty="0">
                          <a:effectLst/>
                        </a:rPr>
                        <a:t>, </a:t>
                      </a:r>
                      <a:r>
                        <a:rPr lang="tr-TR" sz="1200" dirty="0" err="1">
                          <a:effectLst/>
                        </a:rPr>
                        <a:t>Bulgaria</a:t>
                      </a:r>
                      <a:r>
                        <a:rPr lang="tr-TR" sz="1200" dirty="0">
                          <a:effectLst/>
                        </a:rPr>
                        <a:t>, </a:t>
                      </a:r>
                      <a:r>
                        <a:rPr lang="tr-TR" sz="1200" dirty="0" err="1">
                          <a:effectLst/>
                        </a:rPr>
                        <a:t>Czech</a:t>
                      </a:r>
                      <a:r>
                        <a:rPr lang="tr-TR" sz="1200" dirty="0">
                          <a:effectLst/>
                        </a:rPr>
                        <a:t> </a:t>
                      </a:r>
                      <a:r>
                        <a:rPr lang="tr-TR" sz="1200" dirty="0" err="1">
                          <a:effectLst/>
                        </a:rPr>
                        <a:t>Republic</a:t>
                      </a:r>
                      <a:r>
                        <a:rPr lang="tr-TR" sz="1200" dirty="0">
                          <a:effectLst/>
                        </a:rPr>
                        <a:t>, </a:t>
                      </a:r>
                      <a:r>
                        <a:rPr lang="tr-TR" sz="1200" dirty="0" err="1">
                          <a:effectLst/>
                        </a:rPr>
                        <a:t>Greece</a:t>
                      </a:r>
                      <a:r>
                        <a:rPr lang="tr-TR" sz="1200" dirty="0">
                          <a:effectLst/>
                        </a:rPr>
                        <a:t>, France, </a:t>
                      </a:r>
                      <a:r>
                        <a:rPr lang="tr-TR" sz="1200" dirty="0" err="1">
                          <a:effectLst/>
                        </a:rPr>
                        <a:t>Italy</a:t>
                      </a:r>
                      <a:r>
                        <a:rPr lang="tr-TR" sz="1200" dirty="0">
                          <a:effectLst/>
                        </a:rPr>
                        <a:t>, </a:t>
                      </a:r>
                      <a:r>
                        <a:rPr lang="tr-TR" sz="1200" dirty="0" err="1">
                          <a:effectLst/>
                        </a:rPr>
                        <a:t>Cyprus</a:t>
                      </a:r>
                      <a:r>
                        <a:rPr lang="tr-TR" sz="1200" dirty="0">
                          <a:effectLst/>
                        </a:rPr>
                        <a:t>, </a:t>
                      </a:r>
                      <a:r>
                        <a:rPr lang="tr-TR" sz="1200" dirty="0" err="1">
                          <a:effectLst/>
                        </a:rPr>
                        <a:t>Luxembourg</a:t>
                      </a:r>
                      <a:r>
                        <a:rPr lang="tr-TR" sz="1200" dirty="0">
                          <a:effectLst/>
                        </a:rPr>
                        <a:t>, </a:t>
                      </a:r>
                      <a:r>
                        <a:rPr lang="tr-TR" sz="1200" dirty="0" err="1">
                          <a:effectLst/>
                        </a:rPr>
                        <a:t>Hungary</a:t>
                      </a:r>
                      <a:r>
                        <a:rPr lang="tr-TR" sz="1200" dirty="0">
                          <a:effectLst/>
                        </a:rPr>
                        <a:t>, </a:t>
                      </a:r>
                      <a:r>
                        <a:rPr lang="tr-TR" sz="1200" dirty="0" err="1">
                          <a:effectLst/>
                        </a:rPr>
                        <a:t>Austria</a:t>
                      </a:r>
                      <a:r>
                        <a:rPr lang="tr-TR" sz="1200" dirty="0">
                          <a:effectLst/>
                        </a:rPr>
                        <a:t>, Poland, </a:t>
                      </a:r>
                      <a:r>
                        <a:rPr lang="tr-TR" sz="1200" dirty="0" err="1">
                          <a:effectLst/>
                        </a:rPr>
                        <a:t>Romania</a:t>
                      </a:r>
                      <a:r>
                        <a:rPr lang="tr-TR" sz="1200" dirty="0">
                          <a:effectLst/>
                        </a:rPr>
                        <a:t>, </a:t>
                      </a:r>
                      <a:r>
                        <a:rPr lang="tr-TR" sz="1200" dirty="0" err="1">
                          <a:effectLst/>
                        </a:rPr>
                        <a:t>Finland</a:t>
                      </a:r>
                      <a:r>
                        <a:rPr lang="tr-TR" sz="1200" dirty="0">
                          <a:effectLst/>
                        </a:rPr>
                        <a:t>, </a:t>
                      </a:r>
                      <a:r>
                        <a:rPr lang="tr-TR" sz="1200" dirty="0" err="1">
                          <a:effectLst/>
                        </a:rPr>
                        <a:t>Iceland</a:t>
                      </a:r>
                      <a:r>
                        <a:rPr lang="tr-TR" sz="1200" dirty="0">
                          <a:effectLst/>
                        </a:rPr>
                        <a:t>, </a:t>
                      </a:r>
                      <a:r>
                        <a:rPr lang="tr-TR" sz="1200" dirty="0" err="1">
                          <a:effectLst/>
                        </a:rPr>
                        <a:t>Liechtenstein</a:t>
                      </a:r>
                      <a:r>
                        <a:rPr lang="tr-TR" sz="1200" dirty="0">
                          <a:effectLst/>
                        </a:rPr>
                        <a:t>, </a:t>
                      </a:r>
                      <a:r>
                        <a:rPr lang="tr-TR" sz="1200" dirty="0" err="1">
                          <a:effectLst/>
                        </a:rPr>
                        <a:t>Norway</a:t>
                      </a:r>
                      <a:r>
                        <a:rPr lang="tr-TR" sz="1200" dirty="0">
                          <a:effectLst/>
                        </a:rPr>
                        <a:t>, </a:t>
                      </a:r>
                      <a:r>
                        <a:rPr lang="tr-TR" sz="1200" b="1" dirty="0" err="1">
                          <a:effectLst/>
                        </a:rPr>
                        <a:t>Turkey</a:t>
                      </a:r>
                      <a:r>
                        <a:rPr lang="tr-TR" sz="1200" b="1" dirty="0">
                          <a:effectLst/>
                        </a:rPr>
                        <a:t>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70-140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140*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95494">
                <a:tc>
                  <a:txBody>
                    <a:bodyPr/>
                    <a:lstStyle/>
                    <a:p>
                      <a:pPr algn="l">
                        <a:lnSpc>
                          <a:spcPct val="107000"/>
                        </a:lnSpc>
                        <a:spcAft>
                          <a:spcPts val="0"/>
                        </a:spcAft>
                      </a:pPr>
                      <a:r>
                        <a:rPr lang="tr-TR" sz="1200" dirty="0">
                          <a:effectLst/>
                        </a:rPr>
                        <a:t>Germany, </a:t>
                      </a:r>
                      <a:r>
                        <a:rPr lang="tr-TR" sz="1200" dirty="0" err="1">
                          <a:effectLst/>
                        </a:rPr>
                        <a:t>Spain</a:t>
                      </a:r>
                      <a:r>
                        <a:rPr lang="tr-TR" sz="1200" dirty="0">
                          <a:effectLst/>
                        </a:rPr>
                        <a:t>, </a:t>
                      </a:r>
                      <a:r>
                        <a:rPr lang="tr-TR" sz="1200" dirty="0" err="1">
                          <a:effectLst/>
                        </a:rPr>
                        <a:t>Latvia</a:t>
                      </a:r>
                      <a:r>
                        <a:rPr lang="tr-TR" sz="1200" dirty="0">
                          <a:effectLst/>
                        </a:rPr>
                        <a:t>, Malta, </a:t>
                      </a:r>
                      <a:r>
                        <a:rPr lang="tr-TR" sz="1200" dirty="0" err="1">
                          <a:effectLst/>
                        </a:rPr>
                        <a:t>Portugal</a:t>
                      </a:r>
                      <a:r>
                        <a:rPr lang="tr-TR" sz="1200" dirty="0">
                          <a:effectLst/>
                        </a:rPr>
                        <a:t>, </a:t>
                      </a:r>
                      <a:r>
                        <a:rPr lang="tr-TR" sz="1200" dirty="0" err="1">
                          <a:effectLst/>
                        </a:rPr>
                        <a:t>Slovakia</a:t>
                      </a:r>
                      <a:r>
                        <a:rPr lang="tr-TR" sz="1200" dirty="0">
                          <a:effectLst/>
                        </a:rPr>
                        <a:t>, </a:t>
                      </a:r>
                      <a:r>
                        <a:rPr lang="tr-TR" sz="1200" dirty="0" err="1">
                          <a:effectLst/>
                        </a:rPr>
                        <a:t>former</a:t>
                      </a:r>
                      <a:r>
                        <a:rPr lang="tr-TR" sz="1200" dirty="0">
                          <a:effectLst/>
                        </a:rPr>
                        <a:t> Yugoslav </a:t>
                      </a:r>
                      <a:r>
                        <a:rPr lang="tr-TR" sz="1200" dirty="0" err="1">
                          <a:effectLst/>
                        </a:rPr>
                        <a:t>Republic</a:t>
                      </a:r>
                      <a:r>
                        <a:rPr lang="tr-TR" sz="1200" dirty="0">
                          <a:effectLst/>
                        </a:rPr>
                        <a:t> of </a:t>
                      </a:r>
                      <a:r>
                        <a:rPr lang="tr-TR" sz="1200" dirty="0" err="1">
                          <a:effectLst/>
                        </a:rPr>
                        <a:t>Macedonia</a:t>
                      </a: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60-120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120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36608">
                <a:tc>
                  <a:txBody>
                    <a:bodyPr/>
                    <a:lstStyle/>
                    <a:p>
                      <a:pPr algn="l">
                        <a:lnSpc>
                          <a:spcPct val="107000"/>
                        </a:lnSpc>
                        <a:spcAft>
                          <a:spcPts val="0"/>
                        </a:spcAft>
                      </a:pPr>
                      <a:r>
                        <a:rPr lang="tr-TR" sz="1200" dirty="0" err="1">
                          <a:effectLst/>
                        </a:rPr>
                        <a:t>Estonia</a:t>
                      </a:r>
                      <a:r>
                        <a:rPr lang="tr-TR" sz="1200" dirty="0">
                          <a:effectLst/>
                        </a:rPr>
                        <a:t>, </a:t>
                      </a:r>
                      <a:r>
                        <a:rPr lang="tr-TR" sz="1200" dirty="0" err="1">
                          <a:effectLst/>
                        </a:rPr>
                        <a:t>Croatia</a:t>
                      </a:r>
                      <a:r>
                        <a:rPr lang="tr-TR" sz="1200" dirty="0">
                          <a:effectLst/>
                        </a:rPr>
                        <a:t>, </a:t>
                      </a:r>
                      <a:r>
                        <a:rPr lang="tr-TR" sz="1200" dirty="0" err="1">
                          <a:effectLst/>
                        </a:rPr>
                        <a:t>Lithuania</a:t>
                      </a:r>
                      <a:r>
                        <a:rPr lang="tr-TR" sz="1200" dirty="0">
                          <a:effectLst/>
                        </a:rPr>
                        <a:t>, </a:t>
                      </a:r>
                      <a:r>
                        <a:rPr lang="tr-TR" sz="1200" dirty="0" err="1">
                          <a:effectLst/>
                        </a:rPr>
                        <a:t>Slovenia</a:t>
                      </a: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50-100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100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20985">
                <a:tc>
                  <a:txBody>
                    <a:bodyPr/>
                    <a:lstStyle/>
                    <a:p>
                      <a:pPr algn="l">
                        <a:lnSpc>
                          <a:spcPct val="107000"/>
                        </a:lnSpc>
                        <a:spcAft>
                          <a:spcPts val="0"/>
                        </a:spcAft>
                      </a:pPr>
                      <a:r>
                        <a:rPr lang="tr-TR" sz="1200" dirty="0">
                          <a:effectLst/>
                        </a:rPr>
                        <a:t>Partner </a:t>
                      </a:r>
                      <a:r>
                        <a:rPr lang="tr-TR" sz="1200" dirty="0" err="1">
                          <a:effectLst/>
                        </a:rPr>
                        <a:t>Countries</a:t>
                      </a: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160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Not </a:t>
                      </a:r>
                      <a:r>
                        <a:rPr lang="tr-TR" sz="1200" dirty="0" err="1">
                          <a:effectLst/>
                        </a:rPr>
                        <a:t>eligible</a:t>
                      </a: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5" name="Dikdörtgen 4"/>
          <p:cNvSpPr/>
          <p:nvPr/>
        </p:nvSpPr>
        <p:spPr>
          <a:xfrm>
            <a:off x="2314144" y="4181393"/>
            <a:ext cx="7748463" cy="577081"/>
          </a:xfrm>
          <a:prstGeom prst="rect">
            <a:avLst/>
          </a:prstGeom>
        </p:spPr>
        <p:txBody>
          <a:bodyPr wrap="square">
            <a:spAutoFit/>
          </a:bodyPr>
          <a:lstStyle/>
          <a:p>
            <a:pPr>
              <a:spcAft>
                <a:spcPts val="0"/>
              </a:spcAft>
            </a:pP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up</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14th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day</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activity</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A1.1,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if</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mobility</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between</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Programme</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Countries</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or</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A1.2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if</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mobility</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between</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Programme</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Partner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Countries</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per</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day</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per</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participant</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between</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15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th</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60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th</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day</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activity</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70% of A1.1,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if</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mobility</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between</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Programme</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Countries</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or</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A1.2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if</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mobility</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between</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Programme</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Partner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Countries</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per</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day</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per</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tr-TR" sz="1050" dirty="0" err="1">
                <a:solidFill>
                  <a:srgbClr val="000000"/>
                </a:solidFill>
                <a:latin typeface="Calibri" panose="020F0502020204030204" pitchFamily="34" charset="0"/>
                <a:ea typeface="Calibri" panose="020F0502020204030204" pitchFamily="34" charset="0"/>
                <a:cs typeface="Calibri" panose="020F0502020204030204" pitchFamily="34" charset="0"/>
              </a:rPr>
              <a:t>participant</a:t>
            </a:r>
            <a:r>
              <a:rPr lang="tr-T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tr-TR"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2259374859"/>
              </p:ext>
            </p:extLst>
          </p:nvPr>
        </p:nvGraphicFramePr>
        <p:xfrm>
          <a:off x="2431857" y="4859034"/>
          <a:ext cx="6019664" cy="1528464"/>
        </p:xfrm>
        <a:graphic>
          <a:graphicData uri="http://schemas.openxmlformats.org/drawingml/2006/table">
            <a:tbl>
              <a:tblPr>
                <a:tableStyleId>{5DA37D80-6434-44D0-A028-1B22A696006F}</a:tableStyleId>
              </a:tblPr>
              <a:tblGrid>
                <a:gridCol w="3014059">
                  <a:extLst>
                    <a:ext uri="{9D8B030D-6E8A-4147-A177-3AD203B41FA5}">
                      <a16:colId xmlns:a16="http://schemas.microsoft.com/office/drawing/2014/main" val="20000"/>
                    </a:ext>
                  </a:extLst>
                </a:gridCol>
                <a:gridCol w="3005605">
                  <a:extLst>
                    <a:ext uri="{9D8B030D-6E8A-4147-A177-3AD203B41FA5}">
                      <a16:colId xmlns:a16="http://schemas.microsoft.com/office/drawing/2014/main" val="20001"/>
                    </a:ext>
                  </a:extLst>
                </a:gridCol>
              </a:tblGrid>
              <a:tr h="218352">
                <a:tc>
                  <a:txBody>
                    <a:bodyPr/>
                    <a:lstStyle/>
                    <a:p>
                      <a:pPr algn="ctr">
                        <a:lnSpc>
                          <a:spcPct val="107000"/>
                        </a:lnSpc>
                        <a:spcAft>
                          <a:spcPts val="0"/>
                        </a:spcAft>
                      </a:pPr>
                      <a:r>
                        <a:rPr lang="tr-TR" sz="1200" b="1" dirty="0">
                          <a:effectLst/>
                        </a:rPr>
                        <a:t>Travel distances33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200" b="1" dirty="0" err="1">
                          <a:effectLst/>
                        </a:rPr>
                        <a:t>Amount</a:t>
                      </a:r>
                      <a:r>
                        <a:rPr lang="tr-TR" sz="1200" b="1" dirty="0">
                          <a:effectLst/>
                        </a:rPr>
                        <a:t>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18352">
                <a:tc>
                  <a:txBody>
                    <a:bodyPr/>
                    <a:lstStyle/>
                    <a:p>
                      <a:pPr algn="ctr">
                        <a:lnSpc>
                          <a:spcPct val="107000"/>
                        </a:lnSpc>
                        <a:spcAft>
                          <a:spcPts val="0"/>
                        </a:spcAft>
                      </a:pPr>
                      <a:r>
                        <a:rPr lang="tr-TR" sz="1200">
                          <a:effectLst/>
                        </a:rPr>
                        <a:t>Between 100 and 499 KM34 :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200">
                          <a:effectLst/>
                        </a:rPr>
                        <a:t>180 EUR per participant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18352">
                <a:tc>
                  <a:txBody>
                    <a:bodyPr/>
                    <a:lstStyle/>
                    <a:p>
                      <a:pPr algn="ctr">
                        <a:lnSpc>
                          <a:spcPct val="107000"/>
                        </a:lnSpc>
                        <a:spcAft>
                          <a:spcPts val="0"/>
                        </a:spcAft>
                      </a:pPr>
                      <a:r>
                        <a:rPr lang="tr-TR" sz="1200">
                          <a:effectLst/>
                        </a:rPr>
                        <a:t>Between 500 and 1999 KM: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275 EUR per participant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18352">
                <a:tc>
                  <a:txBody>
                    <a:bodyPr/>
                    <a:lstStyle/>
                    <a:p>
                      <a:pPr algn="ctr">
                        <a:lnSpc>
                          <a:spcPct val="107000"/>
                        </a:lnSpc>
                        <a:spcAft>
                          <a:spcPts val="0"/>
                        </a:spcAft>
                      </a:pPr>
                      <a:r>
                        <a:rPr lang="tr-TR" sz="1200">
                          <a:effectLst/>
                        </a:rPr>
                        <a:t>Between 2000 and 2999 KM: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360 EUR per participant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18352">
                <a:tc>
                  <a:txBody>
                    <a:bodyPr/>
                    <a:lstStyle/>
                    <a:p>
                      <a:pPr algn="ctr">
                        <a:lnSpc>
                          <a:spcPct val="107000"/>
                        </a:lnSpc>
                        <a:spcAft>
                          <a:spcPts val="0"/>
                        </a:spcAft>
                      </a:pPr>
                      <a:r>
                        <a:rPr lang="tr-TR" sz="1200">
                          <a:effectLst/>
                        </a:rPr>
                        <a:t>Between 3000 and 3999 KM: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530 EUR </a:t>
                      </a:r>
                      <a:r>
                        <a:rPr lang="tr-TR" sz="1200" dirty="0" err="1">
                          <a:effectLst/>
                        </a:rPr>
                        <a:t>per</a:t>
                      </a:r>
                      <a:r>
                        <a:rPr lang="tr-TR" sz="1200" dirty="0">
                          <a:effectLst/>
                        </a:rPr>
                        <a:t> </a:t>
                      </a:r>
                      <a:r>
                        <a:rPr lang="tr-TR" sz="1200" dirty="0" err="1">
                          <a:effectLst/>
                        </a:rPr>
                        <a:t>participant</a:t>
                      </a: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18352">
                <a:tc>
                  <a:txBody>
                    <a:bodyPr/>
                    <a:lstStyle/>
                    <a:p>
                      <a:pPr algn="ctr">
                        <a:lnSpc>
                          <a:spcPct val="107000"/>
                        </a:lnSpc>
                        <a:spcAft>
                          <a:spcPts val="0"/>
                        </a:spcAft>
                      </a:pPr>
                      <a:r>
                        <a:rPr lang="tr-TR" sz="1200">
                          <a:effectLst/>
                        </a:rPr>
                        <a:t>Between 4000 and 7999 KM: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a:effectLst/>
                        </a:rPr>
                        <a:t>820 EUR per participant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18352">
                <a:tc>
                  <a:txBody>
                    <a:bodyPr/>
                    <a:lstStyle/>
                    <a:p>
                      <a:pPr algn="ctr">
                        <a:lnSpc>
                          <a:spcPct val="107000"/>
                        </a:lnSpc>
                        <a:spcAft>
                          <a:spcPts val="0"/>
                        </a:spcAft>
                      </a:pPr>
                      <a:r>
                        <a:rPr lang="tr-TR" sz="1200" dirty="0">
                          <a:effectLst/>
                        </a:rPr>
                        <a:t>8000 KM </a:t>
                      </a:r>
                      <a:r>
                        <a:rPr lang="tr-TR" sz="1200" dirty="0" err="1">
                          <a:effectLst/>
                        </a:rPr>
                        <a:t>or</a:t>
                      </a:r>
                      <a:r>
                        <a:rPr lang="tr-TR" sz="1200" dirty="0">
                          <a:effectLst/>
                        </a:rPr>
                        <a:t> </a:t>
                      </a:r>
                      <a:r>
                        <a:rPr lang="tr-TR" sz="1200" dirty="0" err="1">
                          <a:effectLst/>
                        </a:rPr>
                        <a:t>more</a:t>
                      </a: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1100 EUR </a:t>
                      </a:r>
                      <a:r>
                        <a:rPr lang="tr-TR" sz="1200" dirty="0" err="1">
                          <a:effectLst/>
                        </a:rPr>
                        <a:t>per</a:t>
                      </a:r>
                      <a:r>
                        <a:rPr lang="tr-TR" sz="1200" dirty="0">
                          <a:effectLst/>
                        </a:rPr>
                        <a:t> </a:t>
                      </a:r>
                      <a:r>
                        <a:rPr lang="tr-TR" sz="1200" dirty="0" err="1">
                          <a:effectLst/>
                        </a:rPr>
                        <a:t>participant</a:t>
                      </a: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8" name="Altbilgi Yer Tutucusu 7"/>
          <p:cNvSpPr>
            <a:spLocks noGrp="1"/>
          </p:cNvSpPr>
          <p:nvPr>
            <p:ph type="ftr" sz="quarter" idx="11"/>
          </p:nvPr>
        </p:nvSpPr>
        <p:spPr>
          <a:xfrm>
            <a:off x="2431857" y="6387498"/>
            <a:ext cx="7619999" cy="365125"/>
          </a:xfrm>
        </p:spPr>
        <p:txBody>
          <a:bodyPr/>
          <a:lstStyle/>
          <a:p>
            <a:r>
              <a:rPr lang="tr-TR" dirty="0"/>
              <a:t>MÜ Uluslararası İlişkiler Ofisi</a:t>
            </a:r>
          </a:p>
        </p:txBody>
      </p:sp>
      <p:sp>
        <p:nvSpPr>
          <p:cNvPr id="7" name="Satır Belirtme Çizgisi 1 6"/>
          <p:cNvSpPr/>
          <p:nvPr/>
        </p:nvSpPr>
        <p:spPr>
          <a:xfrm>
            <a:off x="10323864" y="1862281"/>
            <a:ext cx="1772342" cy="1073759"/>
          </a:xfrm>
          <a:prstGeom prst="borderCallout1">
            <a:avLst>
              <a:gd name="adj1" fmla="val 18750"/>
              <a:gd name="adj2" fmla="val -8333"/>
              <a:gd name="adj3" fmla="val 60138"/>
              <a:gd name="adj4" fmla="val -738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a:t>Partner ülkeden Türkiye’ye gelen personel ilk 14 gün için günlük 140 EURO hibe alacaktır. </a:t>
            </a:r>
          </a:p>
        </p:txBody>
      </p:sp>
      <p:sp>
        <p:nvSpPr>
          <p:cNvPr id="9" name="Satır Belirtme Çizgisi 1 8"/>
          <p:cNvSpPr/>
          <p:nvPr/>
        </p:nvSpPr>
        <p:spPr>
          <a:xfrm>
            <a:off x="10209211" y="3107633"/>
            <a:ext cx="1772342" cy="1073759"/>
          </a:xfrm>
          <a:prstGeom prst="borderCallout1">
            <a:avLst>
              <a:gd name="adj1" fmla="val 18750"/>
              <a:gd name="adj2" fmla="val -8333"/>
              <a:gd name="adj3" fmla="val 79602"/>
              <a:gd name="adj4" fmla="val -168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a:t>Bir program ülkesinden partner ülkeye gidenler ise ilk 14 gün için günlük 160 EURO hibe alacaktır. </a:t>
            </a:r>
          </a:p>
        </p:txBody>
      </p:sp>
    </p:spTree>
    <p:extLst>
      <p:ext uri="{BB962C8B-B14F-4D97-AF65-F5344CB8AC3E}">
        <p14:creationId xmlns:p14="http://schemas.microsoft.com/office/powerpoint/2010/main" val="4205235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Başvuru nasıl yapılır?</a:t>
            </a:r>
          </a:p>
        </p:txBody>
      </p:sp>
      <p:sp>
        <p:nvSpPr>
          <p:cNvPr id="3" name="İçerik Yer Tutucusu 2"/>
          <p:cNvSpPr>
            <a:spLocks noGrp="1"/>
          </p:cNvSpPr>
          <p:nvPr>
            <p:ph idx="1"/>
          </p:nvPr>
        </p:nvSpPr>
        <p:spPr>
          <a:xfrm>
            <a:off x="2229288" y="2131593"/>
            <a:ext cx="8915400" cy="3777622"/>
          </a:xfrm>
        </p:spPr>
        <p:txBody>
          <a:bodyPr/>
          <a:lstStyle/>
          <a:p>
            <a:pPr>
              <a:lnSpc>
                <a:spcPct val="200000"/>
              </a:lnSpc>
            </a:pPr>
            <a:r>
              <a:rPr lang="tr-TR" dirty="0"/>
              <a:t>Program ülkesi olarak Munzur Üniversitesi partner ülkelerde bulunan yükseköğrenim kurumları ile bölüm bazında anlaşma yapar ve bu anlaşmaları referans alarak proje başvurusu yapar. Proje başvurusunda tüm akışlar, sayı, seviye, tür ve mesafe olarak beyan edilir ve 4 temel kalite sorusu cevaplanır. Bu soruların her okul için ayrı ayrı ve her iki tarafında bakış açısı yansıtılacak şekilde cevaplanması gerekmektedir.</a:t>
            </a:r>
          </a:p>
        </p:txBody>
      </p:sp>
      <p:sp>
        <p:nvSpPr>
          <p:cNvPr id="5" name="Altbilgi Yer Tutucusu 4"/>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25270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İletişim vb. bilgiler girildikten sonra akış tablosu doldurulmalıdır</a:t>
            </a:r>
          </a:p>
        </p:txBody>
      </p:sp>
      <p:sp>
        <p:nvSpPr>
          <p:cNvPr id="4" name="Altbilgi Yer Tutucusu 3"/>
          <p:cNvSpPr>
            <a:spLocks noGrp="1"/>
          </p:cNvSpPr>
          <p:nvPr>
            <p:ph type="ftr" sz="quarter" idx="11"/>
          </p:nvPr>
        </p:nvSpPr>
        <p:spPr>
          <a:xfrm>
            <a:off x="1702340" y="6417910"/>
            <a:ext cx="7619999" cy="365125"/>
          </a:xfrm>
        </p:spPr>
        <p:txBody>
          <a:bodyPr/>
          <a:lstStyle/>
          <a:p>
            <a:r>
              <a:rPr lang="tr-TR" dirty="0"/>
              <a:t>MÜ Uluslararası İlişkiler Ofisi</a:t>
            </a:r>
          </a:p>
        </p:txBody>
      </p:sp>
      <p:pic>
        <p:nvPicPr>
          <p:cNvPr id="5" name="Resim 4"/>
          <p:cNvPicPr>
            <a:picLocks noChangeAspect="1"/>
          </p:cNvPicPr>
          <p:nvPr/>
        </p:nvPicPr>
        <p:blipFill>
          <a:blip r:embed="rId2"/>
          <a:stretch>
            <a:fillRect/>
          </a:stretch>
        </p:blipFill>
        <p:spPr>
          <a:xfrm>
            <a:off x="1702340" y="1819867"/>
            <a:ext cx="10281954" cy="4499556"/>
          </a:xfrm>
          <a:prstGeom prst="rect">
            <a:avLst/>
          </a:prstGeom>
        </p:spPr>
      </p:pic>
    </p:spTree>
    <p:extLst>
      <p:ext uri="{BB962C8B-B14F-4D97-AF65-F5344CB8AC3E}">
        <p14:creationId xmlns:p14="http://schemas.microsoft.com/office/powerpoint/2010/main" val="331363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tr-TR" dirty="0"/>
              <a:t>MÜ Uluslararası İlişkiler Ofisi</a:t>
            </a:r>
          </a:p>
        </p:txBody>
      </p:sp>
      <p:pic>
        <p:nvPicPr>
          <p:cNvPr id="5" name="Resim 4"/>
          <p:cNvPicPr>
            <a:picLocks noChangeAspect="1"/>
          </p:cNvPicPr>
          <p:nvPr/>
        </p:nvPicPr>
        <p:blipFill>
          <a:blip r:embed="rId2"/>
          <a:stretch>
            <a:fillRect/>
          </a:stretch>
        </p:blipFill>
        <p:spPr>
          <a:xfrm>
            <a:off x="1863634" y="51469"/>
            <a:ext cx="9499059" cy="6084339"/>
          </a:xfrm>
          <a:prstGeom prst="rect">
            <a:avLst/>
          </a:prstGeom>
        </p:spPr>
      </p:pic>
    </p:spTree>
    <p:extLst>
      <p:ext uri="{BB962C8B-B14F-4D97-AF65-F5344CB8AC3E}">
        <p14:creationId xmlns:p14="http://schemas.microsoft.com/office/powerpoint/2010/main" val="118223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2285999" y="6301178"/>
            <a:ext cx="7619999" cy="365125"/>
          </a:xfrm>
        </p:spPr>
        <p:txBody>
          <a:bodyPr/>
          <a:lstStyle/>
          <a:p>
            <a:r>
              <a:rPr lang="tr-TR" dirty="0"/>
              <a:t>MÜ Uluslararası İlişkiler Ofisi</a:t>
            </a:r>
          </a:p>
        </p:txBody>
      </p:sp>
      <p:pic>
        <p:nvPicPr>
          <p:cNvPr id="5" name="Resim 4"/>
          <p:cNvPicPr>
            <a:picLocks noChangeAspect="1"/>
          </p:cNvPicPr>
          <p:nvPr/>
        </p:nvPicPr>
        <p:blipFill>
          <a:blip r:embed="rId2"/>
          <a:stretch>
            <a:fillRect/>
          </a:stretch>
        </p:blipFill>
        <p:spPr>
          <a:xfrm>
            <a:off x="2163671" y="272009"/>
            <a:ext cx="8565049" cy="6029169"/>
          </a:xfrm>
          <a:prstGeom prst="rect">
            <a:avLst/>
          </a:prstGeom>
        </p:spPr>
      </p:pic>
    </p:spTree>
    <p:extLst>
      <p:ext uri="{BB962C8B-B14F-4D97-AF65-F5344CB8AC3E}">
        <p14:creationId xmlns:p14="http://schemas.microsoft.com/office/powerpoint/2010/main" val="296972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a:t>MÜ Uluslararası İlişkiler Ofisi</a:t>
            </a:r>
          </a:p>
        </p:txBody>
      </p:sp>
      <p:pic>
        <p:nvPicPr>
          <p:cNvPr id="5" name="Resim 4"/>
          <p:cNvPicPr>
            <a:picLocks noChangeAspect="1"/>
          </p:cNvPicPr>
          <p:nvPr/>
        </p:nvPicPr>
        <p:blipFill>
          <a:blip r:embed="rId2"/>
          <a:stretch>
            <a:fillRect/>
          </a:stretch>
        </p:blipFill>
        <p:spPr>
          <a:xfrm>
            <a:off x="1798780" y="1346663"/>
            <a:ext cx="10231651" cy="3886000"/>
          </a:xfrm>
          <a:prstGeom prst="rect">
            <a:avLst/>
          </a:prstGeom>
        </p:spPr>
      </p:pic>
    </p:spTree>
    <p:extLst>
      <p:ext uri="{BB962C8B-B14F-4D97-AF65-F5344CB8AC3E}">
        <p14:creationId xmlns:p14="http://schemas.microsoft.com/office/powerpoint/2010/main" val="121425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Erasmus+ KA-107 </a:t>
            </a:r>
            <a:r>
              <a:rPr lang="tr-TR" dirty="0" err="1"/>
              <a:t>Mobility</a:t>
            </a:r>
            <a:r>
              <a:rPr lang="tr-TR" dirty="0"/>
              <a:t> Nedir?</a:t>
            </a:r>
          </a:p>
        </p:txBody>
      </p:sp>
      <p:sp>
        <p:nvSpPr>
          <p:cNvPr id="3" name="İçerik Yer Tutucusu 2"/>
          <p:cNvSpPr>
            <a:spLocks noGrp="1"/>
          </p:cNvSpPr>
          <p:nvPr>
            <p:ph idx="1"/>
          </p:nvPr>
        </p:nvSpPr>
        <p:spPr/>
        <p:txBody>
          <a:bodyPr/>
          <a:lstStyle/>
          <a:p>
            <a:r>
              <a:rPr lang="tr-TR" dirty="0"/>
              <a:t>KA-107 (International </a:t>
            </a:r>
            <a:r>
              <a:rPr lang="tr-TR" dirty="0" err="1"/>
              <a:t>Credit</a:t>
            </a:r>
            <a:r>
              <a:rPr lang="tr-TR" dirty="0"/>
              <a:t> </a:t>
            </a:r>
            <a:r>
              <a:rPr lang="tr-TR" dirty="0" err="1"/>
              <a:t>Mobility</a:t>
            </a:r>
            <a:r>
              <a:rPr lang="tr-TR" dirty="0"/>
              <a:t>-ICM), Erasmus+ programı altında 2015 yılında faaliyete geçen, Erasmus+ program ülkeleri ile diğer ülkeler (ortak ülkeler) arasında öğrenci ve personel değişimini mümkün kılan proje temelli yeni bir değişim programıdır. </a:t>
            </a:r>
          </a:p>
          <a:p>
            <a:endParaRPr lang="tr-TR" dirty="0"/>
          </a:p>
          <a:p>
            <a:r>
              <a:rPr lang="tr-TR" dirty="0"/>
              <a:t>KA-107 faaliyeti ile program ve ortak ülkeler arasında anlaşma yapılmak ve projenin onaylanması kaydı ile 3-12 ay arasında Öğrenci (öğrenim) ve 5-60 gün arasında Personel (ders verme-eğitim alma) hareketliliği gerçekleştirmek mümkündür.</a:t>
            </a:r>
          </a:p>
        </p:txBody>
      </p:sp>
      <p:sp>
        <p:nvSpPr>
          <p:cNvPr id="5" name="Altbilgi Yer Tutucusu 4"/>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1854356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Başvurular Nasıl Değerlendirilir?</a:t>
            </a:r>
          </a:p>
        </p:txBody>
      </p:sp>
      <p:sp>
        <p:nvSpPr>
          <p:cNvPr id="3" name="İçerik Yer Tutucusu 2"/>
          <p:cNvSpPr>
            <a:spLocks noGrp="1"/>
          </p:cNvSpPr>
          <p:nvPr>
            <p:ph idx="1"/>
          </p:nvPr>
        </p:nvSpPr>
        <p:spPr/>
        <p:txBody>
          <a:bodyPr>
            <a:normAutofit/>
          </a:bodyPr>
          <a:lstStyle/>
          <a:p>
            <a:r>
              <a:rPr lang="tr-TR" b="1" i="1" dirty="0"/>
              <a:t>Ön değerlendirme:</a:t>
            </a:r>
          </a:p>
          <a:p>
            <a:r>
              <a:rPr lang="tr-TR" dirty="0"/>
              <a:t>Doğru form-Doğru başvuru tarihi-Doğru imza gibi kontroller</a:t>
            </a:r>
          </a:p>
          <a:p>
            <a:r>
              <a:rPr lang="tr-TR" b="1" i="1" dirty="0"/>
              <a:t>Kalite değerlendirmesi:</a:t>
            </a:r>
          </a:p>
          <a:p>
            <a:r>
              <a:rPr lang="tr-TR" dirty="0"/>
              <a:t>Bağımsız 2 dış uzman tarafından gerçekleştirilecek.</a:t>
            </a:r>
          </a:p>
          <a:p>
            <a:r>
              <a:rPr lang="tr-TR" dirty="0"/>
              <a:t>Uygun olmayan hareketliliklerin tespiti</a:t>
            </a:r>
          </a:p>
          <a:p>
            <a:r>
              <a:rPr lang="tr-TR" dirty="0"/>
              <a:t>Projenin uygunluğu/</a:t>
            </a:r>
            <a:r>
              <a:rPr lang="tr-TR" dirty="0" err="1"/>
              <a:t>ilgiliği</a:t>
            </a:r>
            <a:r>
              <a:rPr lang="tr-TR" dirty="0"/>
              <a:t> bölümünden en az 15 puan almak şart.</a:t>
            </a:r>
          </a:p>
          <a:p>
            <a:r>
              <a:rPr lang="tr-TR" dirty="0"/>
              <a:t>4 sorunun toplamında 100 üzerinden en az 60 puan almak şart.</a:t>
            </a:r>
          </a:p>
          <a:p>
            <a:endParaRPr lang="tr-TR" dirty="0"/>
          </a:p>
          <a:p>
            <a:endParaRPr lang="tr-TR" dirty="0"/>
          </a:p>
        </p:txBody>
      </p:sp>
      <p:sp>
        <p:nvSpPr>
          <p:cNvPr id="6" name="Altbilgi Yer Tutucusu 5"/>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1401430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Başvurular Nasıl Değerlendirilir?</a:t>
            </a:r>
          </a:p>
        </p:txBody>
      </p:sp>
      <p:sp>
        <p:nvSpPr>
          <p:cNvPr id="3" name="İçerik Yer Tutucusu 2"/>
          <p:cNvSpPr>
            <a:spLocks noGrp="1"/>
          </p:cNvSpPr>
          <p:nvPr>
            <p:ph idx="1"/>
          </p:nvPr>
        </p:nvSpPr>
        <p:spPr/>
        <p:txBody>
          <a:bodyPr>
            <a:normAutofit fontScale="92500" lnSpcReduction="10000"/>
          </a:bodyPr>
          <a:lstStyle/>
          <a:p>
            <a:r>
              <a:rPr lang="tr-TR" dirty="0"/>
              <a:t>2 uzman arası puan farkı 30’dan az ise konsolidasyon için bir lider uzman</a:t>
            </a:r>
          </a:p>
          <a:p>
            <a:pPr marL="0" indent="0">
              <a:buNone/>
            </a:pPr>
            <a:r>
              <a:rPr lang="tr-TR" dirty="0"/>
              <a:t>atanarak, ortak yorum ve puan verilecek,</a:t>
            </a:r>
          </a:p>
          <a:p>
            <a:r>
              <a:rPr lang="es-ES" dirty="0"/>
              <a:t>2uzmanarası puan farkı 30’dan fazla ise projeye 3. bir uzman atanacak,</a:t>
            </a:r>
          </a:p>
          <a:p>
            <a:r>
              <a:rPr lang="tr-TR" dirty="0"/>
              <a:t>3. uzmanın atandığı durumlarda, kendisi lider uzman olarak atanacak ve</a:t>
            </a:r>
          </a:p>
          <a:p>
            <a:pPr marL="0" indent="0">
              <a:buNone/>
            </a:pPr>
            <a:r>
              <a:rPr lang="tr-TR" dirty="0"/>
              <a:t>kendisine en yakın puanı vermiş diğer uzman ile birlikte ortak yorum ve puan</a:t>
            </a:r>
          </a:p>
          <a:p>
            <a:pPr marL="0" indent="0">
              <a:buNone/>
            </a:pPr>
            <a:r>
              <a:rPr lang="tr-TR" dirty="0"/>
              <a:t>verilecek,</a:t>
            </a:r>
          </a:p>
          <a:p>
            <a:r>
              <a:rPr lang="tr-TR" dirty="0"/>
              <a:t>Sonuç olarak, ülkeler kendi kategorilerinde puan sıralamasına girecek ve en</a:t>
            </a:r>
          </a:p>
          <a:p>
            <a:pPr marL="0" indent="0">
              <a:buNone/>
            </a:pPr>
            <a:r>
              <a:rPr lang="tr-TR" dirty="0"/>
              <a:t>üstten başlayarak </a:t>
            </a:r>
            <a:r>
              <a:rPr lang="tr-TR" dirty="0" err="1"/>
              <a:t>hibelendirilecek</a:t>
            </a:r>
            <a:r>
              <a:rPr lang="tr-TR" dirty="0"/>
              <a:t>.</a:t>
            </a:r>
          </a:p>
          <a:p>
            <a:r>
              <a:rPr lang="tr-TR" dirty="0"/>
              <a:t>Değerlendirme komitesi, coğrafi dağılımı sağlamak ve bütçeyi daha etkin kullanabilmek amacı ile önlemler alabilir. Bunlar; faaliyet sürelerini kısaltmak, kişi sayılarını düşürmek vb. olabilir. </a:t>
            </a:r>
          </a:p>
        </p:txBody>
      </p:sp>
      <p:sp>
        <p:nvSpPr>
          <p:cNvPr id="5" name="Altbilgi Yer Tutucusu 4"/>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323815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756624" y="696686"/>
            <a:ext cx="7837035" cy="4998720"/>
          </a:xfrm>
          <a:prstGeom prst="rect">
            <a:avLst/>
          </a:prstGeom>
        </p:spPr>
      </p:pic>
      <p:sp>
        <p:nvSpPr>
          <p:cNvPr id="6" name="Altbilgi Yer Tutucusu 5"/>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368792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Proje başvurusu 4 temel soru;</a:t>
            </a:r>
          </a:p>
        </p:txBody>
      </p:sp>
      <p:graphicFrame>
        <p:nvGraphicFramePr>
          <p:cNvPr id="4" name="Tablo 3"/>
          <p:cNvGraphicFramePr>
            <a:graphicFrameLocks noGrp="1"/>
          </p:cNvGraphicFramePr>
          <p:nvPr>
            <p:extLst>
              <p:ext uri="{D42A27DB-BD31-4B8C-83A1-F6EECF244321}">
                <p14:modId xmlns:p14="http://schemas.microsoft.com/office/powerpoint/2010/main" val="2983408309"/>
              </p:ext>
            </p:extLst>
          </p:nvPr>
        </p:nvGraphicFramePr>
        <p:xfrm>
          <a:off x="3224349" y="1813265"/>
          <a:ext cx="7434942" cy="3734095"/>
        </p:xfrm>
        <a:graphic>
          <a:graphicData uri="http://schemas.openxmlformats.org/drawingml/2006/table">
            <a:tbl>
              <a:tblPr firstRow="1" firstCol="1" bandRow="1">
                <a:tableStyleId>{5C22544A-7EE6-4342-B048-85BDC9FD1C3A}</a:tableStyleId>
              </a:tblPr>
              <a:tblGrid>
                <a:gridCol w="2089693">
                  <a:extLst>
                    <a:ext uri="{9D8B030D-6E8A-4147-A177-3AD203B41FA5}">
                      <a16:colId xmlns:a16="http://schemas.microsoft.com/office/drawing/2014/main" val="20000"/>
                    </a:ext>
                  </a:extLst>
                </a:gridCol>
                <a:gridCol w="5345249">
                  <a:extLst>
                    <a:ext uri="{9D8B030D-6E8A-4147-A177-3AD203B41FA5}">
                      <a16:colId xmlns:a16="http://schemas.microsoft.com/office/drawing/2014/main" val="20001"/>
                    </a:ext>
                  </a:extLst>
                </a:gridCol>
              </a:tblGrid>
              <a:tr h="1021059">
                <a:tc>
                  <a:txBody>
                    <a:bodyPr/>
                    <a:lstStyle/>
                    <a:p>
                      <a:pPr algn="l">
                        <a:spcAft>
                          <a:spcPts val="0"/>
                        </a:spcAft>
                      </a:pPr>
                      <a:r>
                        <a:rPr lang="en-GB" sz="1200" dirty="0">
                          <a:effectLst/>
                        </a:rPr>
                        <a:t>Relevance of the strategy (maximum 30 points) </a:t>
                      </a:r>
                      <a:endParaRPr lang="tr-TR" sz="1200" dirty="0">
                        <a:effectLst/>
                      </a:endParaRPr>
                    </a:p>
                    <a:p>
                      <a:pPr algn="l">
                        <a:spcAft>
                          <a:spcPts val="0"/>
                        </a:spcAft>
                      </a:pPr>
                      <a:r>
                        <a:rPr lang="en-GB" sz="1200" dirty="0">
                          <a:effectLst/>
                        </a:rPr>
                        <a:t> </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spcAft>
                          <a:spcPts val="0"/>
                        </a:spcAft>
                      </a:pPr>
                      <a:r>
                        <a:rPr lang="en-GB" sz="1200">
                          <a:effectLst/>
                        </a:rPr>
                        <a:t>The extent to which the planned mobility project is relevant to the internationalisation strategy of the higher education institutions involved (both in the Programme and in the Partner country) and the rational for choosing staff and/ or student mobility. </a:t>
                      </a:r>
                      <a:endParaRPr lang="tr-TR"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834532">
                <a:tc>
                  <a:txBody>
                    <a:bodyPr/>
                    <a:lstStyle/>
                    <a:p>
                      <a:pPr algn="l">
                        <a:spcAft>
                          <a:spcPts val="0"/>
                        </a:spcAft>
                      </a:pPr>
                      <a:r>
                        <a:rPr lang="en-GB" sz="1200" dirty="0">
                          <a:effectLst/>
                        </a:rPr>
                        <a:t>Quality of the cooperation arrangements (maximum 30 points) </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spcAft>
                          <a:spcPts val="0"/>
                        </a:spcAft>
                      </a:pPr>
                      <a:r>
                        <a:rPr lang="en-GB" sz="1200">
                          <a:effectLst/>
                        </a:rPr>
                        <a:t>The extent to which the applicant organisation has previous experience of similar projects with higher institutions in the partner country and the clarity of the description of responsibilities, roles and tasks between partners.</a:t>
                      </a:r>
                      <a:endParaRPr lang="tr-TR"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765794">
                <a:tc>
                  <a:txBody>
                    <a:bodyPr/>
                    <a:lstStyle/>
                    <a:p>
                      <a:pPr algn="l">
                        <a:spcAft>
                          <a:spcPts val="0"/>
                        </a:spcAft>
                      </a:pPr>
                      <a:r>
                        <a:rPr lang="en-GB" sz="1200" dirty="0">
                          <a:effectLst/>
                        </a:rPr>
                        <a:t>Quality of the activity design and implementation (maximum 20 points) </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spcAft>
                          <a:spcPts val="0"/>
                        </a:spcAft>
                      </a:pPr>
                      <a:r>
                        <a:rPr lang="en-GB" sz="1200">
                          <a:effectLst/>
                        </a:rPr>
                        <a:t>The completeness and quality of arrangements for the selection of participants, the support provided to them and the recognition of their mobility period (in particular in the Partner country). </a:t>
                      </a:r>
                      <a:endParaRPr lang="tr-TR"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1112710">
                <a:tc>
                  <a:txBody>
                    <a:bodyPr/>
                    <a:lstStyle/>
                    <a:p>
                      <a:pPr algn="l">
                        <a:spcAft>
                          <a:spcPts val="0"/>
                        </a:spcAft>
                      </a:pPr>
                      <a:r>
                        <a:rPr lang="en-GB" sz="1200" dirty="0">
                          <a:effectLst/>
                        </a:rPr>
                        <a:t>Impact and dissemination (maximum 20 points) </a:t>
                      </a:r>
                      <a:endParaRPr lang="tr-TR" sz="1200" dirty="0">
                        <a:effectLst/>
                      </a:endParaRPr>
                    </a:p>
                    <a:p>
                      <a:pPr algn="l">
                        <a:spcAft>
                          <a:spcPts val="0"/>
                        </a:spcAft>
                      </a:pPr>
                      <a:r>
                        <a:rPr lang="en-GB" sz="1200" dirty="0">
                          <a:effectLst/>
                        </a:rPr>
                        <a:t> </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spcAft>
                          <a:spcPts val="0"/>
                        </a:spcAft>
                      </a:pPr>
                      <a:r>
                        <a:rPr lang="en-GB" sz="1200" dirty="0">
                          <a:effectLst/>
                        </a:rPr>
                        <a:t>The potential impact of the project on participants, beneficiaries, partner organisations, at local, regional and national levels and the quality of measures aimed at disseminating the results of the mobility project at faculty and institution levels, and beyond where applicable, in both the programme and partner countries. </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6" name="Altbilgi Yer Tutucusu 5"/>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1634190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119011"/>
            <a:ext cx="8911687" cy="1387571"/>
          </a:xfrm>
        </p:spPr>
        <p:txBody>
          <a:bodyPr>
            <a:noAutofit/>
          </a:bodyPr>
          <a:lstStyle/>
          <a:p>
            <a:r>
              <a:rPr lang="en-GB" sz="1800" b="1" dirty="0">
                <a:solidFill>
                  <a:schemeClr val="accent1"/>
                </a:solidFill>
              </a:rPr>
              <a:t>Relevance of the strategy </a:t>
            </a:r>
            <a:r>
              <a:rPr lang="tr-TR" sz="1800" b="1" dirty="0">
                <a:solidFill>
                  <a:schemeClr val="accent1"/>
                </a:solidFill>
              </a:rPr>
              <a:t>(Projenin uygunluğu/</a:t>
            </a:r>
            <a:r>
              <a:rPr lang="tr-TR" sz="1800" b="1" dirty="0" err="1">
                <a:solidFill>
                  <a:schemeClr val="accent1"/>
                </a:solidFill>
              </a:rPr>
              <a:t>ilgililiği</a:t>
            </a:r>
            <a:r>
              <a:rPr lang="tr-TR" sz="1800" b="1" dirty="0">
                <a:solidFill>
                  <a:schemeClr val="accent1"/>
                </a:solidFill>
              </a:rPr>
              <a:t>) (</a:t>
            </a:r>
            <a:r>
              <a:rPr lang="tr-TR" sz="1800" b="1" dirty="0" err="1">
                <a:solidFill>
                  <a:schemeClr val="accent1"/>
                </a:solidFill>
              </a:rPr>
              <a:t>max</a:t>
            </a:r>
            <a:r>
              <a:rPr lang="tr-TR" sz="1800" b="1" dirty="0">
                <a:solidFill>
                  <a:schemeClr val="accent1"/>
                </a:solidFill>
              </a:rPr>
              <a:t> 30 puan):</a:t>
            </a:r>
            <a:br>
              <a:rPr lang="tr-TR" sz="1800" b="1" dirty="0">
                <a:solidFill>
                  <a:schemeClr val="accent1"/>
                </a:solidFill>
              </a:rPr>
            </a:br>
            <a:r>
              <a:rPr lang="tr-TR" sz="1800" dirty="0"/>
              <a:t>«</a:t>
            </a:r>
            <a:r>
              <a:rPr lang="en-US" sz="1800" dirty="0"/>
              <a:t>Explain why the planned mobility project is relevant to the</a:t>
            </a:r>
            <a:r>
              <a:rPr lang="tr-TR" sz="1800" dirty="0"/>
              <a:t> </a:t>
            </a:r>
            <a:r>
              <a:rPr lang="en-US" sz="1800" b="1" dirty="0" err="1"/>
              <a:t>internationalisation</a:t>
            </a:r>
            <a:r>
              <a:rPr lang="en-US" sz="1800" b="1" dirty="0"/>
              <a:t> strategy of the </a:t>
            </a:r>
            <a:r>
              <a:rPr lang="en-US" sz="1800" dirty="0"/>
              <a:t>higher education institutions involved(both in the </a:t>
            </a:r>
            <a:r>
              <a:rPr lang="en-US" sz="1800" dirty="0" err="1"/>
              <a:t>Programme</a:t>
            </a:r>
            <a:r>
              <a:rPr lang="en-US" sz="1800" dirty="0"/>
              <a:t> </a:t>
            </a:r>
            <a:r>
              <a:rPr lang="en-US" sz="1800" b="1" dirty="0"/>
              <a:t>and Partner Country). Justify the </a:t>
            </a:r>
            <a:r>
              <a:rPr lang="en-US" sz="1800" dirty="0"/>
              <a:t>proposed</a:t>
            </a:r>
            <a:r>
              <a:rPr lang="tr-TR" sz="1800" dirty="0"/>
              <a:t> </a:t>
            </a:r>
            <a:r>
              <a:rPr lang="en-US" sz="1800" b="1" dirty="0"/>
              <a:t>type(s) of mobility (students and/or staff).</a:t>
            </a:r>
            <a:r>
              <a:rPr lang="tr-TR" sz="1800" b="1" dirty="0"/>
              <a:t>»</a:t>
            </a:r>
            <a:br>
              <a:rPr lang="tr-TR" sz="1800" b="1" dirty="0"/>
            </a:br>
            <a:endParaRPr lang="tr-TR" sz="1800" dirty="0"/>
          </a:p>
        </p:txBody>
      </p:sp>
      <p:sp>
        <p:nvSpPr>
          <p:cNvPr id="3" name="İçerik Yer Tutucusu 2"/>
          <p:cNvSpPr>
            <a:spLocks noGrp="1"/>
          </p:cNvSpPr>
          <p:nvPr>
            <p:ph idx="1"/>
          </p:nvPr>
        </p:nvSpPr>
        <p:spPr>
          <a:xfrm>
            <a:off x="2592925" y="1802673"/>
            <a:ext cx="9311692" cy="4519749"/>
          </a:xfrm>
        </p:spPr>
        <p:txBody>
          <a:bodyPr>
            <a:noAutofit/>
          </a:bodyPr>
          <a:lstStyle/>
          <a:p>
            <a:r>
              <a:rPr lang="tr-TR" sz="1200" dirty="0"/>
              <a:t>Planlanan hareketlilik faaliyetlerinin, hareketliliğe dahil olacak 2 kurumun </a:t>
            </a:r>
            <a:r>
              <a:rPr lang="tr-TR" sz="1200" dirty="0" err="1"/>
              <a:t>uluslararasılaşma</a:t>
            </a:r>
            <a:r>
              <a:rPr lang="tr-TR" sz="1200" dirty="0"/>
              <a:t> stratejileri ile ilgisi!</a:t>
            </a:r>
          </a:p>
          <a:p>
            <a:r>
              <a:rPr lang="tr-TR" sz="1200" dirty="0"/>
              <a:t>Başvuru formunda öğrenci ve/ve ya personel hareketliliği seçme nedeni!</a:t>
            </a:r>
          </a:p>
          <a:p>
            <a:r>
              <a:rPr lang="tr-TR" sz="1200" dirty="0"/>
              <a:t>Hareketlilik gerçekleştirilecek ülkenin, başvuran kurumun </a:t>
            </a:r>
            <a:r>
              <a:rPr lang="tr-TR" sz="1200" dirty="0" err="1"/>
              <a:t>uluslararasılaşma</a:t>
            </a:r>
            <a:r>
              <a:rPr lang="tr-TR" sz="1200" dirty="0"/>
              <a:t> stratejisi </a:t>
            </a:r>
            <a:r>
              <a:rPr lang="tr-TR" sz="1200" dirty="0" err="1"/>
              <a:t>içersindeki</a:t>
            </a:r>
            <a:r>
              <a:rPr lang="tr-TR" sz="1200" dirty="0"/>
              <a:t> yeri</a:t>
            </a:r>
          </a:p>
          <a:p>
            <a:r>
              <a:rPr lang="tr-TR" sz="1200" dirty="0"/>
              <a:t>Planlanan hareketlilik faaliyetlerinin, hareketliliğe dahil olacak 2 kurumun kapasiteleri/</a:t>
            </a:r>
            <a:r>
              <a:rPr lang="tr-TR" sz="1200" dirty="0" err="1"/>
              <a:t>uluslararasılaşmaları</a:t>
            </a:r>
            <a:r>
              <a:rPr lang="tr-TR" sz="1200" dirty="0"/>
              <a:t> üzerindeki etkisi</a:t>
            </a:r>
          </a:p>
          <a:p>
            <a:r>
              <a:rPr lang="tr-TR" sz="1200" dirty="0"/>
              <a:t>Başvuru sahibinin, karşı ülkedeki yükseköğretim kurumunu belirlemiş olması ve </a:t>
            </a:r>
            <a:r>
              <a:rPr lang="tr-TR" sz="1200" dirty="0" err="1"/>
              <a:t>faaaliyetlerin</a:t>
            </a:r>
            <a:r>
              <a:rPr lang="tr-TR" sz="1200" dirty="0"/>
              <a:t> karşı kurumun </a:t>
            </a:r>
            <a:r>
              <a:rPr lang="tr-TR" sz="1200" dirty="0" err="1"/>
              <a:t>uluslararasılaşma</a:t>
            </a:r>
            <a:r>
              <a:rPr lang="tr-TR" sz="1200" dirty="0"/>
              <a:t> stratejisi ile de ilişkilendirilmesi</a:t>
            </a:r>
          </a:p>
          <a:p>
            <a:r>
              <a:rPr lang="tr-TR" sz="1200" dirty="0"/>
              <a:t>Hareketliliğe dahil olan kurumların </a:t>
            </a:r>
            <a:r>
              <a:rPr lang="tr-TR" sz="1200" dirty="0" err="1"/>
              <a:t>uluslararasılaşma</a:t>
            </a:r>
            <a:r>
              <a:rPr lang="tr-TR" sz="1200" dirty="0"/>
              <a:t> stratejileri ile talep edilen </a:t>
            </a:r>
            <a:r>
              <a:rPr lang="en-US" sz="1200" dirty="0"/>
              <a:t>(incoming/outgoing; teaching/training; 1st cycle/2nd cycle/3rd cycle) </a:t>
            </a:r>
            <a:r>
              <a:rPr lang="en-US" sz="1200" dirty="0" err="1"/>
              <a:t>hareketlilik</a:t>
            </a:r>
            <a:r>
              <a:rPr lang="tr-TR" sz="1200" dirty="0"/>
              <a:t> faaliyetleri arasındaki bağlantı</a:t>
            </a:r>
          </a:p>
          <a:p>
            <a:r>
              <a:rPr lang="tr-TR" sz="1200" dirty="0"/>
              <a:t>Kurumunuz neden hareketlilik gerçekleştirmek istiyor? Araştırma ? Personelin mesleki gelişimi için ?</a:t>
            </a:r>
          </a:p>
          <a:p>
            <a:r>
              <a:rPr lang="tr-TR" sz="1200" dirty="0"/>
              <a:t>Projenizdeki öncelik verdiğiniz bölge/ülke? Neden bu bölge/ülkeyi tercih ediyorsunuz?</a:t>
            </a:r>
          </a:p>
          <a:p>
            <a:r>
              <a:rPr lang="tr-TR" sz="1200" dirty="0"/>
              <a:t>Bu bölge / ülke ile işbirliği için herhangi bir kurumsal politika var mı? Belirli bir kurum ile özellikle fakülte bazında işbirliğiniz var mı? Hangi alanlarda güçlü bir işbirliğiniz var?</a:t>
            </a:r>
          </a:p>
          <a:p>
            <a:r>
              <a:rPr lang="tr-TR" sz="1200" dirty="0"/>
              <a:t>Projenin </a:t>
            </a:r>
            <a:r>
              <a:rPr lang="tr-TR" sz="1200" dirty="0" err="1"/>
              <a:t>uluslararasılaşma</a:t>
            </a:r>
            <a:r>
              <a:rPr lang="tr-TR" sz="1200" dirty="0"/>
              <a:t> stratejinizle/hedefleriyle bağlantısı? </a:t>
            </a:r>
            <a:r>
              <a:rPr lang="tr-TR" sz="1200" dirty="0" err="1"/>
              <a:t>Uluslararasılaşma</a:t>
            </a:r>
            <a:r>
              <a:rPr lang="tr-TR" sz="1200" dirty="0"/>
              <a:t> stratejisiniz eğitim , </a:t>
            </a:r>
            <a:r>
              <a:rPr lang="tr-TR" sz="1200" dirty="0" err="1"/>
              <a:t>inovasyon</a:t>
            </a:r>
            <a:r>
              <a:rPr lang="tr-TR" sz="1200" dirty="0"/>
              <a:t>, araştırma alanlarında ortaklık kurmayı içeriyor mu? Ortak kurum seçiminiz (mevcut) bir işbirliğini güçlendirmek için midir? Nasıl?</a:t>
            </a:r>
          </a:p>
          <a:p>
            <a:r>
              <a:rPr lang="tr-TR" sz="1200" dirty="0" err="1"/>
              <a:t>Hereketlilik</a:t>
            </a:r>
            <a:r>
              <a:rPr lang="tr-TR" sz="1200" dirty="0"/>
              <a:t> hangi seviyede (Öğrenci ve/veya personel hareketliliği) olacak? Neden?</a:t>
            </a:r>
          </a:p>
        </p:txBody>
      </p:sp>
      <p:sp>
        <p:nvSpPr>
          <p:cNvPr id="6" name="Altbilgi Yer Tutucusu 5"/>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1820880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53885" y="153847"/>
            <a:ext cx="9398778" cy="1280890"/>
          </a:xfrm>
        </p:spPr>
        <p:txBody>
          <a:bodyPr>
            <a:noAutofit/>
          </a:bodyPr>
          <a:lstStyle/>
          <a:p>
            <a:r>
              <a:rPr lang="tr-TR" sz="1800" b="1" dirty="0" err="1">
                <a:solidFill>
                  <a:schemeClr val="accent1"/>
                </a:solidFill>
              </a:rPr>
              <a:t>Quality</a:t>
            </a:r>
            <a:r>
              <a:rPr lang="tr-TR" sz="1800" b="1" dirty="0">
                <a:solidFill>
                  <a:schemeClr val="accent1"/>
                </a:solidFill>
              </a:rPr>
              <a:t> of </a:t>
            </a:r>
            <a:r>
              <a:rPr lang="tr-TR" sz="1800" b="1" dirty="0" err="1">
                <a:solidFill>
                  <a:schemeClr val="accent1"/>
                </a:solidFill>
              </a:rPr>
              <a:t>the</a:t>
            </a:r>
            <a:r>
              <a:rPr lang="tr-TR" sz="1800" b="1" dirty="0">
                <a:solidFill>
                  <a:schemeClr val="accent1"/>
                </a:solidFill>
              </a:rPr>
              <a:t> </a:t>
            </a:r>
            <a:r>
              <a:rPr lang="tr-TR" sz="1800" b="1" dirty="0" err="1">
                <a:solidFill>
                  <a:schemeClr val="accent1"/>
                </a:solidFill>
              </a:rPr>
              <a:t>cooperation</a:t>
            </a:r>
            <a:r>
              <a:rPr lang="tr-TR" sz="1800" b="1" dirty="0">
                <a:solidFill>
                  <a:schemeClr val="accent1"/>
                </a:solidFill>
              </a:rPr>
              <a:t> </a:t>
            </a:r>
            <a:r>
              <a:rPr lang="tr-TR" sz="1800" b="1" dirty="0" err="1">
                <a:solidFill>
                  <a:schemeClr val="accent1"/>
                </a:solidFill>
              </a:rPr>
              <a:t>arrangements</a:t>
            </a:r>
            <a:r>
              <a:rPr lang="tr-TR" sz="1800" b="1" dirty="0">
                <a:solidFill>
                  <a:schemeClr val="accent1"/>
                </a:solidFill>
              </a:rPr>
              <a:t> (Ortaklık mekanizmalarının kalitesi) (</a:t>
            </a:r>
            <a:r>
              <a:rPr lang="tr-TR" sz="1800" b="1" dirty="0" err="1">
                <a:solidFill>
                  <a:schemeClr val="accent1"/>
                </a:solidFill>
              </a:rPr>
              <a:t>max</a:t>
            </a:r>
            <a:r>
              <a:rPr lang="tr-TR" sz="1800" b="1" dirty="0">
                <a:solidFill>
                  <a:schemeClr val="accent1"/>
                </a:solidFill>
              </a:rPr>
              <a:t> 30 puan): </a:t>
            </a:r>
            <a:r>
              <a:rPr lang="en-US" sz="1800" dirty="0"/>
              <a:t>"Detail your </a:t>
            </a:r>
            <a:r>
              <a:rPr lang="en-US" sz="1800" b="1" dirty="0"/>
              <a:t>previous experience of similar projects with higher</a:t>
            </a:r>
            <a:r>
              <a:rPr lang="tr-TR" sz="1800" b="1" dirty="0"/>
              <a:t> </a:t>
            </a:r>
            <a:r>
              <a:rPr lang="en-US" sz="1800" b="1" dirty="0"/>
              <a:t>education institutions in this Partner </a:t>
            </a:r>
            <a:r>
              <a:rPr lang="en-US" sz="1800" dirty="0"/>
              <a:t>Country, </a:t>
            </a:r>
            <a:r>
              <a:rPr lang="en-US" sz="1800" b="1" dirty="0"/>
              <a:t>if any, and explain how,</a:t>
            </a:r>
            <a:r>
              <a:rPr lang="tr-TR" sz="1800" b="1" dirty="0"/>
              <a:t> </a:t>
            </a:r>
            <a:r>
              <a:rPr lang="en-US" sz="1800" b="1" dirty="0"/>
              <a:t>for the planned mobility project, responsibilities, roles and tasks </a:t>
            </a:r>
            <a:r>
              <a:rPr lang="en-US" sz="1800" dirty="0"/>
              <a:t>will</a:t>
            </a:r>
            <a:r>
              <a:rPr lang="tr-TR" sz="1800" dirty="0"/>
              <a:t> </a:t>
            </a:r>
            <a:r>
              <a:rPr lang="en-US" sz="1800" dirty="0"/>
              <a:t>be defined in the </a:t>
            </a:r>
            <a:r>
              <a:rPr lang="en-US" sz="1800" b="1" dirty="0"/>
              <a:t>Inter-institutional Agreement."</a:t>
            </a:r>
            <a:endParaRPr lang="tr-TR" sz="1800" dirty="0"/>
          </a:p>
        </p:txBody>
      </p:sp>
      <p:sp>
        <p:nvSpPr>
          <p:cNvPr id="3" name="İçerik Yer Tutucusu 2"/>
          <p:cNvSpPr>
            <a:spLocks noGrp="1"/>
          </p:cNvSpPr>
          <p:nvPr>
            <p:ph idx="1"/>
          </p:nvPr>
        </p:nvSpPr>
        <p:spPr>
          <a:xfrm>
            <a:off x="2653885" y="1695994"/>
            <a:ext cx="9337819" cy="4347754"/>
          </a:xfrm>
        </p:spPr>
        <p:txBody>
          <a:bodyPr>
            <a:noAutofit/>
          </a:bodyPr>
          <a:lstStyle/>
          <a:p>
            <a:r>
              <a:rPr lang="tr-TR" sz="1200" dirty="0"/>
              <a:t>Başvuran kurumun, hareketlilik yapmayı planladığı kurumlar ile daha önce benzer faaliyetler gerçekleştirme durumu!</a:t>
            </a:r>
          </a:p>
          <a:p>
            <a:r>
              <a:rPr lang="tr-TR" sz="1200" dirty="0"/>
              <a:t>Hareketlilik gerçekleştirecek kurumlar arasındaki görev ve sorumluluk dağılımının netliği! </a:t>
            </a:r>
          </a:p>
          <a:p>
            <a:r>
              <a:rPr lang="tr-TR" sz="1200" b="1" dirty="0"/>
              <a:t>İlgili ülke ile </a:t>
            </a:r>
            <a:r>
              <a:rPr lang="tr-TR" sz="1200" dirty="0"/>
              <a:t>daha önce gerçekleştirilmiş ya da hali hazırda devam eden bir hareketlilik projesi, avantaj olarak değerlendirilebilir</a:t>
            </a:r>
          </a:p>
          <a:p>
            <a:r>
              <a:rPr lang="tr-TR" sz="1200" dirty="0"/>
              <a:t>İlgili ülkedeki </a:t>
            </a:r>
            <a:r>
              <a:rPr lang="tr-TR" sz="1200" b="1" dirty="0"/>
              <a:t>yükseköğretim kurumu ile </a:t>
            </a:r>
            <a:r>
              <a:rPr lang="tr-TR" sz="1200" dirty="0"/>
              <a:t>gerçekleştirilmiş ya da halihazırda devam eden bir hareketlilik projesi avantaj olarak değerlendirilebilir</a:t>
            </a:r>
          </a:p>
          <a:p>
            <a:r>
              <a:rPr lang="tr-TR" sz="1200" dirty="0"/>
              <a:t>Daha önce dahil olunan ve şu an planlanan hareketlilik projeleri için görev ve sorumlulukların tanımlanmış olması olumlu değerlendirilebilir</a:t>
            </a:r>
          </a:p>
          <a:p>
            <a:r>
              <a:rPr lang="tr-TR" sz="1200" dirty="0"/>
              <a:t>Kurumlar arası anlaşmada taraflarca mutabık kalınan; alanlar, ders katalogları, vize/sigorta konuları, katılımcıların seçim sürecinin hangi tarafça yürütüleceği bilgileri vb.</a:t>
            </a:r>
            <a:r>
              <a:rPr lang="tr-TR" sz="1200" b="1" dirty="0"/>
              <a:t>= </a:t>
            </a:r>
            <a:r>
              <a:rPr lang="tr-TR" sz="1200" dirty="0"/>
              <a:t>Açıkça tanımlanmış yönetim sorumlulukları</a:t>
            </a:r>
          </a:p>
          <a:p>
            <a:r>
              <a:rPr lang="tr-TR" sz="1200" dirty="0"/>
              <a:t>Projenin bütçe yönetimi Ek fon sağlanacak mı? Ne tür ek kaynaklar tahsis edilecek? Bütçeyi yönetecek finansal ve </a:t>
            </a:r>
            <a:r>
              <a:rPr lang="tr-TR" sz="1200" dirty="0" err="1"/>
              <a:t>operasyonel</a:t>
            </a:r>
            <a:r>
              <a:rPr lang="tr-TR" sz="1200" dirty="0"/>
              <a:t> kapasite?</a:t>
            </a:r>
          </a:p>
          <a:p>
            <a:r>
              <a:rPr lang="tr-TR" sz="1200" dirty="0"/>
              <a:t>Kaynak Planlaması (Her bir faaliyet için) Ne tür kaynaklara ihtiyacımız var? Bu kaynak nereden gelecek? İnsan Kaynağı ? Maddi Kaynak ? Ekipman?</a:t>
            </a:r>
          </a:p>
          <a:p>
            <a:r>
              <a:rPr lang="tr-TR" sz="1200" dirty="0"/>
              <a:t>İletişim kanallarının tanımlanması</a:t>
            </a:r>
          </a:p>
          <a:p>
            <a:r>
              <a:rPr lang="tr-TR" sz="1200" dirty="0"/>
              <a:t>Seçilen Ortak Ülke ile önceki/sürmekte olan işbirliği deneyimleriniz/</a:t>
            </a:r>
            <a:r>
              <a:rPr lang="de-DE" sz="1200" dirty="0" err="1"/>
              <a:t>deneyimlerin</a:t>
            </a:r>
            <a:r>
              <a:rPr lang="de-DE" sz="1200" dirty="0"/>
              <a:t> ICM </a:t>
            </a:r>
            <a:r>
              <a:rPr lang="de-DE" sz="1200" dirty="0" err="1"/>
              <a:t>projelerine</a:t>
            </a:r>
            <a:r>
              <a:rPr lang="de-DE" sz="1200" dirty="0"/>
              <a:t> </a:t>
            </a:r>
            <a:r>
              <a:rPr lang="de-DE" sz="1200" dirty="0" err="1"/>
              <a:t>gelecekteki</a:t>
            </a:r>
            <a:r>
              <a:rPr lang="de-DE" sz="1200" dirty="0"/>
              <a:t> </a:t>
            </a:r>
            <a:r>
              <a:rPr lang="de-DE" sz="1200" dirty="0" err="1"/>
              <a:t>katkısı</a:t>
            </a:r>
            <a:r>
              <a:rPr lang="de-DE" sz="1200" dirty="0"/>
              <a:t>?</a:t>
            </a:r>
            <a:endParaRPr lang="tr-TR" sz="1200" dirty="0"/>
          </a:p>
        </p:txBody>
      </p:sp>
      <p:sp>
        <p:nvSpPr>
          <p:cNvPr id="5" name="Altbilgi Yer Tutucusu 4"/>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136296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2" y="179972"/>
            <a:ext cx="9358948" cy="1280890"/>
          </a:xfrm>
        </p:spPr>
        <p:txBody>
          <a:bodyPr>
            <a:noAutofit/>
          </a:bodyPr>
          <a:lstStyle/>
          <a:p>
            <a:r>
              <a:rPr lang="en-GB" sz="1800" b="1" dirty="0">
                <a:solidFill>
                  <a:schemeClr val="accent1"/>
                </a:solidFill>
              </a:rPr>
              <a:t>Quality of the activity design and implementation</a:t>
            </a:r>
            <a:r>
              <a:rPr lang="tr-TR" sz="1800" b="1" dirty="0">
                <a:solidFill>
                  <a:schemeClr val="accent1"/>
                </a:solidFill>
              </a:rPr>
              <a:t> (Proje tasarım ve uygulamasının kalitesi) (</a:t>
            </a:r>
            <a:r>
              <a:rPr lang="tr-TR" sz="1800" b="1" dirty="0" err="1">
                <a:solidFill>
                  <a:schemeClr val="accent1"/>
                </a:solidFill>
              </a:rPr>
              <a:t>max</a:t>
            </a:r>
            <a:r>
              <a:rPr lang="tr-TR" sz="1800" b="1" dirty="0">
                <a:solidFill>
                  <a:schemeClr val="accent1"/>
                </a:solidFill>
              </a:rPr>
              <a:t> 20 puan): </a:t>
            </a:r>
            <a:r>
              <a:rPr lang="en-US" sz="1800" dirty="0"/>
              <a:t>"Present the </a:t>
            </a:r>
            <a:r>
              <a:rPr lang="en-US" sz="1800" b="1" dirty="0"/>
              <a:t>different phases of the mobility project and </a:t>
            </a:r>
            <a:r>
              <a:rPr lang="en-US" sz="1800" b="1" dirty="0" err="1"/>
              <a:t>summarise</a:t>
            </a:r>
            <a:r>
              <a:rPr lang="tr-TR" sz="1800" b="1" dirty="0"/>
              <a:t> </a:t>
            </a:r>
            <a:r>
              <a:rPr lang="en-US" sz="1800" b="1" dirty="0"/>
              <a:t>what partner </a:t>
            </a:r>
            <a:r>
              <a:rPr lang="en-US" sz="1800" b="1" dirty="0" err="1"/>
              <a:t>organisations</a:t>
            </a:r>
            <a:r>
              <a:rPr lang="en-US" sz="1800" b="1" dirty="0"/>
              <a:t> </a:t>
            </a:r>
            <a:r>
              <a:rPr lang="en-US" sz="1800" dirty="0"/>
              <a:t>plan in terms of </a:t>
            </a:r>
            <a:r>
              <a:rPr lang="en-US" sz="1800" b="1" dirty="0"/>
              <a:t>selection of participants,</a:t>
            </a:r>
            <a:r>
              <a:rPr lang="tr-TR" sz="1800" b="1" dirty="0"/>
              <a:t> </a:t>
            </a:r>
            <a:r>
              <a:rPr lang="en-US" sz="1800" b="1" dirty="0"/>
              <a:t>the support provided to them and the recognition of </a:t>
            </a:r>
            <a:r>
              <a:rPr lang="en-US" sz="1800" dirty="0"/>
              <a:t>their mobility period</a:t>
            </a:r>
            <a:r>
              <a:rPr lang="tr-TR" sz="1800" dirty="0"/>
              <a:t> </a:t>
            </a:r>
            <a:r>
              <a:rPr lang="en-US" sz="1800" dirty="0"/>
              <a:t>(in particular in the Partner Country)…”</a:t>
            </a:r>
            <a:endParaRPr lang="tr-TR" sz="1800" dirty="0"/>
          </a:p>
        </p:txBody>
      </p:sp>
      <p:sp>
        <p:nvSpPr>
          <p:cNvPr id="3" name="İçerik Yer Tutucusu 2"/>
          <p:cNvSpPr>
            <a:spLocks noGrp="1"/>
          </p:cNvSpPr>
          <p:nvPr>
            <p:ph idx="1"/>
          </p:nvPr>
        </p:nvSpPr>
        <p:spPr>
          <a:xfrm>
            <a:off x="2589212" y="1689463"/>
            <a:ext cx="9106399" cy="4728754"/>
          </a:xfrm>
        </p:spPr>
        <p:txBody>
          <a:bodyPr>
            <a:noAutofit/>
          </a:bodyPr>
          <a:lstStyle/>
          <a:p>
            <a:r>
              <a:rPr lang="tr-TR" sz="1200" dirty="0"/>
              <a:t>Faaliyete katılacak kişilerin seçilmesi,</a:t>
            </a:r>
          </a:p>
          <a:p>
            <a:r>
              <a:rPr lang="tr-TR" sz="1200" dirty="0"/>
              <a:t>Bu kişilere sağlanacak destekler (dil desteği, yurtdışı çıkış öncesi oryantasyon </a:t>
            </a:r>
            <a:r>
              <a:rPr lang="tr-TR" sz="1200" dirty="0" err="1"/>
              <a:t>vb</a:t>
            </a:r>
            <a:r>
              <a:rPr lang="tr-TR" sz="1200" dirty="0"/>
              <a:t>),</a:t>
            </a:r>
          </a:p>
          <a:p>
            <a:r>
              <a:rPr lang="tr-TR" sz="1200" dirty="0"/>
              <a:t>Hareketlilik sürecinin tanınması (özellikle ortak ülkede tanınma faaliyetleri)</a:t>
            </a:r>
          </a:p>
          <a:p>
            <a:r>
              <a:rPr lang="tr-TR" sz="1200" dirty="0"/>
              <a:t>Planlanan faaliyetlere ait hazırlık süreci, uygulama süreci ve değerlendirme sürecinin netliği ve kalitesi</a:t>
            </a:r>
          </a:p>
          <a:p>
            <a:r>
              <a:rPr lang="tr-TR" sz="1200" dirty="0"/>
              <a:t>Faaliyete katılacak kişilerin seçilmesi için planlanan yöntemin uygunluğu: Şeffaf, adil, tarafsız yöntemler ile fırsat eşitliği sunan, sosyal eşitlik sağlayan ve dezavantajlı kişileri teşvik eden seçim yöntemleri olumlu değerlendirilebilir</a:t>
            </a:r>
          </a:p>
          <a:p>
            <a:r>
              <a:rPr lang="tr-TR" sz="1200" dirty="0"/>
              <a:t>Faaliyetler öncesinde sunulan bilgi ve destek (Konaklama imkanı hakkında bilgi/destek, dil desteği, vize ve sigorta konularında bilgi/destek.)</a:t>
            </a:r>
          </a:p>
          <a:p>
            <a:r>
              <a:rPr lang="tr-TR" sz="1200" dirty="0"/>
              <a:t>Öğrencilerin faaliyetleri süresince edindikleri kazanımların kendi okullarında tanınması için planlanan mekanizma (ECTS ya da diğer mekanizmalar)</a:t>
            </a:r>
          </a:p>
          <a:p>
            <a:r>
              <a:rPr lang="tr-TR" sz="1200" dirty="0"/>
              <a:t>Faaliyete katılan personelin gerçekleştirdiği faaliyetin tanınması için planlanan tanınma/ödül mekanizması</a:t>
            </a:r>
          </a:p>
          <a:p>
            <a:r>
              <a:rPr lang="tr-TR" sz="1200" dirty="0"/>
              <a:t>Sorulara </a:t>
            </a:r>
            <a:r>
              <a:rPr lang="tr-TR" sz="1200" b="1" dirty="0"/>
              <a:t>hareketlilik öncesi/hareketlilik dönemi/hareketlilik sonrası </a:t>
            </a:r>
            <a:r>
              <a:rPr lang="tr-TR" sz="1200" dirty="0"/>
              <a:t>dönemler çerçevesinde yanıt veriniz</a:t>
            </a:r>
          </a:p>
          <a:p>
            <a:r>
              <a:rPr lang="tr-TR" sz="1200" dirty="0"/>
              <a:t>Kurumunuzun ve Ortağınızın; katılımcıların seçimi, tanınma, ve diğer konularda sağlayacağı desteği eksiksiz anlatınız</a:t>
            </a:r>
          </a:p>
          <a:p>
            <a:r>
              <a:rPr lang="tr-TR" sz="1200" dirty="0"/>
              <a:t>Dil eğitimi, kültürel entegrasyonu sağlamaya yönelik faaliyetler, dezavantajlı kesim için planlanan desteklerden bahsediniz (var ise)</a:t>
            </a:r>
          </a:p>
          <a:p>
            <a:r>
              <a:rPr lang="tr-TR" sz="1200" dirty="0"/>
              <a:t>Her faaliyet için zaman çizelgesi/genel bir takvim oluşturunuz</a:t>
            </a:r>
          </a:p>
        </p:txBody>
      </p:sp>
      <p:sp>
        <p:nvSpPr>
          <p:cNvPr id="5" name="Altbilgi Yer Tutucusu 4"/>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581979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2" y="92887"/>
            <a:ext cx="9097691" cy="1692370"/>
          </a:xfrm>
        </p:spPr>
        <p:txBody>
          <a:bodyPr>
            <a:noAutofit/>
          </a:bodyPr>
          <a:lstStyle/>
          <a:p>
            <a:r>
              <a:rPr lang="en-GB" sz="1800" b="1" dirty="0">
                <a:solidFill>
                  <a:schemeClr val="accent1"/>
                </a:solidFill>
              </a:rPr>
              <a:t>Impact and dissemination </a:t>
            </a:r>
            <a:r>
              <a:rPr lang="tr-TR" sz="1800" b="1" dirty="0">
                <a:solidFill>
                  <a:schemeClr val="accent1"/>
                </a:solidFill>
              </a:rPr>
              <a:t>(Etki ve yaygınlaştırma) (</a:t>
            </a:r>
            <a:r>
              <a:rPr lang="tr-TR" sz="1800" b="1" dirty="0" err="1">
                <a:solidFill>
                  <a:schemeClr val="accent1"/>
                </a:solidFill>
              </a:rPr>
              <a:t>max</a:t>
            </a:r>
            <a:r>
              <a:rPr lang="tr-TR" sz="1800" b="1" dirty="0">
                <a:solidFill>
                  <a:schemeClr val="accent1"/>
                </a:solidFill>
              </a:rPr>
              <a:t> 20 puan); </a:t>
            </a:r>
            <a:r>
              <a:rPr lang="en-US" sz="1800" dirty="0"/>
              <a:t>"Explain the desired </a:t>
            </a:r>
            <a:r>
              <a:rPr lang="en-US" sz="1800" b="1" dirty="0"/>
              <a:t>impact of the mobility project on participants,</a:t>
            </a:r>
            <a:r>
              <a:rPr lang="tr-TR" sz="1800" b="1" dirty="0"/>
              <a:t> </a:t>
            </a:r>
            <a:r>
              <a:rPr lang="en-US" sz="1800" b="1" dirty="0"/>
              <a:t>beneficiaries, partner </a:t>
            </a:r>
            <a:r>
              <a:rPr lang="en-US" sz="1800" b="1" dirty="0" err="1"/>
              <a:t>organisations</a:t>
            </a:r>
            <a:r>
              <a:rPr lang="en-US" sz="1800" b="1" dirty="0"/>
              <a:t> and at local, regional and national</a:t>
            </a:r>
            <a:r>
              <a:rPr lang="tr-TR" sz="1800" b="1" dirty="0"/>
              <a:t> </a:t>
            </a:r>
            <a:r>
              <a:rPr lang="en-US" sz="1800" b="1" dirty="0"/>
              <a:t>levels. Describe the measures which will </a:t>
            </a:r>
            <a:r>
              <a:rPr lang="en-US" sz="1800" dirty="0"/>
              <a:t>be taken to </a:t>
            </a:r>
            <a:r>
              <a:rPr lang="en-US" sz="1800" b="1" dirty="0"/>
              <a:t>disseminate the</a:t>
            </a:r>
            <a:r>
              <a:rPr lang="tr-TR" sz="1800" b="1" dirty="0"/>
              <a:t> </a:t>
            </a:r>
            <a:r>
              <a:rPr lang="en-US" sz="1800" b="1" dirty="0"/>
              <a:t>results of the mobility project at faculty and institution levels, </a:t>
            </a:r>
            <a:r>
              <a:rPr lang="en-US" sz="1800" dirty="0"/>
              <a:t>and</a:t>
            </a:r>
            <a:r>
              <a:rPr lang="tr-TR" sz="1800" dirty="0"/>
              <a:t> </a:t>
            </a:r>
            <a:r>
              <a:rPr lang="en-US" sz="1800" dirty="0"/>
              <a:t>beyond where applicable, in both the </a:t>
            </a:r>
            <a:r>
              <a:rPr lang="en-US" sz="1800" dirty="0" err="1"/>
              <a:t>Programme</a:t>
            </a:r>
            <a:r>
              <a:rPr lang="en-US" sz="1800" dirty="0"/>
              <a:t> and Partner Countries."</a:t>
            </a:r>
            <a:endParaRPr lang="tr-TR" sz="1800" dirty="0"/>
          </a:p>
        </p:txBody>
      </p:sp>
      <p:sp>
        <p:nvSpPr>
          <p:cNvPr id="3" name="İçerik Yer Tutucusu 2"/>
          <p:cNvSpPr>
            <a:spLocks noGrp="1"/>
          </p:cNvSpPr>
          <p:nvPr>
            <p:ph idx="1"/>
          </p:nvPr>
        </p:nvSpPr>
        <p:spPr/>
        <p:txBody>
          <a:bodyPr>
            <a:noAutofit/>
          </a:bodyPr>
          <a:lstStyle/>
          <a:p>
            <a:r>
              <a:rPr lang="tr-TR" sz="1200" dirty="0"/>
              <a:t>Planlanan hareketlilik faaliyetlerinin, faaliyete katılan kişiler ve </a:t>
            </a:r>
            <a:r>
              <a:rPr lang="tr-TR" sz="1200" dirty="0" err="1"/>
              <a:t>faliyete</a:t>
            </a:r>
            <a:r>
              <a:rPr lang="tr-TR" sz="1200" dirty="0"/>
              <a:t> dahil olan kurumlar üzerine etkileri!</a:t>
            </a:r>
          </a:p>
          <a:p>
            <a:r>
              <a:rPr lang="tr-TR" sz="1200" dirty="0"/>
              <a:t>Faaliyetlerin sonuçlarının, faaliyete katılan kurumlarda, bölüm/fakülte/kurumsal seviyelerde yaygınlaştırılması için planlanan faaliyetlerin kalitesi!</a:t>
            </a:r>
          </a:p>
          <a:p>
            <a:r>
              <a:rPr lang="tr-TR" sz="1200" dirty="0"/>
              <a:t>Proje süresince ve proje bittikten sonra, gerçekleştirilen hareketlilik faaliyetlerinin kişiler ve kurumlar üzerinde yaratacağı etki</a:t>
            </a:r>
          </a:p>
          <a:p>
            <a:r>
              <a:rPr lang="tr-TR" sz="1200" dirty="0"/>
              <a:t>Gerçekleştirilen faaliyetlerin, faaliyete dahil olan her iki kurumda, bölüm/fakülte ve kurum düzeyinde nasıl yaygınlaştırılacağı</a:t>
            </a:r>
          </a:p>
          <a:p>
            <a:r>
              <a:rPr lang="tr-TR" sz="1200" dirty="0"/>
              <a:t>Faaliyetlerin değerlendirmelerinin nasıl yapılacağına ilişkin strateji Hareketlilik projenizin farklı paydaşlar üzerindeki etki ve sonuçlarından Ortak Ülke de dahil olmak üzere; projenizin yerel / bölgesel / ulusal düzeyde etkisi</a:t>
            </a:r>
          </a:p>
          <a:p>
            <a:r>
              <a:rPr lang="tr-TR" sz="1200" dirty="0"/>
              <a:t>Yaygınlaştırma faaliyetlerinden ve yaygınlaştırmayı hangi araçlar ile yapılacak</a:t>
            </a:r>
          </a:p>
          <a:p>
            <a:r>
              <a:rPr lang="tr-TR" sz="1200" dirty="0"/>
              <a:t> Belirtilen etki ile faaliyetlerin türü ve sayısı arasında bağ olmalı </a:t>
            </a:r>
          </a:p>
          <a:p>
            <a:r>
              <a:rPr lang="tr-TR" sz="1200" dirty="0"/>
              <a:t>Ortağınızın yaygınlaştırma stratejisinden bahsetmeyi ihmal etmeyiniz!</a:t>
            </a:r>
          </a:p>
          <a:p>
            <a:r>
              <a:rPr lang="tr-TR" sz="1200" dirty="0"/>
              <a:t>Proje Hibesi sonlandıktan sonra da projenin faydalarının devamlılığını sağlayan faaliyetler</a:t>
            </a:r>
          </a:p>
          <a:p>
            <a:pPr marL="0" indent="0">
              <a:buNone/>
            </a:pPr>
            <a:endParaRPr lang="tr-TR" sz="1200" dirty="0"/>
          </a:p>
        </p:txBody>
      </p:sp>
      <p:sp>
        <p:nvSpPr>
          <p:cNvPr id="5" name="Altbilgi Yer Tutucusu 4"/>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2398291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Dikkat!!!</a:t>
            </a:r>
          </a:p>
        </p:txBody>
      </p:sp>
      <p:sp>
        <p:nvSpPr>
          <p:cNvPr id="3" name="İçerik Yer Tutucusu 2"/>
          <p:cNvSpPr>
            <a:spLocks noGrp="1"/>
          </p:cNvSpPr>
          <p:nvPr>
            <p:ph idx="1"/>
          </p:nvPr>
        </p:nvSpPr>
        <p:spPr/>
        <p:txBody>
          <a:bodyPr>
            <a:normAutofit fontScale="92500" lnSpcReduction="20000"/>
          </a:bodyPr>
          <a:lstStyle/>
          <a:p>
            <a:r>
              <a:rPr lang="tr-TR" dirty="0"/>
              <a:t>Genel cevaplar vermeyin!</a:t>
            </a:r>
          </a:p>
          <a:p>
            <a:r>
              <a:rPr lang="tr-TR" dirty="0"/>
              <a:t>Bütçe kısıtlı olduğu için , her ortak ülke ile işbirliği hedeflemeyin!</a:t>
            </a:r>
          </a:p>
          <a:p>
            <a:r>
              <a:rPr lang="tr-TR" dirty="0"/>
              <a:t>Yalnız kurumunuza odaklanmayın! Projenin ortak yararlarından bahsedin!</a:t>
            </a:r>
          </a:p>
          <a:p>
            <a:r>
              <a:rPr lang="da-DK" dirty="0"/>
              <a:t>Ortak Ülkenin stratejileriyle de proje önerinizi ilişkilendirin!</a:t>
            </a:r>
          </a:p>
          <a:p>
            <a:r>
              <a:rPr lang="tr-TR" dirty="0"/>
              <a:t>Ortak ülke seçimlerinizi gerekçelendirin! Farklı Ortak Ülke seçimleri için aynı gerekçeyi kullanmayın!</a:t>
            </a:r>
          </a:p>
          <a:p>
            <a:r>
              <a:rPr lang="tr-TR" dirty="0"/>
              <a:t>Kopyala - Yapıştır Yapmayın</a:t>
            </a:r>
          </a:p>
          <a:p>
            <a:r>
              <a:rPr lang="tr-TR" dirty="0"/>
              <a:t>Planlanan hareketlilik projesinin ORTAK KURUMUN </a:t>
            </a:r>
            <a:r>
              <a:rPr lang="tr-TR" dirty="0" err="1"/>
              <a:t>uluslararasılaşma</a:t>
            </a:r>
            <a:endParaRPr lang="tr-TR" dirty="0"/>
          </a:p>
          <a:p>
            <a:pPr marL="0" indent="0">
              <a:buNone/>
            </a:pPr>
            <a:r>
              <a:rPr lang="tr-TR" dirty="0"/>
              <a:t>stratejisi bağlantısını, ortağınızla irtibata geçerek açıklayın</a:t>
            </a:r>
          </a:p>
          <a:p>
            <a:r>
              <a:rPr lang="tr-TR" dirty="0"/>
              <a:t>Başvuru formunda yer alan soruları Ortağınız ile yanıtlayın</a:t>
            </a:r>
          </a:p>
          <a:p>
            <a:r>
              <a:rPr lang="tr-TR" dirty="0"/>
              <a:t>Ortağınızın bakış açısını her cevapta yansıtın</a:t>
            </a:r>
          </a:p>
          <a:p>
            <a:pPr marL="0" indent="0">
              <a:buNone/>
            </a:pPr>
            <a:endParaRPr lang="tr-TR" dirty="0"/>
          </a:p>
        </p:txBody>
      </p:sp>
      <p:sp>
        <p:nvSpPr>
          <p:cNvPr id="5" name="Altbilgi Yer Tutucusu 4"/>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3201916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Nasıl İşleyecek?</a:t>
            </a:r>
          </a:p>
        </p:txBody>
      </p:sp>
      <p:sp>
        <p:nvSpPr>
          <p:cNvPr id="3" name="İçerik Yer Tutucusu 2"/>
          <p:cNvSpPr>
            <a:spLocks noGrp="1"/>
          </p:cNvSpPr>
          <p:nvPr>
            <p:ph idx="1"/>
          </p:nvPr>
        </p:nvSpPr>
        <p:spPr>
          <a:xfrm>
            <a:off x="2589212" y="2133600"/>
            <a:ext cx="8915400" cy="3041515"/>
          </a:xfrm>
        </p:spPr>
        <p:txBody>
          <a:bodyPr>
            <a:normAutofit fontScale="92500" lnSpcReduction="10000"/>
          </a:bodyPr>
          <a:lstStyle/>
          <a:p>
            <a:r>
              <a:rPr lang="tr-TR" dirty="0"/>
              <a:t>Bölüm bazında ikili anlaşmalar yapılacak</a:t>
            </a:r>
          </a:p>
          <a:p>
            <a:r>
              <a:rPr lang="tr-TR" dirty="0"/>
              <a:t>İkili anlaşmalar üzerinden proje başvurusu yapılacak</a:t>
            </a:r>
          </a:p>
          <a:p>
            <a:r>
              <a:rPr lang="tr-TR" dirty="0"/>
              <a:t>Proje başvurusunda yer alan sorular ortak ülkedeki irtibat kişisi ve </a:t>
            </a:r>
            <a:r>
              <a:rPr lang="tr-TR" dirty="0" err="1"/>
              <a:t>MU’de</a:t>
            </a:r>
            <a:r>
              <a:rPr lang="tr-TR" dirty="0"/>
              <a:t> </a:t>
            </a:r>
            <a:r>
              <a:rPr lang="tr-TR" dirty="0" err="1"/>
              <a:t>iritibat</a:t>
            </a:r>
            <a:r>
              <a:rPr lang="tr-TR" dirty="0"/>
              <a:t> kişisinin de yardımı ile Uluslararası İlişkiler Ofisi koordinasyonunda cevaplandırılacak</a:t>
            </a:r>
          </a:p>
          <a:p>
            <a:r>
              <a:rPr lang="tr-TR" dirty="0"/>
              <a:t>Proje dış uzmanlar tarafından değerlendirilecek</a:t>
            </a:r>
          </a:p>
          <a:p>
            <a:r>
              <a:rPr lang="tr-TR" dirty="0"/>
              <a:t>Olumlu değerlendirilen kapsamda YTÜ </a:t>
            </a:r>
            <a:r>
              <a:rPr lang="tr-TR" dirty="0" err="1"/>
              <a:t>hibelendirilecek</a:t>
            </a:r>
            <a:endParaRPr lang="tr-TR" dirty="0"/>
          </a:p>
          <a:p>
            <a:r>
              <a:rPr lang="tr-TR" dirty="0"/>
              <a:t>MÜ Uluslararası İlişkiler Ofisi koordinasyonunda hem gelen hem giden katılımcıların faaliyeti gerçekleşecek</a:t>
            </a:r>
          </a:p>
          <a:p>
            <a:endParaRPr lang="tr-TR" dirty="0"/>
          </a:p>
        </p:txBody>
      </p:sp>
      <p:sp>
        <p:nvSpPr>
          <p:cNvPr id="5" name="Altbilgi Yer Tutucusu 4"/>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400107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Program Ülkeleri </a:t>
            </a:r>
          </a:p>
        </p:txBody>
      </p:sp>
      <p:pic>
        <p:nvPicPr>
          <p:cNvPr id="4" name="Resim 3"/>
          <p:cNvPicPr>
            <a:picLocks noChangeAspect="1"/>
          </p:cNvPicPr>
          <p:nvPr/>
        </p:nvPicPr>
        <p:blipFill>
          <a:blip r:embed="rId2"/>
          <a:stretch>
            <a:fillRect/>
          </a:stretch>
        </p:blipFill>
        <p:spPr>
          <a:xfrm>
            <a:off x="6482571" y="1538242"/>
            <a:ext cx="5524372" cy="4133663"/>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3855438564"/>
              </p:ext>
            </p:extLst>
          </p:nvPr>
        </p:nvGraphicFramePr>
        <p:xfrm>
          <a:off x="1480457" y="1538242"/>
          <a:ext cx="4833257" cy="4133664"/>
        </p:xfrm>
        <a:graphic>
          <a:graphicData uri="http://schemas.openxmlformats.org/drawingml/2006/table">
            <a:tbl>
              <a:tblPr firstRow="1" firstCol="1" bandRow="1">
                <a:tableStyleId>{5C22544A-7EE6-4342-B048-85BDC9FD1C3A}</a:tableStyleId>
              </a:tblPr>
              <a:tblGrid>
                <a:gridCol w="1358454">
                  <a:extLst>
                    <a:ext uri="{9D8B030D-6E8A-4147-A177-3AD203B41FA5}">
                      <a16:colId xmlns:a16="http://schemas.microsoft.com/office/drawing/2014/main" val="20000"/>
                    </a:ext>
                  </a:extLst>
                </a:gridCol>
                <a:gridCol w="3474803">
                  <a:extLst>
                    <a:ext uri="{9D8B030D-6E8A-4147-A177-3AD203B41FA5}">
                      <a16:colId xmlns:a16="http://schemas.microsoft.com/office/drawing/2014/main" val="20001"/>
                    </a:ext>
                  </a:extLst>
                </a:gridCol>
              </a:tblGrid>
              <a:tr h="1377888">
                <a:tc>
                  <a:txBody>
                    <a:bodyPr/>
                    <a:lstStyle/>
                    <a:p>
                      <a:pPr algn="l">
                        <a:spcAft>
                          <a:spcPts val="0"/>
                        </a:spcAft>
                      </a:pPr>
                      <a:r>
                        <a:rPr lang="en-GB" sz="1200" dirty="0">
                          <a:effectLst/>
                        </a:rPr>
                        <a:t>Group 1 Programme Countries with higher living costs </a:t>
                      </a:r>
                      <a:endParaRPr lang="tr-TR" sz="1200" dirty="0">
                        <a:effectLst/>
                      </a:endParaRPr>
                    </a:p>
                    <a:p>
                      <a:pPr algn="l">
                        <a:lnSpc>
                          <a:spcPct val="107000"/>
                        </a:lnSpc>
                        <a:spcAft>
                          <a:spcPts val="0"/>
                        </a:spcAft>
                      </a:pPr>
                      <a:r>
                        <a:rPr lang="en-GB"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GB" sz="1200">
                          <a:effectLst/>
                        </a:rPr>
                        <a:t>Denmark, Ireland, France, Italy, Austria, Finland, Sweden, United Kingdom, Liechtenstein, Norway </a:t>
                      </a:r>
                      <a:endParaRPr lang="tr-TR" sz="1200">
                        <a:effectLst/>
                      </a:endParaRPr>
                    </a:p>
                    <a:p>
                      <a:pPr algn="l">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377888">
                <a:tc>
                  <a:txBody>
                    <a:bodyPr/>
                    <a:lstStyle/>
                    <a:p>
                      <a:pPr algn="l">
                        <a:spcAft>
                          <a:spcPts val="0"/>
                        </a:spcAft>
                      </a:pPr>
                      <a:r>
                        <a:rPr lang="en-GB" sz="1200">
                          <a:effectLst/>
                        </a:rPr>
                        <a:t>Group 2 Programme Countries with medium living costs </a:t>
                      </a:r>
                      <a:endParaRPr lang="tr-TR" sz="1200">
                        <a:effectLst/>
                      </a:endParaRPr>
                    </a:p>
                    <a:p>
                      <a:pPr algn="l">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GB" sz="1200" dirty="0">
                          <a:effectLst/>
                        </a:rPr>
                        <a:t>Belgium, Czech Republic, Germany, Greece, Spain, Croatia, Cyprus, Luxembourg, Netherlands, Portugal, Slovenia, Iceland , Turkey </a:t>
                      </a:r>
                      <a:endParaRPr lang="tr-TR" sz="1200" dirty="0">
                        <a:effectLst/>
                      </a:endParaRPr>
                    </a:p>
                    <a:p>
                      <a:pPr algn="l">
                        <a:lnSpc>
                          <a:spcPct val="107000"/>
                        </a:lnSpc>
                        <a:spcAft>
                          <a:spcPts val="0"/>
                        </a:spcAft>
                      </a:pPr>
                      <a:r>
                        <a:rPr lang="en-GB"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77888">
                <a:tc>
                  <a:txBody>
                    <a:bodyPr/>
                    <a:lstStyle/>
                    <a:p>
                      <a:pPr algn="l">
                        <a:spcAft>
                          <a:spcPts val="0"/>
                        </a:spcAft>
                      </a:pPr>
                      <a:r>
                        <a:rPr lang="en-GB" sz="1200">
                          <a:effectLst/>
                        </a:rPr>
                        <a:t>Group 3 Programme Countries with lower living costs </a:t>
                      </a:r>
                      <a:endParaRPr lang="tr-TR" sz="1200">
                        <a:effectLst/>
                      </a:endParaRPr>
                    </a:p>
                    <a:p>
                      <a:pPr algn="l">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GB" sz="1200" dirty="0">
                          <a:effectLst/>
                        </a:rPr>
                        <a:t>Bulgaria, Estonia, Latvia, Lithuania, Hungary, Malta, Poland, Romania, Slovakia, former Yugoslav Republic of Macedonia </a:t>
                      </a:r>
                      <a:endParaRPr lang="tr-TR" sz="1200" dirty="0">
                        <a:effectLst/>
                      </a:endParaRPr>
                    </a:p>
                    <a:p>
                      <a:pPr algn="l">
                        <a:lnSpc>
                          <a:spcPct val="107000"/>
                        </a:lnSpc>
                        <a:spcAft>
                          <a:spcPts val="0"/>
                        </a:spcAft>
                      </a:pPr>
                      <a:r>
                        <a:rPr lang="en-GB"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8" name="Altbilgi Yer Tutucusu 7"/>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284224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38645" y="129899"/>
            <a:ext cx="8911687" cy="1280890"/>
          </a:xfrm>
        </p:spPr>
        <p:txBody>
          <a:bodyPr/>
          <a:lstStyle/>
          <a:p>
            <a:r>
              <a:rPr lang="tr-TR" dirty="0"/>
              <a:t>Sizden beklenenler neler?</a:t>
            </a:r>
          </a:p>
        </p:txBody>
      </p:sp>
      <p:sp>
        <p:nvSpPr>
          <p:cNvPr id="3" name="İçerik Yer Tutucusu 2"/>
          <p:cNvSpPr>
            <a:spLocks noGrp="1"/>
          </p:cNvSpPr>
          <p:nvPr>
            <p:ph idx="1"/>
          </p:nvPr>
        </p:nvSpPr>
        <p:spPr>
          <a:xfrm>
            <a:off x="2589212" y="921297"/>
            <a:ext cx="8915400" cy="2203268"/>
          </a:xfrm>
        </p:spPr>
        <p:txBody>
          <a:bodyPr/>
          <a:lstStyle/>
          <a:p>
            <a:r>
              <a:rPr lang="tr-TR" dirty="0"/>
              <a:t>Ortak ülkelerde bulunan bu süreçte bize fayda sağlayacak aynı şekilde bizim onlara fayda sağlayabileceğimiz anlaşma yapabileceğimiz kurumlar bulmamıza yardımcı olmanız</a:t>
            </a:r>
          </a:p>
          <a:p>
            <a:r>
              <a:rPr lang="tr-TR" dirty="0"/>
              <a:t>Daha önce bir şekilde iş birliğimiz olan ve akademik anlamda yakından tanıdığımız kurumların tercih edilmesi</a:t>
            </a:r>
          </a:p>
          <a:p>
            <a:r>
              <a:rPr lang="tr-TR" dirty="0"/>
              <a:t>Proje yazım aşamasına ihtiyaç duyulacak olan akademik bilgilerin temini </a:t>
            </a:r>
          </a:p>
        </p:txBody>
      </p:sp>
      <p:sp>
        <p:nvSpPr>
          <p:cNvPr id="4" name="Unvan 1"/>
          <p:cNvSpPr txBox="1">
            <a:spLocks/>
          </p:cNvSpPr>
          <p:nvPr/>
        </p:nvSpPr>
        <p:spPr>
          <a:xfrm>
            <a:off x="2638645" y="3152868"/>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a:t>Uluslararası İlişkiler Ofisineler yapacak? </a:t>
            </a:r>
          </a:p>
        </p:txBody>
      </p:sp>
      <p:sp>
        <p:nvSpPr>
          <p:cNvPr id="5" name="İçerik Yer Tutucusu 2"/>
          <p:cNvSpPr txBox="1">
            <a:spLocks/>
          </p:cNvSpPr>
          <p:nvPr/>
        </p:nvSpPr>
        <p:spPr>
          <a:xfrm>
            <a:off x="2589212" y="3915963"/>
            <a:ext cx="8915400" cy="220326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dirty="0"/>
              <a:t>Tavsiye edilen kurumlarla iletişime geçerek anlaşma imzalanmasını sağlayacak</a:t>
            </a:r>
          </a:p>
          <a:p>
            <a:r>
              <a:rPr lang="tr-TR" dirty="0"/>
              <a:t>Taraflar için gereken bilgi akışını sağlayacak</a:t>
            </a:r>
          </a:p>
          <a:p>
            <a:r>
              <a:rPr lang="tr-TR" dirty="0"/>
              <a:t>Proje için gereken bilgileri taraflardan edinecek ve projeyi yazıp başvurusunu yapacak</a:t>
            </a:r>
          </a:p>
          <a:p>
            <a:r>
              <a:rPr lang="tr-TR" dirty="0"/>
              <a:t>Süreç boyunca ihtiyaç duyulacak belgeleri hazırlayacak</a:t>
            </a:r>
          </a:p>
          <a:p>
            <a:r>
              <a:rPr lang="tr-TR" dirty="0"/>
              <a:t>Oryantasyon, toplantı vb. organizasyonlar düzenleyecek </a:t>
            </a:r>
          </a:p>
          <a:p>
            <a:r>
              <a:rPr lang="tr-TR" dirty="0"/>
              <a:t>Süreci hem giden hem gelen katılımcılar için üç fazda (faaliyet öncesinde, faaliyet süresince, faaliyet sonrasında) yönetecek</a:t>
            </a:r>
          </a:p>
        </p:txBody>
      </p:sp>
      <p:sp>
        <p:nvSpPr>
          <p:cNvPr id="7" name="Altbilgi Yer Tutucusu 6"/>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718582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91004" y="3792549"/>
            <a:ext cx="4580621" cy="704874"/>
          </a:xfrm>
        </p:spPr>
        <p:txBody>
          <a:bodyPr/>
          <a:lstStyle/>
          <a:p>
            <a:r>
              <a:rPr lang="tr-TR" dirty="0"/>
              <a:t>TEŞEKKÜR EDERİZ…</a:t>
            </a:r>
          </a:p>
        </p:txBody>
      </p:sp>
      <p:pic>
        <p:nvPicPr>
          <p:cNvPr id="12290" name="Picture 2" descr="http://ec.europa.eu/programmes/erasmus-plus/images/slideshow/youth-erasm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166" y="977915"/>
            <a:ext cx="6610803" cy="1881123"/>
          </a:xfrm>
          <a:prstGeom prst="rect">
            <a:avLst/>
          </a:prstGeom>
          <a:noFill/>
          <a:extLst>
            <a:ext uri="{909E8E84-426E-40DD-AFC4-6F175D3DCCD1}">
              <a14:hiddenFill xmlns:a14="http://schemas.microsoft.com/office/drawing/2010/main">
                <a:solidFill>
                  <a:srgbClr val="FFFFFF"/>
                </a:solidFill>
              </a14:hiddenFill>
            </a:ext>
          </a:extLst>
        </p:spPr>
      </p:pic>
      <p:sp>
        <p:nvSpPr>
          <p:cNvPr id="5" name="Altbilgi Yer Tutucusu 4"/>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174413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3697" y="86451"/>
            <a:ext cx="10515600" cy="1325563"/>
          </a:xfrm>
        </p:spPr>
        <p:txBody>
          <a:bodyPr/>
          <a:lstStyle/>
          <a:p>
            <a:r>
              <a:rPr lang="tr-TR" dirty="0"/>
              <a:t>Ortak (Partner) Ülkeler</a:t>
            </a:r>
          </a:p>
        </p:txBody>
      </p:sp>
      <p:pic>
        <p:nvPicPr>
          <p:cNvPr id="5" name="Resim 4"/>
          <p:cNvPicPr>
            <a:picLocks noChangeAspect="1"/>
          </p:cNvPicPr>
          <p:nvPr/>
        </p:nvPicPr>
        <p:blipFill>
          <a:blip r:embed="rId2"/>
          <a:stretch>
            <a:fillRect/>
          </a:stretch>
        </p:blipFill>
        <p:spPr>
          <a:xfrm>
            <a:off x="3163502" y="854665"/>
            <a:ext cx="8085795" cy="5450143"/>
          </a:xfrm>
          <a:prstGeom prst="rect">
            <a:avLst/>
          </a:prstGeom>
        </p:spPr>
      </p:pic>
      <p:sp>
        <p:nvSpPr>
          <p:cNvPr id="9" name="Altbilgi Yer Tutucusu 8"/>
          <p:cNvSpPr>
            <a:spLocks noGrp="1"/>
          </p:cNvSpPr>
          <p:nvPr>
            <p:ph type="ftr" sz="quarter" idx="11"/>
          </p:nvPr>
        </p:nvSpPr>
        <p:spPr>
          <a:xfrm>
            <a:off x="2511391" y="6304808"/>
            <a:ext cx="7619999" cy="365125"/>
          </a:xfrm>
        </p:spPr>
        <p:txBody>
          <a:bodyPr/>
          <a:lstStyle/>
          <a:p>
            <a:r>
              <a:rPr lang="tr-TR" dirty="0"/>
              <a:t>MÜ Uluslararası İlişkiler Ofisi</a:t>
            </a:r>
          </a:p>
        </p:txBody>
      </p:sp>
    </p:spTree>
    <p:extLst>
      <p:ext uri="{BB962C8B-B14F-4D97-AF65-F5344CB8AC3E}">
        <p14:creationId xmlns:p14="http://schemas.microsoft.com/office/powerpoint/2010/main" val="307779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sv-SE" b="1" dirty="0">
                <a:solidFill>
                  <a:schemeClr val="tx1"/>
                </a:solidFill>
                <a:latin typeface="Arial-BoldMT"/>
              </a:rPr>
              <a:t>Mali araçlara göre ortak ülkeler:</a:t>
            </a:r>
          </a:p>
        </p:txBody>
      </p:sp>
      <p:sp>
        <p:nvSpPr>
          <p:cNvPr id="3" name="İçerik Yer Tutucusu 2"/>
          <p:cNvSpPr>
            <a:spLocks noGrp="1"/>
          </p:cNvSpPr>
          <p:nvPr>
            <p:ph idx="1"/>
          </p:nvPr>
        </p:nvSpPr>
        <p:spPr/>
        <p:txBody>
          <a:bodyPr/>
          <a:lstStyle/>
          <a:p>
            <a:r>
              <a:rPr lang="tr-TR" dirty="0">
                <a:solidFill>
                  <a:srgbClr val="000000"/>
                </a:solidFill>
                <a:latin typeface="ArialMT"/>
              </a:rPr>
              <a:t>Ülkeler 5 farklı mali araç altında sınıflandırılmış durumda:</a:t>
            </a:r>
          </a:p>
          <a:p>
            <a:r>
              <a:rPr lang="tr-TR" i="1" dirty="0">
                <a:solidFill>
                  <a:srgbClr val="000000"/>
                </a:solidFill>
                <a:latin typeface="Arial-ItalicMT"/>
              </a:rPr>
              <a:t>1. </a:t>
            </a:r>
            <a:r>
              <a:rPr lang="tr-TR" i="1" dirty="0" err="1">
                <a:solidFill>
                  <a:srgbClr val="000000"/>
                </a:solidFill>
                <a:latin typeface="Arial-ItalicMT"/>
              </a:rPr>
              <a:t>Instrument</a:t>
            </a:r>
            <a:r>
              <a:rPr lang="tr-TR" i="1" dirty="0">
                <a:solidFill>
                  <a:srgbClr val="000000"/>
                </a:solidFill>
                <a:latin typeface="Arial-ItalicMT"/>
              </a:rPr>
              <a:t> </a:t>
            </a:r>
            <a:r>
              <a:rPr lang="tr-TR" i="1" dirty="0" err="1">
                <a:solidFill>
                  <a:srgbClr val="000000"/>
                </a:solidFill>
                <a:latin typeface="Arial-ItalicMT"/>
              </a:rPr>
              <a:t>for</a:t>
            </a:r>
            <a:r>
              <a:rPr lang="tr-TR" i="1" dirty="0">
                <a:solidFill>
                  <a:srgbClr val="000000"/>
                </a:solidFill>
                <a:latin typeface="Arial-ItalicMT"/>
              </a:rPr>
              <a:t> </a:t>
            </a:r>
            <a:r>
              <a:rPr lang="tr-TR" i="1" dirty="0" err="1">
                <a:solidFill>
                  <a:srgbClr val="000000"/>
                </a:solidFill>
                <a:latin typeface="Arial-ItalicMT"/>
              </a:rPr>
              <a:t>Pre-accession</a:t>
            </a:r>
            <a:r>
              <a:rPr lang="tr-TR" i="1" dirty="0">
                <a:solidFill>
                  <a:srgbClr val="000000"/>
                </a:solidFill>
                <a:latin typeface="Arial-ItalicMT"/>
              </a:rPr>
              <a:t> (IPA)</a:t>
            </a:r>
          </a:p>
          <a:p>
            <a:r>
              <a:rPr lang="en-US" i="1" dirty="0">
                <a:solidFill>
                  <a:srgbClr val="000000"/>
                </a:solidFill>
                <a:latin typeface="Arial-ItalicMT"/>
              </a:rPr>
              <a:t>2. European </a:t>
            </a:r>
            <a:r>
              <a:rPr lang="en-US" i="1" dirty="0" err="1">
                <a:solidFill>
                  <a:srgbClr val="000000"/>
                </a:solidFill>
                <a:latin typeface="Arial-ItalicMT"/>
              </a:rPr>
              <a:t>Neighbourhood</a:t>
            </a:r>
            <a:r>
              <a:rPr lang="en-US" i="1" dirty="0">
                <a:solidFill>
                  <a:srgbClr val="000000"/>
                </a:solidFill>
                <a:latin typeface="Arial-ItalicMT"/>
              </a:rPr>
              <a:t> Instrument (ENI)</a:t>
            </a:r>
          </a:p>
          <a:p>
            <a:r>
              <a:rPr lang="en-US" i="1" dirty="0">
                <a:solidFill>
                  <a:srgbClr val="000000"/>
                </a:solidFill>
                <a:latin typeface="Arial-ItalicMT"/>
              </a:rPr>
              <a:t>3. Development Co-operation Instrument (DCI)</a:t>
            </a:r>
          </a:p>
          <a:p>
            <a:r>
              <a:rPr lang="en-US" i="1" dirty="0">
                <a:solidFill>
                  <a:srgbClr val="000000"/>
                </a:solidFill>
                <a:latin typeface="Arial-ItalicMT"/>
              </a:rPr>
              <a:t>4. European Development Fund (EDF)</a:t>
            </a:r>
          </a:p>
          <a:p>
            <a:r>
              <a:rPr lang="tr-TR" i="1" dirty="0">
                <a:solidFill>
                  <a:srgbClr val="000000"/>
                </a:solidFill>
                <a:latin typeface="Arial-ItalicMT"/>
              </a:rPr>
              <a:t>5. </a:t>
            </a:r>
            <a:r>
              <a:rPr lang="tr-TR" i="1" dirty="0" err="1">
                <a:solidFill>
                  <a:srgbClr val="000000"/>
                </a:solidFill>
                <a:latin typeface="Arial-ItalicMT"/>
              </a:rPr>
              <a:t>Partnership</a:t>
            </a:r>
            <a:r>
              <a:rPr lang="tr-TR" i="1" dirty="0">
                <a:solidFill>
                  <a:srgbClr val="000000"/>
                </a:solidFill>
                <a:latin typeface="Arial-ItalicMT"/>
              </a:rPr>
              <a:t> </a:t>
            </a:r>
            <a:r>
              <a:rPr lang="tr-TR" i="1" dirty="0" err="1">
                <a:solidFill>
                  <a:srgbClr val="000000"/>
                </a:solidFill>
                <a:latin typeface="Arial-ItalicMT"/>
              </a:rPr>
              <a:t>Instrument</a:t>
            </a:r>
            <a:r>
              <a:rPr lang="tr-TR" i="1" dirty="0">
                <a:solidFill>
                  <a:srgbClr val="000000"/>
                </a:solidFill>
                <a:latin typeface="Arial-ItalicMT"/>
              </a:rPr>
              <a:t> (PI)</a:t>
            </a:r>
            <a:endParaRPr lang="tr-TR" dirty="0"/>
          </a:p>
          <a:p>
            <a:endParaRPr lang="tr-TR" dirty="0"/>
          </a:p>
        </p:txBody>
      </p:sp>
      <p:sp>
        <p:nvSpPr>
          <p:cNvPr id="4" name="Altbilgi Yer Tutucusu 3"/>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310965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Ortak (Partner) Ülkeler</a:t>
            </a:r>
          </a:p>
        </p:txBody>
      </p:sp>
      <p:graphicFrame>
        <p:nvGraphicFramePr>
          <p:cNvPr id="7" name="Tablo 6"/>
          <p:cNvGraphicFramePr>
            <a:graphicFrameLocks noGrp="1"/>
          </p:cNvGraphicFramePr>
          <p:nvPr>
            <p:extLst>
              <p:ext uri="{D42A27DB-BD31-4B8C-83A1-F6EECF244321}">
                <p14:modId xmlns:p14="http://schemas.microsoft.com/office/powerpoint/2010/main" val="1349068213"/>
              </p:ext>
            </p:extLst>
          </p:nvPr>
        </p:nvGraphicFramePr>
        <p:xfrm>
          <a:off x="2420983" y="1508092"/>
          <a:ext cx="7619999" cy="3804138"/>
        </p:xfrm>
        <a:graphic>
          <a:graphicData uri="http://schemas.openxmlformats.org/drawingml/2006/table">
            <a:tbl>
              <a:tblPr firstRow="1" firstCol="1" bandRow="1">
                <a:tableStyleId>{5C22544A-7EE6-4342-B048-85BDC9FD1C3A}</a:tableStyleId>
              </a:tblPr>
              <a:tblGrid>
                <a:gridCol w="1818572">
                  <a:extLst>
                    <a:ext uri="{9D8B030D-6E8A-4147-A177-3AD203B41FA5}">
                      <a16:colId xmlns:a16="http://schemas.microsoft.com/office/drawing/2014/main" val="20000"/>
                    </a:ext>
                  </a:extLst>
                </a:gridCol>
                <a:gridCol w="1082976">
                  <a:extLst>
                    <a:ext uri="{9D8B030D-6E8A-4147-A177-3AD203B41FA5}">
                      <a16:colId xmlns:a16="http://schemas.microsoft.com/office/drawing/2014/main" val="20001"/>
                    </a:ext>
                  </a:extLst>
                </a:gridCol>
                <a:gridCol w="2167551">
                  <a:extLst>
                    <a:ext uri="{9D8B030D-6E8A-4147-A177-3AD203B41FA5}">
                      <a16:colId xmlns:a16="http://schemas.microsoft.com/office/drawing/2014/main" val="20002"/>
                    </a:ext>
                  </a:extLst>
                </a:gridCol>
                <a:gridCol w="2550900">
                  <a:extLst>
                    <a:ext uri="{9D8B030D-6E8A-4147-A177-3AD203B41FA5}">
                      <a16:colId xmlns:a16="http://schemas.microsoft.com/office/drawing/2014/main" val="20003"/>
                    </a:ext>
                  </a:extLst>
                </a:gridCol>
              </a:tblGrid>
              <a:tr h="506052">
                <a:tc>
                  <a:txBody>
                    <a:bodyPr/>
                    <a:lstStyle/>
                    <a:p>
                      <a:pPr algn="l">
                        <a:lnSpc>
                          <a:spcPct val="107000"/>
                        </a:lnSpc>
                        <a:spcAft>
                          <a:spcPts val="0"/>
                        </a:spcAft>
                      </a:pPr>
                      <a:r>
                        <a:rPr lang="en-GB" sz="1200" dirty="0">
                          <a:effectLst/>
                        </a:rPr>
                        <a:t>Budget envelope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200">
                          <a:effectLst/>
                        </a:rPr>
                        <a:t>Region</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l">
                        <a:lnSpc>
                          <a:spcPct val="107000"/>
                        </a:lnSpc>
                        <a:spcAft>
                          <a:spcPts val="0"/>
                        </a:spcAft>
                      </a:pPr>
                      <a:r>
                        <a:rPr lang="en-GB" sz="1200">
                          <a:effectLst/>
                        </a:rPr>
                        <a:t>Partner Countries Neighbouring the EU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val="10000"/>
                  </a:ext>
                </a:extLst>
              </a:tr>
              <a:tr h="883101">
                <a:tc>
                  <a:txBody>
                    <a:bodyPr/>
                    <a:lstStyle/>
                    <a:p>
                      <a:pPr algn="l">
                        <a:lnSpc>
                          <a:spcPct val="107000"/>
                        </a:lnSpc>
                        <a:spcAft>
                          <a:spcPts val="0"/>
                        </a:spcAft>
                      </a:pPr>
                      <a:r>
                        <a:rPr lang="tr-TR" sz="1200">
                          <a:effectLst/>
                        </a:rPr>
                        <a:t>Instrument for Pre-accession (IPA)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200">
                          <a:effectLst/>
                        </a:rPr>
                        <a:t>Region 1 </a:t>
                      </a:r>
                      <a:endParaRPr lang="tr-TR" sz="1200">
                        <a:effectLst/>
                      </a:endParaRPr>
                    </a:p>
                    <a:p>
                      <a:pPr algn="l">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200">
                          <a:effectLst/>
                        </a:rPr>
                        <a:t>Western Balkans</a:t>
                      </a:r>
                      <a:br>
                        <a:rPr lang="en-GB" sz="1200">
                          <a:effectLst/>
                        </a:rPr>
                      </a:br>
                      <a:endParaRPr lang="tr-TR" sz="1200">
                        <a:effectLst/>
                      </a:endParaRPr>
                    </a:p>
                    <a:p>
                      <a:pPr algn="l">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tr-TR" sz="1200" b="0" i="0" u="none" strike="noStrike" kern="1200" baseline="0" dirty="0">
                          <a:solidFill>
                            <a:schemeClr val="dk1"/>
                          </a:solidFill>
                          <a:latin typeface="+mn-lt"/>
                          <a:ea typeface="+mn-ea"/>
                          <a:cs typeface="+mn-cs"/>
                        </a:rPr>
                        <a:t>Arnavutluk, Bosna Hersek, Kosova, Karadağ, Sırbistan</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765942">
                <a:tc rowSpan="3">
                  <a:txBody>
                    <a:bodyPr/>
                    <a:lstStyle/>
                    <a:p>
                      <a:pPr algn="l">
                        <a:lnSpc>
                          <a:spcPct val="107000"/>
                        </a:lnSpc>
                        <a:spcAft>
                          <a:spcPts val="0"/>
                        </a:spcAft>
                      </a:pPr>
                      <a:r>
                        <a:rPr lang="tr-TR" sz="1200">
                          <a:effectLst/>
                        </a:rPr>
                        <a:t>European Neighbourhood Instrument (ENI)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200">
                          <a:effectLst/>
                        </a:rPr>
                        <a:t>Region 2</a:t>
                      </a:r>
                      <a:endParaRPr lang="tr-TR" sz="1200">
                        <a:effectLst/>
                      </a:endParaRPr>
                    </a:p>
                    <a:p>
                      <a:pPr algn="l">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200">
                          <a:effectLst/>
                        </a:rPr>
                        <a:t>Eastern Partnership Countries</a:t>
                      </a:r>
                      <a:endParaRPr lang="tr-TR" sz="1200">
                        <a:effectLst/>
                      </a:endParaRPr>
                    </a:p>
                    <a:p>
                      <a:pPr algn="l">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tr-TR" sz="1200" b="0" i="0" u="none" strike="noStrike" kern="1200" baseline="0" dirty="0">
                          <a:solidFill>
                            <a:schemeClr val="dk1"/>
                          </a:solidFill>
                          <a:latin typeface="+mn-lt"/>
                          <a:ea typeface="+mn-ea"/>
                          <a:cs typeface="+mn-cs"/>
                        </a:rPr>
                        <a:t>Ermenistan, Azerbaycan, Beyaz Rusya, Gürcistan, Moldova,</a:t>
                      </a:r>
                    </a:p>
                    <a:p>
                      <a:r>
                        <a:rPr lang="tr-TR" sz="1200" b="0" i="0" u="none" strike="noStrike" kern="1200" baseline="0" dirty="0">
                          <a:solidFill>
                            <a:schemeClr val="dk1"/>
                          </a:solidFill>
                          <a:latin typeface="+mn-lt"/>
                          <a:ea typeface="+mn-ea"/>
                          <a:cs typeface="+mn-cs"/>
                        </a:rPr>
                        <a:t>Ukrayna (uluslararası hukuk ile tanınan)</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883101">
                <a:tc vMerge="1">
                  <a:txBody>
                    <a:bodyPr/>
                    <a:lstStyle/>
                    <a:p>
                      <a:endParaRPr lang="tr-TR"/>
                    </a:p>
                  </a:txBody>
                  <a:tcPr/>
                </a:tc>
                <a:tc>
                  <a:txBody>
                    <a:bodyPr/>
                    <a:lstStyle/>
                    <a:p>
                      <a:pPr algn="l">
                        <a:lnSpc>
                          <a:spcPct val="107000"/>
                        </a:lnSpc>
                        <a:spcAft>
                          <a:spcPts val="0"/>
                        </a:spcAft>
                      </a:pPr>
                      <a:r>
                        <a:rPr lang="en-GB" sz="1200">
                          <a:effectLst/>
                        </a:rPr>
                        <a:t>Region 3</a:t>
                      </a:r>
                      <a:endParaRPr lang="tr-TR" sz="1200">
                        <a:effectLst/>
                      </a:endParaRPr>
                    </a:p>
                    <a:p>
                      <a:pPr algn="l">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200">
                          <a:effectLst/>
                        </a:rPr>
                        <a:t>South-Mediterranean Countries</a:t>
                      </a:r>
                      <a:endParaRPr lang="tr-TR" sz="1200">
                        <a:effectLst/>
                      </a:endParaRPr>
                    </a:p>
                    <a:p>
                      <a:pPr algn="l">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457200" rtl="0" eaLnBrk="1" latinLnBrk="0" hangingPunct="1"/>
                      <a:r>
                        <a:rPr lang="tr-TR" sz="1200" b="0" i="0" u="none" strike="noStrike" kern="1200" baseline="0" dirty="0">
                          <a:solidFill>
                            <a:schemeClr val="dk1"/>
                          </a:solidFill>
                          <a:latin typeface="+mn-lt"/>
                          <a:ea typeface="+mn-ea"/>
                          <a:cs typeface="+mn-cs"/>
                        </a:rPr>
                        <a:t>Cezayir</a:t>
                      </a:r>
                      <a:r>
                        <a:rPr lang="en-GB" sz="1200" b="0" i="0" u="none" strike="noStrike" kern="1200" baseline="0" dirty="0">
                          <a:solidFill>
                            <a:schemeClr val="dk1"/>
                          </a:solidFill>
                          <a:latin typeface="+mn-lt"/>
                          <a:ea typeface="+mn-ea"/>
                          <a:cs typeface="+mn-cs"/>
                        </a:rPr>
                        <a:t>, </a:t>
                      </a:r>
                      <a:r>
                        <a:rPr lang="tr-TR" sz="1200" b="0" i="0" u="none" strike="noStrike" kern="1200" baseline="0" dirty="0">
                          <a:solidFill>
                            <a:schemeClr val="dk1"/>
                          </a:solidFill>
                          <a:latin typeface="+mn-lt"/>
                          <a:ea typeface="+mn-ea"/>
                          <a:cs typeface="+mn-cs"/>
                        </a:rPr>
                        <a:t>Mısır</a:t>
                      </a:r>
                      <a:r>
                        <a:rPr lang="en-GB" sz="1200" b="0" i="0" u="none" strike="noStrike" kern="1200" baseline="0" dirty="0">
                          <a:solidFill>
                            <a:schemeClr val="dk1"/>
                          </a:solidFill>
                          <a:latin typeface="+mn-lt"/>
                          <a:ea typeface="+mn-ea"/>
                          <a:cs typeface="+mn-cs"/>
                        </a:rPr>
                        <a:t>, </a:t>
                      </a:r>
                      <a:r>
                        <a:rPr lang="tr-TR" sz="1200" b="0" i="0" u="none" strike="noStrike" kern="1200" baseline="0" dirty="0">
                          <a:solidFill>
                            <a:schemeClr val="dk1"/>
                          </a:solidFill>
                          <a:latin typeface="+mn-lt"/>
                          <a:ea typeface="+mn-ea"/>
                          <a:cs typeface="+mn-cs"/>
                        </a:rPr>
                        <a:t>İ</a:t>
                      </a:r>
                      <a:r>
                        <a:rPr lang="en-GB" sz="1200" b="0" i="0" u="none" strike="noStrike" kern="1200" baseline="0" dirty="0" err="1">
                          <a:solidFill>
                            <a:schemeClr val="dk1"/>
                          </a:solidFill>
                          <a:latin typeface="+mn-lt"/>
                          <a:ea typeface="+mn-ea"/>
                          <a:cs typeface="+mn-cs"/>
                        </a:rPr>
                        <a:t>sra</a:t>
                      </a:r>
                      <a:r>
                        <a:rPr lang="tr-TR" sz="1200" b="0" i="0" u="none" strike="noStrike" kern="1200" baseline="0" dirty="0">
                          <a:solidFill>
                            <a:schemeClr val="dk1"/>
                          </a:solidFill>
                          <a:latin typeface="+mn-lt"/>
                          <a:ea typeface="+mn-ea"/>
                          <a:cs typeface="+mn-cs"/>
                        </a:rPr>
                        <a:t>i</a:t>
                      </a:r>
                      <a:r>
                        <a:rPr lang="en-GB" sz="1200" b="0" i="0" u="none" strike="noStrike" kern="1200" baseline="0" dirty="0">
                          <a:solidFill>
                            <a:schemeClr val="dk1"/>
                          </a:solidFill>
                          <a:latin typeface="+mn-lt"/>
                          <a:ea typeface="+mn-ea"/>
                          <a:cs typeface="+mn-cs"/>
                        </a:rPr>
                        <a:t>l, </a:t>
                      </a:r>
                      <a:r>
                        <a:rPr lang="tr-TR" sz="1200" b="0" i="0" u="none" strike="noStrike" kern="1200" baseline="0" dirty="0">
                          <a:solidFill>
                            <a:schemeClr val="dk1"/>
                          </a:solidFill>
                          <a:latin typeface="+mn-lt"/>
                          <a:ea typeface="+mn-ea"/>
                          <a:cs typeface="+mn-cs"/>
                        </a:rPr>
                        <a:t>Ürdün</a:t>
                      </a:r>
                      <a:r>
                        <a:rPr lang="en-GB" sz="1200" b="0" i="0" u="none" strike="noStrike" kern="1200" baseline="0" dirty="0">
                          <a:solidFill>
                            <a:schemeClr val="dk1"/>
                          </a:solidFill>
                          <a:latin typeface="+mn-lt"/>
                          <a:ea typeface="+mn-ea"/>
                          <a:cs typeface="+mn-cs"/>
                        </a:rPr>
                        <a:t>, L</a:t>
                      </a:r>
                      <a:r>
                        <a:rPr lang="tr-TR" sz="1200" b="0" i="0" u="none" strike="noStrike" kern="1200" baseline="0" dirty="0" err="1">
                          <a:solidFill>
                            <a:schemeClr val="dk1"/>
                          </a:solidFill>
                          <a:latin typeface="+mn-lt"/>
                          <a:ea typeface="+mn-ea"/>
                          <a:cs typeface="+mn-cs"/>
                        </a:rPr>
                        <a:t>übnan</a:t>
                      </a:r>
                      <a:r>
                        <a:rPr lang="en-GB" sz="1200" b="0" i="0" u="none" strike="noStrike" kern="1200" baseline="0" dirty="0">
                          <a:solidFill>
                            <a:schemeClr val="dk1"/>
                          </a:solidFill>
                          <a:latin typeface="+mn-lt"/>
                          <a:ea typeface="+mn-ea"/>
                          <a:cs typeface="+mn-cs"/>
                        </a:rPr>
                        <a:t>, Libya, Morocco, </a:t>
                      </a:r>
                      <a:r>
                        <a:rPr lang="tr-TR" sz="1200" b="0" i="0" u="none" strike="noStrike" kern="1200" baseline="0" dirty="0">
                          <a:solidFill>
                            <a:schemeClr val="dk1"/>
                          </a:solidFill>
                          <a:latin typeface="+mn-lt"/>
                          <a:ea typeface="+mn-ea"/>
                          <a:cs typeface="+mn-cs"/>
                        </a:rPr>
                        <a:t>Filistin</a:t>
                      </a:r>
                      <a:r>
                        <a:rPr lang="en-GB" sz="1200" b="0" i="0" u="none" strike="noStrike" kern="1200" baseline="0" dirty="0">
                          <a:solidFill>
                            <a:schemeClr val="dk1"/>
                          </a:solidFill>
                          <a:latin typeface="+mn-lt"/>
                          <a:ea typeface="+mn-ea"/>
                          <a:cs typeface="+mn-cs"/>
                        </a:rPr>
                        <a:t>, </a:t>
                      </a:r>
                      <a:r>
                        <a:rPr lang="tr-TR" sz="1200" b="0" i="0" u="none" strike="noStrike" kern="1200" baseline="0" dirty="0">
                          <a:solidFill>
                            <a:schemeClr val="dk1"/>
                          </a:solidFill>
                          <a:latin typeface="+mn-lt"/>
                          <a:ea typeface="+mn-ea"/>
                          <a:cs typeface="+mn-cs"/>
                        </a:rPr>
                        <a:t>Suriye, Tunus</a:t>
                      </a:r>
                    </a:p>
                  </a:txBody>
                  <a:tcPr marL="68580" marR="68580" marT="0" marB="0"/>
                </a:tc>
                <a:extLst>
                  <a:ext uri="{0D108BD9-81ED-4DB2-BD59-A6C34878D82A}">
                    <a16:rowId xmlns:a16="http://schemas.microsoft.com/office/drawing/2014/main" val="10003"/>
                  </a:ext>
                </a:extLst>
              </a:tr>
              <a:tr h="765942">
                <a:tc vMerge="1">
                  <a:txBody>
                    <a:bodyPr/>
                    <a:lstStyle/>
                    <a:p>
                      <a:endParaRPr lang="tr-TR"/>
                    </a:p>
                  </a:txBody>
                  <a:tcPr/>
                </a:tc>
                <a:tc>
                  <a:txBody>
                    <a:bodyPr/>
                    <a:lstStyle/>
                    <a:p>
                      <a:pPr algn="l">
                        <a:lnSpc>
                          <a:spcPct val="107000"/>
                        </a:lnSpc>
                        <a:spcAft>
                          <a:spcPts val="0"/>
                        </a:spcAft>
                      </a:pPr>
                      <a:r>
                        <a:rPr lang="en-GB" sz="1200">
                          <a:effectLst/>
                        </a:rPr>
                        <a:t>Region 4</a:t>
                      </a:r>
                      <a:endParaRPr lang="tr-TR" sz="1200">
                        <a:effectLst/>
                      </a:endParaRPr>
                    </a:p>
                    <a:p>
                      <a:pPr algn="l">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200">
                          <a:effectLst/>
                        </a:rPr>
                        <a:t>Russian Federation</a:t>
                      </a:r>
                      <a:br>
                        <a:rPr lang="en-GB" sz="1200">
                          <a:effectLst/>
                        </a:rPr>
                      </a:b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dirty="0">
                          <a:effectLst/>
                        </a:rPr>
                        <a:t>Rusya </a:t>
                      </a:r>
                      <a:r>
                        <a:rPr lang="tr-TR" sz="1200" b="0" i="0" u="none" strike="noStrike" kern="1200" baseline="0" dirty="0">
                          <a:solidFill>
                            <a:schemeClr val="dk1"/>
                          </a:solidFill>
                          <a:latin typeface="+mn-lt"/>
                          <a:ea typeface="+mn-ea"/>
                          <a:cs typeface="+mn-cs"/>
                        </a:rPr>
                        <a:t>(uluslararası hukuk ile tanınan)</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spcAft>
                          <a:spcPts val="0"/>
                        </a:spcAft>
                      </a:pP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9" name="Altbilgi Yer Tutucusu 8"/>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27644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Ortak (Partner) Ülkeler</a:t>
            </a:r>
          </a:p>
        </p:txBody>
      </p:sp>
      <p:sp>
        <p:nvSpPr>
          <p:cNvPr id="5" name="Dikdörtgen 4"/>
          <p:cNvSpPr/>
          <p:nvPr/>
        </p:nvSpPr>
        <p:spPr>
          <a:xfrm>
            <a:off x="2841172" y="5825736"/>
            <a:ext cx="9446622" cy="369332"/>
          </a:xfrm>
          <a:prstGeom prst="rect">
            <a:avLst/>
          </a:prstGeom>
        </p:spPr>
        <p:txBody>
          <a:bodyPr wrap="square">
            <a:spAutoFit/>
          </a:bodyPr>
          <a:lstStyle/>
          <a:p>
            <a:pPr algn="just">
              <a:spcAft>
                <a:spcPts val="0"/>
              </a:spcAft>
            </a:pPr>
            <a:r>
              <a:rPr lang="en-GB" b="1" i="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tr-TR" b="1" i="1" dirty="0">
                <a:solidFill>
                  <a:srgbClr val="002060"/>
                </a:solidFill>
                <a:latin typeface="Calibri" panose="020F0502020204030204" pitchFamily="34" charset="0"/>
                <a:ea typeface="Calibri" panose="020F0502020204030204" pitchFamily="34" charset="0"/>
                <a:cs typeface="Calibri" panose="020F0502020204030204" pitchFamily="34" charset="0"/>
              </a:rPr>
              <a:t>Bu gruptaki ülkelerle faaliyet gerçekleştirmek mümkün değil</a:t>
            </a:r>
            <a:r>
              <a:rPr lang="en-GB" b="1" i="1"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tr-TR"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738888269"/>
              </p:ext>
            </p:extLst>
          </p:nvPr>
        </p:nvGraphicFramePr>
        <p:xfrm>
          <a:off x="2560320" y="1350968"/>
          <a:ext cx="8309928" cy="3541524"/>
        </p:xfrm>
        <a:graphic>
          <a:graphicData uri="http://schemas.openxmlformats.org/drawingml/2006/table">
            <a:tbl>
              <a:tblPr firstRow="1" firstCol="1" bandRow="1">
                <a:tableStyleId>{5C22544A-7EE6-4342-B048-85BDC9FD1C3A}</a:tableStyleId>
              </a:tblPr>
              <a:tblGrid>
                <a:gridCol w="1698172">
                  <a:extLst>
                    <a:ext uri="{9D8B030D-6E8A-4147-A177-3AD203B41FA5}">
                      <a16:colId xmlns:a16="http://schemas.microsoft.com/office/drawing/2014/main" val="20000"/>
                    </a:ext>
                  </a:extLst>
                </a:gridCol>
                <a:gridCol w="1010194">
                  <a:extLst>
                    <a:ext uri="{9D8B030D-6E8A-4147-A177-3AD203B41FA5}">
                      <a16:colId xmlns:a16="http://schemas.microsoft.com/office/drawing/2014/main" val="20001"/>
                    </a:ext>
                  </a:extLst>
                </a:gridCol>
                <a:gridCol w="1863634">
                  <a:extLst>
                    <a:ext uri="{9D8B030D-6E8A-4147-A177-3AD203B41FA5}">
                      <a16:colId xmlns:a16="http://schemas.microsoft.com/office/drawing/2014/main" val="20002"/>
                    </a:ext>
                  </a:extLst>
                </a:gridCol>
                <a:gridCol w="3737928">
                  <a:extLst>
                    <a:ext uri="{9D8B030D-6E8A-4147-A177-3AD203B41FA5}">
                      <a16:colId xmlns:a16="http://schemas.microsoft.com/office/drawing/2014/main" val="20003"/>
                    </a:ext>
                  </a:extLst>
                </a:gridCol>
              </a:tblGrid>
              <a:tr h="155575">
                <a:tc>
                  <a:txBody>
                    <a:bodyPr/>
                    <a:lstStyle/>
                    <a:p>
                      <a:pPr algn="ctr">
                        <a:lnSpc>
                          <a:spcPct val="107000"/>
                        </a:lnSpc>
                        <a:spcAft>
                          <a:spcPts val="0"/>
                        </a:spcAft>
                      </a:pPr>
                      <a:r>
                        <a:rPr lang="en-GB"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200">
                          <a:effectLst/>
                        </a:rPr>
                        <a:t>Other Partner Countries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val="10000"/>
                  </a:ext>
                </a:extLst>
              </a:tr>
              <a:tr h="155575">
                <a:tc>
                  <a:txBody>
                    <a:bodyPr/>
                    <a:lstStyle/>
                    <a:p>
                      <a:pPr algn="just">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200">
                          <a:effectLst/>
                        </a:rPr>
                        <a:t>Region 5*</a:t>
                      </a:r>
                      <a:endParaRPr lang="tr-TR" sz="1200">
                        <a:effectLst/>
                      </a:endParaRPr>
                    </a:p>
                    <a:p>
                      <a:pPr algn="just">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1200" dirty="0">
                          <a:effectLst/>
                        </a:rPr>
                        <a:t>Andorra, Mona</a:t>
                      </a:r>
                      <a:r>
                        <a:rPr lang="tr-TR" sz="1200" dirty="0">
                          <a:effectLst/>
                        </a:rPr>
                        <a:t>k</a:t>
                      </a:r>
                      <a:r>
                        <a:rPr lang="en-GB" sz="1200" dirty="0">
                          <a:effectLst/>
                        </a:rPr>
                        <a:t>o, San Marino, </a:t>
                      </a:r>
                      <a:r>
                        <a:rPr lang="en-GB" sz="1200" dirty="0" err="1">
                          <a:effectLst/>
                        </a:rPr>
                        <a:t>Vati</a:t>
                      </a:r>
                      <a:r>
                        <a:rPr lang="tr-TR" sz="1200" dirty="0">
                          <a:effectLst/>
                        </a:rPr>
                        <a:t>kan Şehir Devleti,</a:t>
                      </a:r>
                      <a:r>
                        <a:rPr lang="en-GB" sz="1200" dirty="0">
                          <a:effectLst/>
                        </a:rPr>
                        <a:t> </a:t>
                      </a:r>
                      <a:r>
                        <a:rPr lang="tr-TR" sz="1200" dirty="0">
                          <a:effectLst/>
                        </a:rPr>
                        <a:t>İsviçre</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155575">
                <a:tc rowSpan="4">
                  <a:txBody>
                    <a:bodyPr/>
                    <a:lstStyle/>
                    <a:p>
                      <a:pPr algn="just">
                        <a:lnSpc>
                          <a:spcPct val="107000"/>
                        </a:lnSpc>
                        <a:spcAft>
                          <a:spcPts val="0"/>
                        </a:spcAft>
                      </a:pPr>
                      <a:r>
                        <a:rPr lang="tr-TR" sz="1200" dirty="0">
                          <a:effectLst/>
                        </a:rPr>
                        <a:t>Development </a:t>
                      </a:r>
                      <a:r>
                        <a:rPr lang="tr-TR" sz="1200" dirty="0" err="1">
                          <a:effectLst/>
                        </a:rPr>
                        <a:t>Cooperation</a:t>
                      </a:r>
                      <a:r>
                        <a:rPr lang="tr-TR" sz="1200" dirty="0">
                          <a:effectLst/>
                        </a:rPr>
                        <a:t> </a:t>
                      </a:r>
                      <a:r>
                        <a:rPr lang="tr-TR" sz="1200" dirty="0" err="1">
                          <a:effectLst/>
                        </a:rPr>
                        <a:t>Instrument</a:t>
                      </a:r>
                      <a:r>
                        <a:rPr lang="tr-TR" sz="1200" dirty="0">
                          <a:effectLst/>
                        </a:rPr>
                        <a:t> (DCI)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200">
                          <a:effectLst/>
                        </a:rPr>
                        <a:t>Region 6</a:t>
                      </a:r>
                      <a:endParaRPr lang="tr-TR" sz="1200">
                        <a:effectLst/>
                      </a:endParaRPr>
                    </a:p>
                    <a:p>
                      <a:pPr algn="just">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Asia</a:t>
                      </a:r>
                      <a:br>
                        <a:rPr lang="en-GB" sz="1200">
                          <a:effectLst/>
                        </a:rPr>
                      </a:b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tr-TR" sz="1200" b="0" i="0" u="none" strike="noStrike" kern="1200" baseline="0" dirty="0">
                          <a:solidFill>
                            <a:schemeClr val="dk1"/>
                          </a:solidFill>
                          <a:latin typeface="+mn-lt"/>
                          <a:ea typeface="+mn-ea"/>
                          <a:cs typeface="+mn-cs"/>
                        </a:rPr>
                        <a:t>Afganistan, Bangladeş, Butan, Kamboçya, Çin, Kuzey Kore, Hindistan, Endonezya,</a:t>
                      </a:r>
                    </a:p>
                    <a:p>
                      <a:r>
                        <a:rPr lang="tr-TR" sz="1200" b="0" i="0" u="none" strike="noStrike" kern="1200" baseline="0" dirty="0">
                          <a:solidFill>
                            <a:schemeClr val="dk1"/>
                          </a:solidFill>
                          <a:latin typeface="+mn-lt"/>
                          <a:ea typeface="+mn-ea"/>
                          <a:cs typeface="+mn-cs"/>
                        </a:rPr>
                        <a:t>Laos, Malezya, Maldivler, Moğolistan, Myanmar, Nepal, Pakistan, Filipinler, Sri</a:t>
                      </a:r>
                    </a:p>
                    <a:p>
                      <a:r>
                        <a:rPr lang="tr-TR" sz="1200" b="0" i="0" u="none" strike="noStrike" kern="1200" baseline="0" dirty="0">
                          <a:solidFill>
                            <a:schemeClr val="dk1"/>
                          </a:solidFill>
                          <a:latin typeface="+mn-lt"/>
                          <a:ea typeface="+mn-ea"/>
                          <a:cs typeface="+mn-cs"/>
                        </a:rPr>
                        <a:t>Lanka, Tayland, Vietnam</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155575">
                <a:tc vMerge="1">
                  <a:txBody>
                    <a:bodyPr/>
                    <a:lstStyle/>
                    <a:p>
                      <a:endParaRPr lang="tr-TR"/>
                    </a:p>
                  </a:txBody>
                  <a:tcPr/>
                </a:tc>
                <a:tc>
                  <a:txBody>
                    <a:bodyPr/>
                    <a:lstStyle/>
                    <a:p>
                      <a:pPr algn="just">
                        <a:lnSpc>
                          <a:spcPct val="107000"/>
                        </a:lnSpc>
                        <a:spcAft>
                          <a:spcPts val="0"/>
                        </a:spcAft>
                      </a:pPr>
                      <a:r>
                        <a:rPr lang="en-GB" sz="1200">
                          <a:effectLst/>
                        </a:rPr>
                        <a:t>Region 7</a:t>
                      </a:r>
                      <a:endParaRPr lang="tr-TR" sz="1200">
                        <a:effectLst/>
                      </a:endParaRPr>
                    </a:p>
                    <a:p>
                      <a:pPr algn="just">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Central Asia</a:t>
                      </a:r>
                      <a:br>
                        <a:rPr lang="en-GB" sz="1200">
                          <a:effectLst/>
                        </a:rPr>
                      </a:b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i-FI" sz="1200" b="0" i="0" u="none" strike="noStrike" kern="1200" baseline="0" dirty="0">
                          <a:solidFill>
                            <a:schemeClr val="dk1"/>
                          </a:solidFill>
                          <a:latin typeface="+mn-lt"/>
                          <a:ea typeface="+mn-ea"/>
                          <a:cs typeface="+mn-cs"/>
                        </a:rPr>
                        <a:t>Kazakistan, Kırgızistan, Tacikistan, Türkmenistan, Özbekistan</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r h="155575">
                <a:tc vMerge="1">
                  <a:txBody>
                    <a:bodyPr/>
                    <a:lstStyle/>
                    <a:p>
                      <a:endParaRPr lang="tr-TR"/>
                    </a:p>
                  </a:txBody>
                  <a:tcPr/>
                </a:tc>
                <a:tc>
                  <a:txBody>
                    <a:bodyPr/>
                    <a:lstStyle/>
                    <a:p>
                      <a:pPr algn="just">
                        <a:lnSpc>
                          <a:spcPct val="107000"/>
                        </a:lnSpc>
                        <a:spcAft>
                          <a:spcPts val="0"/>
                        </a:spcAft>
                      </a:pPr>
                      <a:r>
                        <a:rPr lang="en-GB" sz="1200">
                          <a:effectLst/>
                        </a:rPr>
                        <a:t>Region 8</a:t>
                      </a:r>
                      <a:endParaRPr lang="tr-TR" sz="1200">
                        <a:effectLst/>
                      </a:endParaRPr>
                    </a:p>
                    <a:p>
                      <a:pPr algn="just">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Latin America</a:t>
                      </a:r>
                      <a:br>
                        <a:rPr lang="en-GB" sz="1200">
                          <a:effectLst/>
                        </a:rPr>
                      </a:b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tr-TR" sz="1200" b="0" i="0" u="none" strike="noStrike" kern="1200" baseline="0" dirty="0">
                          <a:solidFill>
                            <a:schemeClr val="dk1"/>
                          </a:solidFill>
                          <a:latin typeface="+mn-lt"/>
                          <a:ea typeface="+mn-ea"/>
                          <a:cs typeface="+mn-cs"/>
                        </a:rPr>
                        <a:t>Arjantin, Bolivya, Brezilya, Şili, Kolombiya, Kosta Rika, Küba, </a:t>
                      </a:r>
                      <a:r>
                        <a:rPr lang="tr-TR" sz="1200" b="0" i="0" u="none" strike="noStrike" kern="1200" baseline="0" dirty="0" err="1">
                          <a:solidFill>
                            <a:schemeClr val="dk1"/>
                          </a:solidFill>
                          <a:latin typeface="+mn-lt"/>
                          <a:ea typeface="+mn-ea"/>
                          <a:cs typeface="+mn-cs"/>
                        </a:rPr>
                        <a:t>Ekvador</a:t>
                      </a:r>
                      <a:r>
                        <a:rPr lang="tr-TR" sz="1200" b="0" i="0" u="none" strike="noStrike" kern="1200" baseline="0" dirty="0">
                          <a:solidFill>
                            <a:schemeClr val="dk1"/>
                          </a:solidFill>
                          <a:latin typeface="+mn-lt"/>
                          <a:ea typeface="+mn-ea"/>
                          <a:cs typeface="+mn-cs"/>
                        </a:rPr>
                        <a:t>, El Salvador,</a:t>
                      </a:r>
                    </a:p>
                    <a:p>
                      <a:r>
                        <a:rPr lang="tr-TR" sz="1200" b="0" i="0" u="none" strike="noStrike" kern="1200" baseline="0" dirty="0">
                          <a:solidFill>
                            <a:schemeClr val="dk1"/>
                          </a:solidFill>
                          <a:latin typeface="+mn-lt"/>
                          <a:ea typeface="+mn-ea"/>
                          <a:cs typeface="+mn-cs"/>
                        </a:rPr>
                        <a:t>Guatemala, Honduras, Meksika, Nikaragua, Panama, Paraguay, Peru, Uruguay,</a:t>
                      </a:r>
                    </a:p>
                    <a:p>
                      <a:r>
                        <a:rPr lang="tr-TR" sz="1200" b="0" i="0" u="none" strike="noStrike" kern="1200" baseline="0" dirty="0">
                          <a:solidFill>
                            <a:schemeClr val="dk1"/>
                          </a:solidFill>
                          <a:latin typeface="+mn-lt"/>
                          <a:ea typeface="+mn-ea"/>
                          <a:cs typeface="+mn-cs"/>
                        </a:rPr>
                        <a:t>Venezuela</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4"/>
                  </a:ext>
                </a:extLst>
              </a:tr>
              <a:tr h="155575">
                <a:tc vMerge="1">
                  <a:txBody>
                    <a:bodyPr/>
                    <a:lstStyle/>
                    <a:p>
                      <a:endParaRPr lang="tr-TR"/>
                    </a:p>
                  </a:txBody>
                  <a:tcPr/>
                </a:tc>
                <a:tc>
                  <a:txBody>
                    <a:bodyPr/>
                    <a:lstStyle/>
                    <a:p>
                      <a:pPr algn="just">
                        <a:lnSpc>
                          <a:spcPct val="107000"/>
                        </a:lnSpc>
                        <a:spcAft>
                          <a:spcPts val="0"/>
                        </a:spcAft>
                      </a:pPr>
                      <a:r>
                        <a:rPr lang="en-GB" sz="1200">
                          <a:effectLst/>
                        </a:rPr>
                        <a:t>Region 10</a:t>
                      </a:r>
                      <a:endParaRPr lang="tr-TR" sz="1200">
                        <a:effectLst/>
                      </a:endParaRPr>
                    </a:p>
                    <a:p>
                      <a:pPr algn="just">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1200" b="0" i="0" u="none" strike="noStrike" kern="1200" baseline="0" dirty="0">
                          <a:solidFill>
                            <a:schemeClr val="dk1"/>
                          </a:solidFill>
                          <a:latin typeface="+mn-lt"/>
                          <a:ea typeface="+mn-ea"/>
                          <a:cs typeface="+mn-cs"/>
                        </a:rPr>
                        <a:t>Güney Afrika</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5"/>
                  </a:ext>
                </a:extLst>
              </a:tr>
              <a:tr h="155575">
                <a:tc>
                  <a:txBody>
                    <a:bodyPr/>
                    <a:lstStyle/>
                    <a:p>
                      <a:pPr algn="just">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200">
                          <a:effectLst/>
                        </a:rPr>
                        <a:t>Region 9*</a:t>
                      </a:r>
                      <a:endParaRPr lang="tr-TR" sz="1200">
                        <a:effectLst/>
                      </a:endParaRPr>
                    </a:p>
                    <a:p>
                      <a:pPr algn="just">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1200" dirty="0">
                          <a:effectLst/>
                        </a:rPr>
                        <a:t>İ</a:t>
                      </a:r>
                      <a:r>
                        <a:rPr lang="en-GB" sz="1200" dirty="0">
                          <a:effectLst/>
                        </a:rPr>
                        <a:t>ran, Ira</a:t>
                      </a:r>
                      <a:r>
                        <a:rPr lang="tr-TR" sz="1200" dirty="0">
                          <a:effectLst/>
                        </a:rPr>
                        <a:t>k</a:t>
                      </a:r>
                      <a:r>
                        <a:rPr lang="en-GB" sz="1200" dirty="0">
                          <a:effectLst/>
                        </a:rPr>
                        <a:t>, Yemen</a:t>
                      </a:r>
                      <a:endParaRPr lang="tr-T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9" name="Altbilgi Yer Tutucusu 8"/>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160918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Ortak (Partner) Ülkeler</a:t>
            </a:r>
          </a:p>
        </p:txBody>
      </p:sp>
      <p:sp>
        <p:nvSpPr>
          <p:cNvPr id="5" name="Dikdörtgen 4"/>
          <p:cNvSpPr/>
          <p:nvPr/>
        </p:nvSpPr>
        <p:spPr>
          <a:xfrm>
            <a:off x="2589212" y="5696826"/>
            <a:ext cx="9446622" cy="369332"/>
          </a:xfrm>
          <a:prstGeom prst="rect">
            <a:avLst/>
          </a:prstGeom>
        </p:spPr>
        <p:txBody>
          <a:bodyPr wrap="square">
            <a:spAutoFit/>
          </a:bodyPr>
          <a:lstStyle/>
          <a:p>
            <a:pPr algn="just">
              <a:spcAft>
                <a:spcPts val="0"/>
              </a:spcAft>
            </a:pPr>
            <a:r>
              <a:rPr lang="en-GB" b="1" i="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tr-TR" b="1" i="1" dirty="0">
                <a:solidFill>
                  <a:srgbClr val="002060"/>
                </a:solidFill>
                <a:latin typeface="Calibri" panose="020F0502020204030204" pitchFamily="34" charset="0"/>
                <a:ea typeface="Calibri" panose="020F0502020204030204" pitchFamily="34" charset="0"/>
                <a:cs typeface="Calibri" panose="020F0502020204030204" pitchFamily="34" charset="0"/>
              </a:rPr>
              <a:t>Bu gruptaki ülkelerle faaliyet gerçekleştirmek mümkün değil</a:t>
            </a:r>
            <a:r>
              <a:rPr lang="en-GB" b="1" i="1"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tr-TR"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Altbilgi Yer Tutucusu 6"/>
          <p:cNvSpPr>
            <a:spLocks noGrp="1"/>
          </p:cNvSpPr>
          <p:nvPr>
            <p:ph type="ftr" sz="quarter" idx="11"/>
          </p:nvPr>
        </p:nvSpPr>
        <p:spPr/>
        <p:txBody>
          <a:bodyPr/>
          <a:lstStyle/>
          <a:p>
            <a:r>
              <a:rPr lang="tr-TR" dirty="0"/>
              <a:t>MÜ Uluslararası İlişkiler Ofisi</a:t>
            </a:r>
          </a:p>
        </p:txBody>
      </p:sp>
      <p:graphicFrame>
        <p:nvGraphicFramePr>
          <p:cNvPr id="3" name="Tablo 2"/>
          <p:cNvGraphicFramePr>
            <a:graphicFrameLocks noGrp="1"/>
          </p:cNvGraphicFramePr>
          <p:nvPr>
            <p:extLst>
              <p:ext uri="{D42A27DB-BD31-4B8C-83A1-F6EECF244321}">
                <p14:modId xmlns:p14="http://schemas.microsoft.com/office/powerpoint/2010/main" val="80752376"/>
              </p:ext>
            </p:extLst>
          </p:nvPr>
        </p:nvGraphicFramePr>
        <p:xfrm>
          <a:off x="1762033" y="1400359"/>
          <a:ext cx="8966927" cy="3726180"/>
        </p:xfrm>
        <a:graphic>
          <a:graphicData uri="http://schemas.openxmlformats.org/drawingml/2006/table">
            <a:tbl>
              <a:tblPr firstRow="1" bandRow="1">
                <a:tableStyleId>{5C22544A-7EE6-4342-B048-85BDC9FD1C3A}</a:tableStyleId>
              </a:tblPr>
              <a:tblGrid>
                <a:gridCol w="1517686">
                  <a:extLst>
                    <a:ext uri="{9D8B030D-6E8A-4147-A177-3AD203B41FA5}">
                      <a16:colId xmlns:a16="http://schemas.microsoft.com/office/drawing/2014/main" val="20000"/>
                    </a:ext>
                  </a:extLst>
                </a:gridCol>
                <a:gridCol w="1124821">
                  <a:extLst>
                    <a:ext uri="{9D8B030D-6E8A-4147-A177-3AD203B41FA5}">
                      <a16:colId xmlns:a16="http://schemas.microsoft.com/office/drawing/2014/main" val="20001"/>
                    </a:ext>
                  </a:extLst>
                </a:gridCol>
                <a:gridCol w="1726294">
                  <a:extLst>
                    <a:ext uri="{9D8B030D-6E8A-4147-A177-3AD203B41FA5}">
                      <a16:colId xmlns:a16="http://schemas.microsoft.com/office/drawing/2014/main" val="20002"/>
                    </a:ext>
                  </a:extLst>
                </a:gridCol>
                <a:gridCol w="4598126">
                  <a:extLst>
                    <a:ext uri="{9D8B030D-6E8A-4147-A177-3AD203B41FA5}">
                      <a16:colId xmlns:a16="http://schemas.microsoft.com/office/drawing/2014/main" val="20003"/>
                    </a:ext>
                  </a:extLst>
                </a:gridCol>
              </a:tblGrid>
              <a:tr h="220073">
                <a:tc>
                  <a:txBody>
                    <a:bodyPr/>
                    <a:lstStyle/>
                    <a:p>
                      <a:endParaRPr lang="tr-TR" sz="1050" dirty="0"/>
                    </a:p>
                  </a:txBody>
                  <a:tcPr/>
                </a:tc>
                <a:tc>
                  <a:txBody>
                    <a:bodyPr/>
                    <a:lstStyle/>
                    <a:p>
                      <a:endParaRPr lang="tr-TR" sz="1050" dirty="0"/>
                    </a:p>
                  </a:txBody>
                  <a:tcPr/>
                </a:tc>
                <a:tc>
                  <a:txBody>
                    <a:bodyPr/>
                    <a:lstStyle/>
                    <a:p>
                      <a:endParaRPr lang="tr-TR" sz="1050" dirty="0"/>
                    </a:p>
                  </a:txBody>
                  <a:tcPr/>
                </a:tc>
                <a:tc>
                  <a:txBody>
                    <a:bodyPr/>
                    <a:lstStyle/>
                    <a:p>
                      <a:endParaRPr lang="tr-TR" sz="1050"/>
                    </a:p>
                  </a:txBody>
                  <a:tcPr/>
                </a:tc>
                <a:extLst>
                  <a:ext uri="{0D108BD9-81ED-4DB2-BD59-A6C34878D82A}">
                    <a16:rowId xmlns:a16="http://schemas.microsoft.com/office/drawing/2014/main" val="10000"/>
                  </a:ext>
                </a:extLst>
              </a:tr>
              <a:tr h="20801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050" dirty="0" err="1">
                          <a:effectLst/>
                        </a:rPr>
                        <a:t>European</a:t>
                      </a:r>
                      <a:r>
                        <a:rPr lang="tr-TR" sz="1050" dirty="0">
                          <a:effectLst/>
                        </a:rPr>
                        <a:t> Development </a:t>
                      </a:r>
                      <a:r>
                        <a:rPr lang="tr-TR" sz="1050" dirty="0" err="1">
                          <a:effectLst/>
                        </a:rPr>
                        <a:t>Fund</a:t>
                      </a:r>
                      <a:r>
                        <a:rPr lang="tr-TR" sz="1050" dirty="0">
                          <a:effectLst/>
                        </a:rPr>
                        <a:t> (EDF)</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50" dirty="0">
                          <a:effectLst/>
                        </a:rPr>
                        <a:t>Region 1</a:t>
                      </a:r>
                      <a:r>
                        <a:rPr lang="tr-TR" sz="1050" dirty="0">
                          <a:effectLst/>
                        </a:rPr>
                        <a:t>1</a:t>
                      </a:r>
                    </a:p>
                    <a:p>
                      <a:endParaRPr lang="tr-TR" sz="1050" dirty="0"/>
                    </a:p>
                  </a:txBody>
                  <a:tcPr/>
                </a:tc>
                <a:tc>
                  <a:txBody>
                    <a:bodyPr/>
                    <a:lstStyle/>
                    <a:p>
                      <a:pPr>
                        <a:spcAft>
                          <a:spcPts val="0"/>
                        </a:spcAft>
                      </a:pPr>
                      <a:r>
                        <a:rPr lang="en-GB" sz="1050" dirty="0">
                          <a:effectLst/>
                        </a:rPr>
                        <a:t>ACP (</a:t>
                      </a:r>
                      <a:r>
                        <a:rPr lang="en-GB" sz="1050" u="none" strike="noStrike" dirty="0">
                          <a:effectLst/>
                          <a:hlinkClick r:id="rId2"/>
                        </a:rPr>
                        <a:t>African, Caribbean, and Pacific Group of States</a:t>
                      </a:r>
                      <a:r>
                        <a:rPr lang="en-GB" sz="1050" dirty="0">
                          <a:effectLst/>
                        </a:rPr>
                        <a:t>)</a:t>
                      </a:r>
                      <a:br>
                        <a:rPr lang="en-GB" sz="1050" dirty="0">
                          <a:effectLst/>
                        </a:rPr>
                      </a:br>
                      <a:endParaRPr lang="tr-TR" sz="1050" dirty="0">
                        <a:effectLst/>
                      </a:endParaRPr>
                    </a:p>
                    <a:p>
                      <a:pPr>
                        <a:lnSpc>
                          <a:spcPct val="107000"/>
                        </a:lnSpc>
                        <a:spcAft>
                          <a:spcPts val="0"/>
                        </a:spcAft>
                      </a:pPr>
                      <a:r>
                        <a:rPr lang="en-GB" sz="1050" dirty="0">
                          <a:effectLst/>
                        </a:rPr>
                        <a:t>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tr-TR" sz="1050" kern="1200" dirty="0">
                          <a:solidFill>
                            <a:schemeClr val="dk1"/>
                          </a:solidFill>
                          <a:effectLst/>
                          <a:latin typeface="+mn-lt"/>
                          <a:ea typeface="+mn-ea"/>
                          <a:cs typeface="+mn-cs"/>
                        </a:rPr>
                        <a:t>Angola, Antigua ve Barbuda, Belize, Yeşil Burun, Comoros, Bahamalar, Barbados, Benin, Botsvana, Burkina Faso, Burundi, Kamerun, Orta Afrika Cumhuriyeti, Çad, Kongo (</a:t>
                      </a:r>
                      <a:r>
                        <a:rPr lang="tr-TR" sz="1050" kern="1200" dirty="0" err="1">
                          <a:solidFill>
                            <a:schemeClr val="dk1"/>
                          </a:solidFill>
                          <a:effectLst/>
                          <a:latin typeface="+mn-lt"/>
                          <a:ea typeface="+mn-ea"/>
                          <a:cs typeface="+mn-cs"/>
                        </a:rPr>
                        <a:t>Brazavil</a:t>
                      </a:r>
                      <a:r>
                        <a:rPr lang="tr-TR" sz="1050" kern="1200" dirty="0">
                          <a:solidFill>
                            <a:schemeClr val="dk1"/>
                          </a:solidFill>
                          <a:effectLst/>
                          <a:latin typeface="+mn-lt"/>
                          <a:ea typeface="+mn-ea"/>
                          <a:cs typeface="+mn-cs"/>
                        </a:rPr>
                        <a:t>), Kongo (</a:t>
                      </a:r>
                      <a:r>
                        <a:rPr lang="tr-TR" sz="1050" kern="1200" dirty="0" err="1">
                          <a:solidFill>
                            <a:schemeClr val="dk1"/>
                          </a:solidFill>
                          <a:effectLst/>
                          <a:latin typeface="+mn-lt"/>
                          <a:ea typeface="+mn-ea"/>
                          <a:cs typeface="+mn-cs"/>
                        </a:rPr>
                        <a:t>Kinşasa</a:t>
                      </a:r>
                      <a:r>
                        <a:rPr lang="tr-TR" sz="1050" kern="1200" dirty="0">
                          <a:solidFill>
                            <a:schemeClr val="dk1"/>
                          </a:solidFill>
                          <a:effectLst/>
                          <a:latin typeface="+mn-lt"/>
                          <a:ea typeface="+mn-ea"/>
                          <a:cs typeface="+mn-cs"/>
                        </a:rPr>
                        <a:t>), </a:t>
                      </a:r>
                      <a:r>
                        <a:rPr lang="tr-TR" sz="1050" kern="1200" dirty="0" err="1">
                          <a:solidFill>
                            <a:schemeClr val="dk1"/>
                          </a:solidFill>
                          <a:effectLst/>
                          <a:latin typeface="+mn-lt"/>
                          <a:ea typeface="+mn-ea"/>
                          <a:cs typeface="+mn-cs"/>
                        </a:rPr>
                        <a:t>Cook</a:t>
                      </a:r>
                      <a:r>
                        <a:rPr lang="tr-TR" sz="1050" kern="1200" dirty="0">
                          <a:solidFill>
                            <a:schemeClr val="dk1"/>
                          </a:solidFill>
                          <a:effectLst/>
                          <a:latin typeface="+mn-lt"/>
                          <a:ea typeface="+mn-ea"/>
                          <a:cs typeface="+mn-cs"/>
                        </a:rPr>
                        <a:t> Adaları, Fildişi Sahili, Cibuti, Dominik, Dominik Cumhuriyeti, Eritre, Etiyopya, Fiji, Gabon, Gambiya, Gana, Grenada, Gine Cumhuriyeti, Gine-Bissau, Ekvator </a:t>
                      </a:r>
                      <a:r>
                        <a:rPr lang="tr-TR" sz="1050" kern="1200" dirty="0" err="1">
                          <a:solidFill>
                            <a:schemeClr val="dk1"/>
                          </a:solidFill>
                          <a:effectLst/>
                          <a:latin typeface="+mn-lt"/>
                          <a:ea typeface="+mn-ea"/>
                          <a:cs typeface="+mn-cs"/>
                        </a:rPr>
                        <a:t>Ginesi</a:t>
                      </a:r>
                      <a:r>
                        <a:rPr lang="tr-TR" sz="1050" kern="1200" dirty="0">
                          <a:solidFill>
                            <a:schemeClr val="dk1"/>
                          </a:solidFill>
                          <a:effectLst/>
                          <a:latin typeface="+mn-lt"/>
                          <a:ea typeface="+mn-ea"/>
                          <a:cs typeface="+mn-cs"/>
                        </a:rPr>
                        <a:t>, Guyana, Haiti, Jamaika, Kenya, Kiribati, Lesotho, Liberya, Madagaskar, Malavi, Mali, Marshall Adaları, Moritanya, </a:t>
                      </a:r>
                      <a:r>
                        <a:rPr lang="tr-TR" sz="1050" kern="1200" dirty="0" err="1">
                          <a:solidFill>
                            <a:schemeClr val="dk1"/>
                          </a:solidFill>
                          <a:effectLst/>
                          <a:latin typeface="+mn-lt"/>
                          <a:ea typeface="+mn-ea"/>
                          <a:cs typeface="+mn-cs"/>
                        </a:rPr>
                        <a:t>Mauritius</a:t>
                      </a:r>
                      <a:r>
                        <a:rPr lang="tr-TR" sz="1050" kern="1200" dirty="0">
                          <a:solidFill>
                            <a:schemeClr val="dk1"/>
                          </a:solidFill>
                          <a:effectLst/>
                          <a:latin typeface="+mn-lt"/>
                          <a:ea typeface="+mn-ea"/>
                          <a:cs typeface="+mn-cs"/>
                        </a:rPr>
                        <a:t>, Mikronezya, Mozambik, Namibya, Nauru, Nijer, Nijerya, Niue, Palau, Papua Yeni Gine, Ruanda, St. </a:t>
                      </a:r>
                      <a:r>
                        <a:rPr lang="tr-TR" sz="1050" kern="1200" dirty="0" err="1">
                          <a:solidFill>
                            <a:schemeClr val="dk1"/>
                          </a:solidFill>
                          <a:effectLst/>
                          <a:latin typeface="+mn-lt"/>
                          <a:ea typeface="+mn-ea"/>
                          <a:cs typeface="+mn-cs"/>
                        </a:rPr>
                        <a:t>Kitts</a:t>
                      </a:r>
                      <a:r>
                        <a:rPr lang="tr-TR" sz="1050" kern="1200" dirty="0">
                          <a:solidFill>
                            <a:schemeClr val="dk1"/>
                          </a:solidFill>
                          <a:effectLst/>
                          <a:latin typeface="+mn-lt"/>
                          <a:ea typeface="+mn-ea"/>
                          <a:cs typeface="+mn-cs"/>
                        </a:rPr>
                        <a:t> ve Nevis, Saint Lucia, Saint Vincent ve Grenadinler, Solomon Adaları, Samoa, Sao Tome ve Principe, Senegal, Seyşeller, Sierra Leone, Somali, Güney Sudan, Sudan, Surinam, Svaziland, Tanzanya, Doğu Timor, Togo, Tonga, Trinidad ve Tobago, Tuvalu, Uganda, Vanuatu, Zambiya, Zimbabve</a:t>
                      </a:r>
                    </a:p>
                  </a:txBody>
                  <a:tcPr/>
                </a:tc>
                <a:extLst>
                  <a:ext uri="{0D108BD9-81ED-4DB2-BD59-A6C34878D82A}">
                    <a16:rowId xmlns:a16="http://schemas.microsoft.com/office/drawing/2014/main" val="10001"/>
                  </a:ext>
                </a:extLst>
              </a:tr>
              <a:tr h="343675">
                <a:tc>
                  <a:txBody>
                    <a:bodyPr/>
                    <a:lstStyle/>
                    <a:p>
                      <a:endParaRPr lang="tr-TR" sz="105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50" dirty="0">
                          <a:effectLst/>
                        </a:rPr>
                        <a:t>Region 12*</a:t>
                      </a:r>
                      <a:endParaRPr lang="tr-TR" sz="1050" dirty="0">
                        <a:effectLst/>
                      </a:endParaRPr>
                    </a:p>
                    <a:p>
                      <a:endParaRPr lang="tr-TR"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50" dirty="0">
                          <a:effectLst/>
                        </a:rPr>
                        <a:t>Industrialised: Gulf Cooperation countries </a:t>
                      </a:r>
                      <a:endParaRPr lang="tr-TR" sz="1050" dirty="0">
                        <a:effectLst/>
                      </a:endParaRPr>
                    </a:p>
                    <a:p>
                      <a:endParaRPr lang="tr-TR"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50" dirty="0">
                          <a:effectLst/>
                        </a:rPr>
                        <a:t>Bahr</a:t>
                      </a:r>
                      <a:r>
                        <a:rPr lang="tr-TR" sz="1050" dirty="0" err="1">
                          <a:effectLst/>
                        </a:rPr>
                        <a:t>eyn</a:t>
                      </a:r>
                      <a:r>
                        <a:rPr lang="tr-TR" sz="1050" dirty="0">
                          <a:effectLst/>
                        </a:rPr>
                        <a:t>, </a:t>
                      </a:r>
                      <a:r>
                        <a:rPr lang="en-GB" sz="1050" dirty="0">
                          <a:effectLst/>
                        </a:rPr>
                        <a:t>Kuwait, </a:t>
                      </a:r>
                      <a:r>
                        <a:rPr lang="tr-TR" sz="1050" dirty="0">
                          <a:effectLst/>
                        </a:rPr>
                        <a:t>Umman</a:t>
                      </a:r>
                      <a:r>
                        <a:rPr lang="en-GB" sz="1050" dirty="0">
                          <a:effectLst/>
                        </a:rPr>
                        <a:t>, </a:t>
                      </a:r>
                      <a:r>
                        <a:rPr lang="tr-TR" sz="1050" dirty="0">
                          <a:effectLst/>
                        </a:rPr>
                        <a:t>Katar</a:t>
                      </a:r>
                      <a:r>
                        <a:rPr lang="en-GB" sz="1050" dirty="0">
                          <a:effectLst/>
                        </a:rPr>
                        <a:t>, S</a:t>
                      </a:r>
                      <a:r>
                        <a:rPr lang="tr-TR" sz="1050" dirty="0">
                          <a:effectLst/>
                        </a:rPr>
                        <a:t>u</a:t>
                      </a:r>
                      <a:r>
                        <a:rPr lang="en-GB" sz="1050" dirty="0" err="1">
                          <a:effectLst/>
                        </a:rPr>
                        <a:t>udi</a:t>
                      </a:r>
                      <a:r>
                        <a:rPr lang="en-GB" sz="1050" dirty="0">
                          <a:effectLst/>
                        </a:rPr>
                        <a:t> </a:t>
                      </a:r>
                      <a:r>
                        <a:rPr lang="en-GB" sz="1050" dirty="0" err="1">
                          <a:effectLst/>
                        </a:rPr>
                        <a:t>Arabi</a:t>
                      </a:r>
                      <a:r>
                        <a:rPr lang="tr-TR" sz="1050" dirty="0" err="1">
                          <a:effectLst/>
                        </a:rPr>
                        <a:t>st</a:t>
                      </a:r>
                      <a:r>
                        <a:rPr lang="en-GB" sz="1050" dirty="0">
                          <a:effectLst/>
                        </a:rPr>
                        <a:t>a</a:t>
                      </a:r>
                      <a:r>
                        <a:rPr lang="tr-TR" sz="1050" dirty="0">
                          <a:effectLst/>
                        </a:rPr>
                        <a:t>n</a:t>
                      </a:r>
                      <a:r>
                        <a:rPr lang="en-GB" sz="1050" dirty="0">
                          <a:effectLst/>
                        </a:rPr>
                        <a:t>, </a:t>
                      </a:r>
                      <a:r>
                        <a:rPr lang="tr-TR" sz="1050" dirty="0">
                          <a:effectLst/>
                        </a:rPr>
                        <a:t>Birleşik Arap Emirlikleri</a:t>
                      </a:r>
                    </a:p>
                    <a:p>
                      <a:endParaRPr lang="tr-TR" sz="1050" dirty="0"/>
                    </a:p>
                  </a:txBody>
                  <a:tcPr/>
                </a:tc>
                <a:extLst>
                  <a:ext uri="{0D108BD9-81ED-4DB2-BD59-A6C34878D82A}">
                    <a16:rowId xmlns:a16="http://schemas.microsoft.com/office/drawing/2014/main" val="10002"/>
                  </a:ext>
                </a:extLst>
              </a:tr>
              <a:tr h="4160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050" dirty="0" err="1">
                          <a:effectLst/>
                        </a:rPr>
                        <a:t>Partnership</a:t>
                      </a:r>
                      <a:r>
                        <a:rPr lang="tr-TR" sz="1050" dirty="0">
                          <a:effectLst/>
                        </a:rPr>
                        <a:t> </a:t>
                      </a:r>
                      <a:r>
                        <a:rPr lang="tr-TR" sz="1050" dirty="0" err="1">
                          <a:effectLst/>
                        </a:rPr>
                        <a:t>Instrument</a:t>
                      </a:r>
                      <a:r>
                        <a:rPr lang="tr-TR" sz="1050" dirty="0">
                          <a:effectLst/>
                        </a:rPr>
                        <a:t> (PI)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050" dirty="0"/>
                    </a:p>
                  </a:txBody>
                  <a:tcPr/>
                </a:tc>
                <a:tc>
                  <a:txBody>
                    <a:bodyPr/>
                    <a:lstStyle/>
                    <a:p>
                      <a:pPr algn="just">
                        <a:lnSpc>
                          <a:spcPct val="107000"/>
                        </a:lnSpc>
                        <a:spcAft>
                          <a:spcPts val="0"/>
                        </a:spcAft>
                      </a:pPr>
                      <a:r>
                        <a:rPr lang="en-GB" sz="1050" dirty="0">
                          <a:effectLst/>
                        </a:rPr>
                        <a:t>Region 13</a:t>
                      </a:r>
                      <a:endParaRPr lang="tr-TR" sz="1050" dirty="0">
                        <a:effectLs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50" dirty="0">
                          <a:effectLst/>
                        </a:rPr>
                        <a:t>Other Industrialised countries </a:t>
                      </a:r>
                      <a:endParaRPr lang="tr-TR" sz="1050" dirty="0">
                        <a:effectLst/>
                      </a:endParaRPr>
                    </a:p>
                    <a:p>
                      <a:endParaRPr lang="tr-TR"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050" b="0" i="0" u="none" strike="noStrike" kern="1200" baseline="0" dirty="0">
                          <a:solidFill>
                            <a:schemeClr val="dk1"/>
                          </a:solidFill>
                          <a:latin typeface="+mn-lt"/>
                          <a:ea typeface="+mn-ea"/>
                          <a:cs typeface="+mn-cs"/>
                        </a:rPr>
                        <a:t>Avustralya, </a:t>
                      </a:r>
                      <a:r>
                        <a:rPr lang="tr-TR" sz="1050" b="0" i="0" u="none" strike="noStrike" kern="1200" baseline="0" dirty="0" err="1">
                          <a:solidFill>
                            <a:schemeClr val="dk1"/>
                          </a:solidFill>
                          <a:latin typeface="+mn-lt"/>
                          <a:ea typeface="+mn-ea"/>
                          <a:cs typeface="+mn-cs"/>
                        </a:rPr>
                        <a:t>Brunei</a:t>
                      </a:r>
                      <a:r>
                        <a:rPr lang="tr-TR" sz="1050" b="0" i="0" u="none" strike="noStrike" kern="1200" baseline="0" dirty="0">
                          <a:solidFill>
                            <a:schemeClr val="dk1"/>
                          </a:solidFill>
                          <a:latin typeface="+mn-lt"/>
                          <a:ea typeface="+mn-ea"/>
                          <a:cs typeface="+mn-cs"/>
                        </a:rPr>
                        <a:t>, Kanada, Hong Kong, Japonya, Güney Kore, Makao, Yeni Zelenda, Singapur, Tayvan, Amerika Birleşik Devletleri</a:t>
                      </a:r>
                      <a:endParaRPr lang="tr-TR"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tr-TR" sz="105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23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Dikkat edilmesi gerekenler;</a:t>
            </a:r>
          </a:p>
        </p:txBody>
      </p:sp>
      <p:sp>
        <p:nvSpPr>
          <p:cNvPr id="3" name="İçerik Yer Tutucusu 2"/>
          <p:cNvSpPr>
            <a:spLocks noGrp="1"/>
          </p:cNvSpPr>
          <p:nvPr>
            <p:ph idx="1"/>
          </p:nvPr>
        </p:nvSpPr>
        <p:spPr/>
        <p:txBody>
          <a:bodyPr>
            <a:normAutofit fontScale="77500" lnSpcReduction="20000"/>
          </a:bodyPr>
          <a:lstStyle/>
          <a:p>
            <a:r>
              <a:rPr lang="tr-TR" dirty="0"/>
              <a:t>Bu projeye ancak </a:t>
            </a:r>
            <a:r>
              <a:rPr lang="tr-TR" dirty="0" err="1"/>
              <a:t>ECHE’si</a:t>
            </a:r>
            <a:r>
              <a:rPr lang="tr-TR" dirty="0"/>
              <a:t> olan bir program ülkesi partner ülkelerle değişim yapabilmek için başvurabilir</a:t>
            </a:r>
          </a:p>
          <a:p>
            <a:r>
              <a:rPr lang="tr-TR" dirty="0"/>
              <a:t>Proje başvurusunda anlaşma yapılan her kurum hakkında açıklama yazılacağından, hareketlilik sayısı, süresi ve uzaklık mesafesine göre bütçe isteneceğinden proje yazmadan önce anlaşma yapılmış olmalıdır</a:t>
            </a:r>
          </a:p>
          <a:p>
            <a:r>
              <a:rPr lang="tr-TR" dirty="0"/>
              <a:t>Anlaşmalar bölüm bazında yapılmalıdır</a:t>
            </a:r>
          </a:p>
          <a:p>
            <a:r>
              <a:rPr lang="tr-TR" dirty="0"/>
              <a:t>Projenin değerlendirilmesinde bazı kısıtlamalar ve bazı öncelikler bulunmaktadır, daha başarılı sonuç alabilmek için bunlara dikkat etmek gerekmektedir</a:t>
            </a:r>
          </a:p>
          <a:p>
            <a:r>
              <a:rPr lang="tr-TR" dirty="0"/>
              <a:t>Daha başarılı sonuç alabilmek için anlaşmalarda katılımcıların gitmesinden çok gelmesi hedeflenmelidir</a:t>
            </a:r>
          </a:p>
          <a:p>
            <a:r>
              <a:rPr lang="tr-TR" dirty="0"/>
              <a:t>Projeler kısıtlamalar göz önünde bulundurularak önce uygunluk kontrolünden geçirilecektir ve sonra 4 kalite sorusu üzerinden iki bağımsız dış uzman tarafından değerlendirilecek ve uzlaşma olmazsa üçüncü bir uzman görüşü alınacaktır (60/100; ilk soru minimum 15). Bütçe dahilinde başarı puanına göre sıralanan üniversiteler tamamen veya kısmen onaylanabilir veya reddedilebilir</a:t>
            </a:r>
          </a:p>
          <a:p>
            <a:r>
              <a:rPr lang="tr-TR" dirty="0"/>
              <a:t>Projenin kabulüne göre hareketlilikler gerçekleştirilebilir</a:t>
            </a:r>
          </a:p>
          <a:p>
            <a:r>
              <a:rPr lang="tr-TR" dirty="0"/>
              <a:t>Hem gelen hem de giden katılımcıların hibesi YTU tarafından yönetilecektir</a:t>
            </a:r>
          </a:p>
        </p:txBody>
      </p:sp>
      <p:sp>
        <p:nvSpPr>
          <p:cNvPr id="5" name="Altbilgi Yer Tutucusu 4"/>
          <p:cNvSpPr>
            <a:spLocks noGrp="1"/>
          </p:cNvSpPr>
          <p:nvPr>
            <p:ph type="ftr" sz="quarter" idx="11"/>
          </p:nvPr>
        </p:nvSpPr>
        <p:spPr/>
        <p:txBody>
          <a:bodyPr/>
          <a:lstStyle/>
          <a:p>
            <a:r>
              <a:rPr lang="tr-TR" dirty="0"/>
              <a:t>MÜ Uluslararası İlişkiler Ofisi</a:t>
            </a:r>
          </a:p>
        </p:txBody>
      </p:sp>
    </p:spTree>
    <p:extLst>
      <p:ext uri="{BB962C8B-B14F-4D97-AF65-F5344CB8AC3E}">
        <p14:creationId xmlns:p14="http://schemas.microsoft.com/office/powerpoint/2010/main" val="120916181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791</TotalTime>
  <Words>3577</Words>
  <Application>Microsoft Office PowerPoint</Application>
  <PresentationFormat>Geniş ekran</PresentationFormat>
  <Paragraphs>441</Paragraphs>
  <Slides>31</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Arial</vt:lpstr>
      <vt:lpstr>Arial-BoldMT</vt:lpstr>
      <vt:lpstr>Arial-ItalicMT</vt:lpstr>
      <vt:lpstr>ArialMT</vt:lpstr>
      <vt:lpstr>Calibri</vt:lpstr>
      <vt:lpstr>Century Gothic</vt:lpstr>
      <vt:lpstr>Wingdings 3</vt:lpstr>
      <vt:lpstr>Duman</vt:lpstr>
      <vt:lpstr>PowerPoint Sunusu</vt:lpstr>
      <vt:lpstr>Erasmus+ KA-107 Mobility Nedir?</vt:lpstr>
      <vt:lpstr>Program Ülkeleri </vt:lpstr>
      <vt:lpstr>Ortak (Partner) Ülkeler</vt:lpstr>
      <vt:lpstr>Mali araçlara göre ortak ülkeler:</vt:lpstr>
      <vt:lpstr>Ortak (Partner) Ülkeler</vt:lpstr>
      <vt:lpstr>Ortak (Partner) Ülkeler</vt:lpstr>
      <vt:lpstr>Ortak (Partner) Ülkeler</vt:lpstr>
      <vt:lpstr>Dikkat edilmesi gerekenler;</vt:lpstr>
      <vt:lpstr>Kısıtlamalar</vt:lpstr>
      <vt:lpstr>Bütçesi Nedir?</vt:lpstr>
      <vt:lpstr>Bölgeler ve yıllara göre Türkiye’ye ayrılan bütçe miktarları</vt:lpstr>
      <vt:lpstr>Öğrenci için hibe miktarları</vt:lpstr>
      <vt:lpstr>Personel için hibe miktarları</vt:lpstr>
      <vt:lpstr>Başvuru nasıl yapılır?</vt:lpstr>
      <vt:lpstr>İletişim vb. bilgiler girildikten sonra akış tablosu doldurulmalıdır</vt:lpstr>
      <vt:lpstr>PowerPoint Sunusu</vt:lpstr>
      <vt:lpstr>PowerPoint Sunusu</vt:lpstr>
      <vt:lpstr>PowerPoint Sunusu</vt:lpstr>
      <vt:lpstr>Başvurular Nasıl Değerlendirilir?</vt:lpstr>
      <vt:lpstr>Başvurular Nasıl Değerlendirilir?</vt:lpstr>
      <vt:lpstr>PowerPoint Sunusu</vt:lpstr>
      <vt:lpstr>Proje başvurusu 4 temel soru;</vt:lpstr>
      <vt:lpstr>Relevance of the strategy (Projenin uygunluğu/ilgililiği) (max 30 puan): «Explain why the planned mobility project is relevant to the internationalisation strategy of the higher education institutions involved(both in the Programme and Partner Country). Justify the proposed type(s) of mobility (students and/or staff).» </vt:lpstr>
      <vt:lpstr>Quality of the cooperation arrangements (Ortaklık mekanizmalarının kalitesi) (max 30 puan): "Detail your previous experience of similar projects with higher education institutions in this Partner Country, if any, and explain how, for the planned mobility project, responsibilities, roles and tasks will be defined in the Inter-institutional Agreement."</vt:lpstr>
      <vt:lpstr>Quality of the activity design and implementation (Proje tasarım ve uygulamasının kalitesi) (max 20 puan): "Present the different phases of the mobility project and summarise what partner organisations plan in terms of selection of participants, the support provided to them and the recognition of their mobility period (in particular in the Partner Country)…”</vt:lpstr>
      <vt:lpstr>Impact and dissemination (Etki ve yaygınlaştırma) (max 20 puan); "Explain the desired impact of the mobility project on participants, beneficiaries, partner organisations and at local, regional and national levels. Describe the measures which will be taken to disseminate the results of the mobility project at faculty and institution levels, and beyond where applicable, in both the Programme and Partner Countries."</vt:lpstr>
      <vt:lpstr>Dikkat!!!</vt:lpstr>
      <vt:lpstr>Süreç Nasıl İşleyecek?</vt:lpstr>
      <vt:lpstr>Sizden beklenenler neler?</vt:lpstr>
      <vt:lpstr>TEŞEKKÜR EDERİZ…</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dc:title>
  <dc:creator>armagan bakili</dc:creator>
  <cp:lastModifiedBy>ERASMUS</cp:lastModifiedBy>
  <cp:revision>44</cp:revision>
  <dcterms:created xsi:type="dcterms:W3CDTF">2015-11-23T18:20:22Z</dcterms:created>
  <dcterms:modified xsi:type="dcterms:W3CDTF">2021-02-05T08:31:45Z</dcterms:modified>
</cp:coreProperties>
</file>