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3" r:id="rId5"/>
    <p:sldId id="260" r:id="rId6"/>
    <p:sldId id="261" r:id="rId7"/>
    <p:sldId id="262"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974" y="33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1/5/2021</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488794"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56025" y="2821491"/>
            <a:ext cx="4488794"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tr-TR"/>
              <a:t>Resim eklemek için simgeye tıklayın</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1/5/2021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1/5/2021</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1777463" y="1085851"/>
            <a:ext cx="8637073" cy="4692894"/>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pPr>
              <a:lnSpc>
                <a:spcPct val="150000"/>
              </a:lnSpc>
            </a:pPr>
            <a:r>
              <a:rPr lang="tr-TR" sz="7200" b="0" i="0" dirty="0" err="1">
                <a:solidFill>
                  <a:schemeClr val="tx1"/>
                </a:solidFill>
                <a:effectLst/>
                <a:latin typeface="arial" panose="020B0604020202020204" pitchFamily="34" charset="0"/>
              </a:rPr>
              <a:t>Erasmus</a:t>
            </a:r>
            <a:r>
              <a:rPr lang="tr-TR" sz="7200" b="0" i="0" dirty="0">
                <a:solidFill>
                  <a:schemeClr val="tx1"/>
                </a:solidFill>
                <a:effectLst/>
                <a:latin typeface="arial" panose="020B0604020202020204" pitchFamily="34" charset="0"/>
              </a:rPr>
              <a:t>+</a:t>
            </a:r>
            <a:br>
              <a:rPr lang="tr-TR" sz="7200" b="0" i="0" dirty="0">
                <a:solidFill>
                  <a:srgbClr val="4D5156"/>
                </a:solidFill>
                <a:effectLst/>
                <a:latin typeface="arial" panose="020B0604020202020204" pitchFamily="34" charset="0"/>
              </a:rPr>
            </a:br>
            <a:r>
              <a:rPr lang="tr-TR" sz="7200" dirty="0"/>
              <a:t>Ana eylem-2</a:t>
            </a:r>
            <a:br>
              <a:rPr lang="tr-TR" sz="7200" dirty="0"/>
            </a:br>
            <a:r>
              <a:rPr lang="tr-TR" sz="7200" dirty="0"/>
              <a:t>( </a:t>
            </a:r>
            <a:r>
              <a:rPr lang="tr-TR" sz="7200" dirty="0" err="1"/>
              <a:t>key</a:t>
            </a:r>
            <a:r>
              <a:rPr lang="tr-TR" sz="7200" dirty="0"/>
              <a:t> actıon-2 )</a:t>
            </a:r>
          </a:p>
        </p:txBody>
      </p:sp>
    </p:spTree>
    <p:extLst>
      <p:ext uri="{BB962C8B-B14F-4D97-AF65-F5344CB8AC3E}">
        <p14:creationId xmlns:p14="http://schemas.microsoft.com/office/powerpoint/2010/main" val="1643764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5. Yükseköğretim Alanında Stratejik Ortaklıklar - KA203</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1849120"/>
            <a:ext cx="10698480" cy="2803075"/>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tr-TR" sz="2400" b="1" i="0" dirty="0">
                <a:effectLst/>
                <a:latin typeface="Nunito"/>
              </a:rPr>
              <a:t>Yükseköğretim Alanında desteklenen Stratejik Ortaklıklar projeleri sadece Yenilik Geliştirme (Development of </a:t>
            </a:r>
            <a:r>
              <a:rPr lang="tr-TR" sz="2400" b="1" i="0" dirty="0" err="1">
                <a:effectLst/>
                <a:latin typeface="Nunito"/>
              </a:rPr>
              <a:t>Innovation</a:t>
            </a:r>
            <a:r>
              <a:rPr lang="tr-TR" sz="2400" b="1" i="0" dirty="0">
                <a:effectLst/>
                <a:latin typeface="Nunito"/>
              </a:rPr>
              <a:t>) türünde olabilir. Bu türdeki projelerin yenilikçi çıktılar üretmesi ve/veya mevcut ürün ya da fikirlerin yaygınlaştırılmasına ve kullanılmasına yönelik faaliyetler içermesi beklenir. Bu amaçla, fikri çıktı ve çoğaltıcı etkinlik planlanabilir ve bütçe talep edilebilir.</a:t>
            </a:r>
            <a:endParaRPr lang="tr-TR" sz="2400" dirty="0"/>
          </a:p>
        </p:txBody>
      </p:sp>
    </p:spTree>
    <p:extLst>
      <p:ext uri="{BB962C8B-B14F-4D97-AF65-F5344CB8AC3E}">
        <p14:creationId xmlns:p14="http://schemas.microsoft.com/office/powerpoint/2010/main" val="181233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5. Yükseköğretim Alanında Stratejik Ortaklıklar - KA203</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375920" y="934720"/>
            <a:ext cx="11308080" cy="5146281"/>
          </a:xfrm>
          <a:prstGeom prst="rect">
            <a:avLst/>
          </a:prstGeom>
          <a:noFill/>
        </p:spPr>
        <p:txBody>
          <a:bodyPr wrap="square" rtlCol="0">
            <a:spAutoFit/>
          </a:bodyPr>
          <a:lstStyle/>
          <a:p>
            <a:pPr>
              <a:lnSpc>
                <a:spcPct val="150000"/>
              </a:lnSpc>
            </a:pPr>
            <a:r>
              <a:rPr lang="tr-TR" sz="1700" dirty="0">
                <a:solidFill>
                  <a:srgbClr val="FFC000"/>
                </a:solidFill>
              </a:rPr>
              <a:t>Stratejik ortaklıklarda desteklenebilecek faaliyet örnekleri nelerdir? </a:t>
            </a:r>
          </a:p>
          <a:p>
            <a:pPr marL="285750" indent="-285750">
              <a:lnSpc>
                <a:spcPct val="150000"/>
              </a:lnSpc>
              <a:buFont typeface="Arial" panose="020B0604020202020204" pitchFamily="34" charset="0"/>
              <a:buChar char="•"/>
            </a:pPr>
            <a:r>
              <a:rPr lang="tr-TR" sz="1700" dirty="0"/>
              <a:t>Kurum/kuruluşlar arasındaki işbirliğini ve ağ kurmayı güçlendiren faaliyetler, </a:t>
            </a:r>
          </a:p>
          <a:p>
            <a:pPr marL="285750" indent="-285750">
              <a:lnSpc>
                <a:spcPct val="150000"/>
              </a:lnSpc>
              <a:buFont typeface="Arial" panose="020B0604020202020204" pitchFamily="34" charset="0"/>
              <a:buChar char="•"/>
            </a:pPr>
            <a:r>
              <a:rPr lang="tr-TR" sz="1700" dirty="0"/>
              <a:t>Eğitim, öğretim ve gençlik alanında yenilikçi uygulamaların denenmesi ve/veya yürürlüğe konması, </a:t>
            </a:r>
          </a:p>
          <a:p>
            <a:pPr marL="285750" indent="-285750">
              <a:lnSpc>
                <a:spcPct val="150000"/>
              </a:lnSpc>
              <a:buFont typeface="Arial" panose="020B0604020202020204" pitchFamily="34" charset="0"/>
              <a:buChar char="•"/>
            </a:pPr>
            <a:r>
              <a:rPr lang="tr-TR" sz="1700" dirty="0"/>
              <a:t>Örgün, yaygın ve sargın öğrenme yoluyla edinilen bilgi, beceri ve yeterliliklerin tanınmasını ve doğrulanmasını kolaylaştıran faaliyetler, </a:t>
            </a:r>
          </a:p>
          <a:p>
            <a:pPr marL="285750" indent="-285750">
              <a:lnSpc>
                <a:spcPct val="150000"/>
              </a:lnSpc>
              <a:buFont typeface="Arial" panose="020B0604020202020204" pitchFamily="34" charset="0"/>
              <a:buChar char="•"/>
            </a:pPr>
            <a:r>
              <a:rPr lang="tr-TR" sz="1700" dirty="0"/>
              <a:t>Eğitim, öğretim ve gençlik sistemlerinin geliştirilmesini ve bunların yerel ve bölgesel kalkınma eylemlerine entegre edilmesini desteklemeye yönelik bölgesel makamlar arası işbirliği faaliyetleri, </a:t>
            </a:r>
          </a:p>
          <a:p>
            <a:pPr marL="285750" indent="-285750">
              <a:lnSpc>
                <a:spcPct val="150000"/>
              </a:lnSpc>
              <a:buFont typeface="Arial" panose="020B0604020202020204" pitchFamily="34" charset="0"/>
              <a:buChar char="•"/>
            </a:pPr>
            <a:r>
              <a:rPr lang="tr-TR" sz="1700" dirty="0"/>
              <a:t>Eğitim ve öğretim profesyonellerini öğrenme ortamında karşılaşılan eşitlik, çeşitlilik ve dâhil etme sorunlarına yönelik olarak daha iyi hazırlayan ve yönlendiren faaliyetler, </a:t>
            </a:r>
          </a:p>
          <a:p>
            <a:pPr marL="285750" indent="-285750">
              <a:lnSpc>
                <a:spcPct val="150000"/>
              </a:lnSpc>
              <a:buFont typeface="Arial" panose="020B0604020202020204" pitchFamily="34" charset="0"/>
              <a:buChar char="•"/>
            </a:pPr>
            <a:r>
              <a:rPr lang="tr-TR" sz="1700" dirty="0"/>
              <a:t>Aktif vatandaşlığı ve girişimciliği teşvik etmek için girişimci zihni ve becerileri destekleyen </a:t>
            </a:r>
            <a:r>
              <a:rPr lang="tr-TR" sz="1700" dirty="0" err="1"/>
              <a:t>ulusötesi</a:t>
            </a:r>
            <a:r>
              <a:rPr lang="tr-TR" sz="1700" dirty="0"/>
              <a:t> girişimler. </a:t>
            </a:r>
          </a:p>
          <a:p>
            <a:pPr>
              <a:lnSpc>
                <a:spcPct val="150000"/>
              </a:lnSpc>
            </a:pPr>
            <a:r>
              <a:rPr lang="tr-TR" sz="1700" dirty="0"/>
              <a:t>Proje hedeflerinin gerçekleştirilmesine katma değer sağladıkları sürece, Stratejik Ortaklıklar kapsamında bireyler için de öğrenme, ders verme ve öğretme faaliyetleri organize edilebilir.</a:t>
            </a:r>
          </a:p>
        </p:txBody>
      </p:sp>
    </p:spTree>
    <p:extLst>
      <p:ext uri="{BB962C8B-B14F-4D97-AF65-F5344CB8AC3E}">
        <p14:creationId xmlns:p14="http://schemas.microsoft.com/office/powerpoint/2010/main" val="4002254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6. Yetişkin Eğitimi Alanında Stratejik Ortaklıklar - KA204</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934720"/>
            <a:ext cx="11176000" cy="5146537"/>
          </a:xfrm>
          <a:prstGeom prst="rect">
            <a:avLst/>
          </a:prstGeom>
          <a:noFill/>
        </p:spPr>
        <p:txBody>
          <a:bodyPr wrap="square" rtlCol="0">
            <a:spAutoFit/>
          </a:bodyPr>
          <a:lstStyle/>
          <a:p>
            <a:pPr>
              <a:lnSpc>
                <a:spcPct val="150000"/>
              </a:lnSpc>
            </a:pPr>
            <a:r>
              <a:rPr lang="tr-TR" sz="1700" dirty="0" err="1"/>
              <a:t>Erasmus</a:t>
            </a:r>
            <a:r>
              <a:rPr lang="tr-TR" sz="1700" dirty="0"/>
              <a:t>+ Programı, eğitim, gençlik ve spor alanlarında yeni ihtiyaçlara yönelik Avrupa 2020 Stratejisi hedeflerine uygun olarak farklı sektörler arasında işbirliğini teşvik eden daha etkili araçlar sunmayı amaçlamaktadır.</a:t>
            </a:r>
          </a:p>
          <a:p>
            <a:pPr>
              <a:lnSpc>
                <a:spcPct val="150000"/>
              </a:lnSpc>
            </a:pPr>
            <a:endParaRPr lang="tr-TR" sz="1700" dirty="0"/>
          </a:p>
          <a:p>
            <a:pPr>
              <a:lnSpc>
                <a:spcPct val="150000"/>
              </a:lnSpc>
            </a:pPr>
            <a:r>
              <a:rPr lang="tr-TR" sz="1700" dirty="0"/>
              <a:t>Yetişkin Eğitimi alanına özel olarak ise yetişkin eğitiminin kalitesinin arttırılması, Programa üye ülkelerdeki yetişkin eğitimi alanında faaliyet gösteren kuruluşlar arasındaki işbirliğinin güçlendirilmesi amaçlanmaktadır.</a:t>
            </a:r>
          </a:p>
          <a:p>
            <a:pPr>
              <a:lnSpc>
                <a:spcPct val="150000"/>
              </a:lnSpc>
            </a:pPr>
            <a:endParaRPr lang="tr-TR" sz="1700" dirty="0"/>
          </a:p>
          <a:p>
            <a:pPr>
              <a:lnSpc>
                <a:spcPct val="150000"/>
              </a:lnSpc>
            </a:pPr>
            <a:r>
              <a:rPr lang="tr-TR" sz="1700" dirty="0" err="1"/>
              <a:t>Erasmus</a:t>
            </a:r>
            <a:r>
              <a:rPr lang="tr-TR" sz="1700" dirty="0"/>
              <a:t>+ Yetişkin Eğitimi projeleri, yetişkinlerin temel becerileri (okuma-yazma, sayısal ve dijital) ile anahtar yeterliklerinin geliştirilmesine yöneliktir. Bu nedenle, yetişkinlerin temel mesleki eğitimi (I-VET) ile meslek sahiplerinin mesleki bilgi ve becerilerini geliştirmek amacıyla yapılan sürekli/devam eden mesleki eğitimlerine (C-VET) yönelik projeler, </a:t>
            </a:r>
            <a:r>
              <a:rPr lang="tr-TR" sz="1700" dirty="0" err="1"/>
              <a:t>Erasmus</a:t>
            </a:r>
            <a:r>
              <a:rPr lang="tr-TR" sz="1700" dirty="0"/>
              <a:t>+ Yetişkin Eğitimi faaliyetleri kapsamına girmemektedir. Temel beceriler ve anahtar yeterlikler hakkında detaylı bilgi için 2016 </a:t>
            </a:r>
            <a:r>
              <a:rPr lang="tr-TR" sz="1700" dirty="0" err="1"/>
              <a:t>Erasmus</a:t>
            </a:r>
            <a:r>
              <a:rPr lang="tr-TR" sz="1700" dirty="0"/>
              <a:t>+ Program Rehberi ve Avrupa Parlamentosu ve Konseyi’nin 2006/962/EC sayılı Tavsiye Kararı’na bakılabilir.</a:t>
            </a:r>
          </a:p>
        </p:txBody>
      </p:sp>
    </p:spTree>
    <p:extLst>
      <p:ext uri="{BB962C8B-B14F-4D97-AF65-F5344CB8AC3E}">
        <p14:creationId xmlns:p14="http://schemas.microsoft.com/office/powerpoint/2010/main" val="510905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6. Yetişkin Eğitimi Alanında Stratejik Ortaklıklar - KA204</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934720"/>
            <a:ext cx="11176000" cy="5146537"/>
          </a:xfrm>
          <a:prstGeom prst="rect">
            <a:avLst/>
          </a:prstGeom>
          <a:noFill/>
        </p:spPr>
        <p:txBody>
          <a:bodyPr wrap="square" rtlCol="0">
            <a:spAutoFit/>
          </a:bodyPr>
          <a:lstStyle/>
          <a:p>
            <a:pPr>
              <a:lnSpc>
                <a:spcPct val="150000"/>
              </a:lnSpc>
            </a:pPr>
            <a:endParaRPr lang="tr-TR" sz="1700" dirty="0"/>
          </a:p>
          <a:p>
            <a:pPr>
              <a:lnSpc>
                <a:spcPct val="150000"/>
              </a:lnSpc>
            </a:pPr>
            <a:r>
              <a:rPr lang="tr-TR" sz="1700" dirty="0"/>
              <a:t>Yetişkin Eğitimi alanındaki projelerin hedef kitlesi, yetişkinlerin temel beceri ve anahtar yeterlikleri kapsamındaki eğitimlerinden sorumlu personel ile bu alanlarda eğitim alan yetişkin öğrenicilerdir.  Yetişkin öğreniciler, projenin amaçlarına uygun olması halinde, ancak Yetişkin Eğitimi İçin Stratejik Ortaklıklar projelerinde yurtdışı hareketlilik faaliyetlerine katılabilirler.</a:t>
            </a:r>
          </a:p>
          <a:p>
            <a:pPr>
              <a:lnSpc>
                <a:spcPct val="150000"/>
              </a:lnSpc>
            </a:pPr>
            <a:r>
              <a:rPr lang="tr-TR" sz="1700" dirty="0"/>
              <a:t>Başvurular, kurumsal olarak Başkanlığımıza yapılmaktadır. Bireysel başvuru kabul edilmemektedir.  </a:t>
            </a:r>
          </a:p>
          <a:p>
            <a:pPr>
              <a:lnSpc>
                <a:spcPct val="150000"/>
              </a:lnSpc>
            </a:pPr>
            <a:r>
              <a:rPr lang="tr-TR" sz="1700" dirty="0" err="1"/>
              <a:t>Erasmus</a:t>
            </a:r>
            <a:r>
              <a:rPr lang="tr-TR" sz="1700" dirty="0"/>
              <a:t>+ Yetişkin Eğitimi  kapsamında hibe desteği sağlanan faaliyetler aşağıda verilmektedir. Detaylı bilgi için lütfen ilgili faaliyetin üzerine tıklayınız. </a:t>
            </a:r>
          </a:p>
          <a:p>
            <a:pPr>
              <a:lnSpc>
                <a:spcPct val="150000"/>
              </a:lnSpc>
            </a:pPr>
            <a:endParaRPr lang="tr-TR" sz="1700" dirty="0"/>
          </a:p>
          <a:p>
            <a:pPr>
              <a:lnSpc>
                <a:spcPct val="150000"/>
              </a:lnSpc>
            </a:pPr>
            <a:r>
              <a:rPr lang="tr-TR" sz="1700" dirty="0">
                <a:solidFill>
                  <a:srgbClr val="FFC000"/>
                </a:solidFill>
              </a:rPr>
              <a:t>Ana Eylem 1 - Bireylerin Öğrenme Hareketliliği</a:t>
            </a:r>
          </a:p>
          <a:p>
            <a:pPr marL="285750" indent="-285750">
              <a:lnSpc>
                <a:spcPct val="150000"/>
              </a:lnSpc>
              <a:buFont typeface="Arial" panose="020B0604020202020204" pitchFamily="34" charset="0"/>
              <a:buChar char="•"/>
            </a:pPr>
            <a:r>
              <a:rPr lang="tr-TR" sz="1700" dirty="0"/>
              <a:t>Yetişkin Eğitimi Personelinin Öğrenme Hareketliliği</a:t>
            </a:r>
          </a:p>
          <a:p>
            <a:pPr>
              <a:lnSpc>
                <a:spcPct val="150000"/>
              </a:lnSpc>
            </a:pPr>
            <a:r>
              <a:rPr lang="tr-TR" sz="1700" dirty="0">
                <a:solidFill>
                  <a:srgbClr val="FFC000"/>
                </a:solidFill>
              </a:rPr>
              <a:t>Ana Eylem 2 - Yenilik ve İyi Uygulama Değişimi İçin İşbirliği </a:t>
            </a:r>
          </a:p>
          <a:p>
            <a:pPr marL="285750" indent="-285750">
              <a:lnSpc>
                <a:spcPct val="150000"/>
              </a:lnSpc>
              <a:buFont typeface="Arial" panose="020B0604020202020204" pitchFamily="34" charset="0"/>
              <a:buChar char="•"/>
            </a:pPr>
            <a:r>
              <a:rPr lang="tr-TR" sz="1700" dirty="0"/>
              <a:t>Yetişkin Eğitimi İçin Stratejik Ortaklıklar</a:t>
            </a:r>
          </a:p>
        </p:txBody>
      </p:sp>
    </p:spTree>
    <p:extLst>
      <p:ext uri="{BB962C8B-B14F-4D97-AF65-F5344CB8AC3E}">
        <p14:creationId xmlns:p14="http://schemas.microsoft.com/office/powerpoint/2010/main" val="39486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7. Gençlik Alanında Stratejik Ortaklıklar - KA205</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934720"/>
            <a:ext cx="11176000" cy="5538696"/>
          </a:xfrm>
          <a:prstGeom prst="rect">
            <a:avLst/>
          </a:prstGeom>
          <a:noFill/>
        </p:spPr>
        <p:txBody>
          <a:bodyPr wrap="square" rtlCol="0">
            <a:spAutoFit/>
          </a:bodyPr>
          <a:lstStyle/>
          <a:p>
            <a:pPr>
              <a:lnSpc>
                <a:spcPct val="150000"/>
              </a:lnSpc>
            </a:pPr>
            <a:endParaRPr lang="tr-TR" sz="1700" dirty="0"/>
          </a:p>
          <a:p>
            <a:pPr>
              <a:lnSpc>
                <a:spcPct val="150000"/>
              </a:lnSpc>
            </a:pPr>
            <a:r>
              <a:rPr lang="tr-TR" sz="1700" dirty="0"/>
              <a:t>Stratejik Ortaklıklar yapılabilecek faaliyetler bakımından oldukça esnek seçenekleri içinde barındıran yeni bir faaliyettir. Yerel/bölgesel, ulusal veya uluslararası düzeyde yenilikçi uygulamaların geliştirilmesi, transfer edilmesi ve/veya uygulanması amacıyla, program üyesi ülkelerdeki grup/kuruluşlar arasındaki stratejik işbirliği ve ortaklık projelerini kapsamaktadır. </a:t>
            </a:r>
          </a:p>
          <a:p>
            <a:pPr>
              <a:lnSpc>
                <a:spcPct val="150000"/>
              </a:lnSpc>
            </a:pPr>
            <a:endParaRPr lang="tr-TR" sz="1700" dirty="0"/>
          </a:p>
          <a:p>
            <a:pPr>
              <a:lnSpc>
                <a:spcPct val="150000"/>
              </a:lnSpc>
            </a:pPr>
            <a:r>
              <a:rPr lang="tr-TR" sz="1700" dirty="0"/>
              <a:t>Bu projeler kapsamında aşağıdaki örnek olarak listelenen faaliyetlere benzer faaliyetler gerçekleştirilebilir;</a:t>
            </a:r>
          </a:p>
          <a:p>
            <a:pPr>
              <a:lnSpc>
                <a:spcPct val="150000"/>
              </a:lnSpc>
            </a:pPr>
            <a:endParaRPr lang="tr-TR" sz="1700" dirty="0"/>
          </a:p>
          <a:p>
            <a:pPr marL="342900" indent="-342900">
              <a:lnSpc>
                <a:spcPct val="150000"/>
              </a:lnSpc>
              <a:buFont typeface="+mj-lt"/>
              <a:buAutoNum type="arabicPeriod"/>
            </a:pPr>
            <a:r>
              <a:rPr lang="tr-TR" sz="1700" dirty="0"/>
              <a:t>Ortak grup/kuruluşlar arasındaki uygulama ve deneyimlerin paylaşımına yönelik faaliyetler</a:t>
            </a:r>
          </a:p>
          <a:p>
            <a:pPr marL="342900" indent="-342900">
              <a:lnSpc>
                <a:spcPct val="150000"/>
              </a:lnSpc>
              <a:buFont typeface="+mj-lt"/>
              <a:buAutoNum type="arabicPeriod"/>
            </a:pPr>
            <a:r>
              <a:rPr lang="tr-TR" sz="1700" dirty="0"/>
              <a:t>Yenilikçi uygulamaların geliştirilmesine, test edilmesine ve uygulanmasına yönelik faaliyetler</a:t>
            </a:r>
          </a:p>
          <a:p>
            <a:pPr marL="342900" indent="-342900">
              <a:lnSpc>
                <a:spcPct val="150000"/>
              </a:lnSpc>
              <a:buFont typeface="+mj-lt"/>
              <a:buAutoNum type="arabicPeriod"/>
            </a:pPr>
            <a:r>
              <a:rPr lang="tr-TR" sz="1700" dirty="0"/>
              <a:t>Örgün, yaygın ve sargın öğrenme ile edilmiş bilgi, beceri ve yeterliliklerin tanınmasına ve geçerliliğine imkân sağlayan faaliyetler (örneğin </a:t>
            </a:r>
            <a:r>
              <a:rPr lang="tr-TR" sz="1700" dirty="0" err="1"/>
              <a:t>Youthpass</a:t>
            </a:r>
            <a:r>
              <a:rPr lang="tr-TR" sz="1700" dirty="0"/>
              <a:t> ile ilgili etkinlikler)</a:t>
            </a:r>
          </a:p>
          <a:p>
            <a:pPr marL="342900" indent="-342900">
              <a:lnSpc>
                <a:spcPct val="150000"/>
              </a:lnSpc>
              <a:buFont typeface="+mj-lt"/>
              <a:buAutoNum type="arabicPeriod"/>
            </a:pPr>
            <a:r>
              <a:rPr lang="tr-TR" sz="1700" dirty="0"/>
              <a:t>Yerel otoriteler arasındaki işbirliğini sağlayan faaliyetler</a:t>
            </a:r>
          </a:p>
          <a:p>
            <a:pPr marL="342900" indent="-342900">
              <a:lnSpc>
                <a:spcPct val="150000"/>
              </a:lnSpc>
              <a:buFont typeface="+mj-lt"/>
              <a:buAutoNum type="arabicPeriod"/>
            </a:pPr>
            <a:r>
              <a:rPr lang="tr-TR" sz="1700" dirty="0"/>
              <a:t>Aktif vatandaşlığı destekleyen faaliyetler</a:t>
            </a:r>
          </a:p>
        </p:txBody>
      </p:sp>
    </p:spTree>
    <p:extLst>
      <p:ext uri="{BB962C8B-B14F-4D97-AF65-F5344CB8AC3E}">
        <p14:creationId xmlns:p14="http://schemas.microsoft.com/office/powerpoint/2010/main" val="2797121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8. Başvuru Nereye Nasıl Yapılır?</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1463040"/>
            <a:ext cx="11176000" cy="3184462"/>
          </a:xfrm>
          <a:prstGeom prst="rect">
            <a:avLst/>
          </a:prstGeom>
          <a:noFill/>
        </p:spPr>
        <p:txBody>
          <a:bodyPr wrap="square" rtlCol="0">
            <a:spAutoFit/>
          </a:bodyPr>
          <a:lstStyle/>
          <a:p>
            <a:pPr>
              <a:lnSpc>
                <a:spcPct val="150000"/>
              </a:lnSpc>
            </a:pPr>
            <a:r>
              <a:rPr lang="tr-TR" sz="1700" dirty="0">
                <a:solidFill>
                  <a:srgbClr val="FFC000"/>
                </a:solidFill>
              </a:rPr>
              <a:t>Başvuru Nereye Yapılır?</a:t>
            </a:r>
          </a:p>
          <a:p>
            <a:pPr>
              <a:lnSpc>
                <a:spcPct val="150000"/>
              </a:lnSpc>
            </a:pPr>
            <a:r>
              <a:rPr lang="tr-TR" sz="1700" dirty="0"/>
              <a:t>Başvuru, koordinatör tarafından tüm ortaklar adına koordinatörün bulunduğu ülkenin ulusal ajansına yapılır. Diğer ortaklar kendi ulusal ajanslarına başvuru formu göndermeyecektir.</a:t>
            </a:r>
          </a:p>
          <a:p>
            <a:pPr>
              <a:lnSpc>
                <a:spcPct val="150000"/>
              </a:lnSpc>
            </a:pPr>
            <a:endParaRPr lang="tr-TR" sz="1700" dirty="0"/>
          </a:p>
          <a:p>
            <a:pPr>
              <a:lnSpc>
                <a:spcPct val="150000"/>
              </a:lnSpc>
            </a:pPr>
            <a:r>
              <a:rPr lang="tr-TR" sz="1700" dirty="0">
                <a:solidFill>
                  <a:srgbClr val="FFC000"/>
                </a:solidFill>
              </a:rPr>
              <a:t>Başvuru Nasıl Yapılır?</a:t>
            </a:r>
          </a:p>
          <a:p>
            <a:pPr>
              <a:lnSpc>
                <a:spcPct val="150000"/>
              </a:lnSpc>
            </a:pPr>
            <a:r>
              <a:rPr lang="tr-TR" sz="1700" dirty="0"/>
              <a:t>Yükseköğretim Alanında Stratejik Ortaklıklar projesi başvurusu, Avrupa Komisyonunun başvuru formu portal olan  web-</a:t>
            </a:r>
            <a:r>
              <a:rPr lang="tr-TR" sz="1700" dirty="0" err="1"/>
              <a:t>eforms</a:t>
            </a:r>
            <a:r>
              <a:rPr lang="tr-TR" sz="1700" dirty="0"/>
              <a:t> başvuru sayfasından ilgili çağrı dönemine ait KA2 formunun doldurularak online ortamda gönderilmesi yoluyla yapılmaktadır.</a:t>
            </a:r>
          </a:p>
        </p:txBody>
      </p:sp>
    </p:spTree>
    <p:extLst>
      <p:ext uri="{BB962C8B-B14F-4D97-AF65-F5344CB8AC3E}">
        <p14:creationId xmlns:p14="http://schemas.microsoft.com/office/powerpoint/2010/main" val="935455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314326" y="85725"/>
            <a:ext cx="8134350" cy="527875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lnSpc>
                <a:spcPct val="250000"/>
              </a:lnSpc>
            </a:pPr>
            <a:r>
              <a:rPr lang="tr-TR" sz="3200" b="1" i="0" dirty="0">
                <a:solidFill>
                  <a:srgbClr val="FFC000"/>
                </a:solidFill>
                <a:effectLst/>
                <a:latin typeface="Nunito"/>
              </a:rPr>
              <a:t>1. </a:t>
            </a:r>
            <a:r>
              <a:rPr lang="tr-TR" sz="3200" b="1" i="0" dirty="0" err="1">
                <a:solidFill>
                  <a:srgbClr val="FFC000"/>
                </a:solidFill>
                <a:effectLst/>
                <a:latin typeface="Nunito"/>
              </a:rPr>
              <a:t>Erasmus</a:t>
            </a:r>
            <a:r>
              <a:rPr lang="tr-TR" sz="3200" b="1" i="0" dirty="0">
                <a:solidFill>
                  <a:srgbClr val="FFC000"/>
                </a:solidFill>
                <a:effectLst/>
                <a:latin typeface="Nunito"/>
              </a:rPr>
              <a:t>+ Nedir?</a:t>
            </a:r>
            <a:br>
              <a:rPr lang="tr-TR" sz="2000" b="1" i="0" dirty="0">
                <a:solidFill>
                  <a:schemeClr val="tx1"/>
                </a:solidFill>
                <a:effectLst/>
                <a:latin typeface="Nunito"/>
              </a:rPr>
            </a:br>
            <a:r>
              <a:rPr lang="tr-TR" sz="1800" b="0" i="0" dirty="0" err="1">
                <a:solidFill>
                  <a:schemeClr val="tx1"/>
                </a:solidFill>
                <a:effectLst/>
                <a:latin typeface="Nunito"/>
              </a:rPr>
              <a:t>Erasmus</a:t>
            </a:r>
            <a:r>
              <a:rPr lang="tr-TR" sz="1800" b="0" i="0" dirty="0">
                <a:solidFill>
                  <a:schemeClr val="tx1"/>
                </a:solidFill>
                <a:effectLst/>
                <a:latin typeface="Nunito"/>
              </a:rPr>
              <a:t>+ Programı, Avrupa Birliği tarafından eğitim ve gençlik alanında 2007-2013 yılları arasında uygulanmış olan </a:t>
            </a:r>
            <a:r>
              <a:rPr lang="tr-TR" sz="1800" b="0" i="0" dirty="0" err="1">
                <a:solidFill>
                  <a:schemeClr val="tx1"/>
                </a:solidFill>
                <a:effectLst/>
                <a:latin typeface="Nunito"/>
              </a:rPr>
              <a:t>Hayatboyu</a:t>
            </a:r>
            <a:r>
              <a:rPr lang="tr-TR" sz="1800" b="0" i="0" dirty="0">
                <a:solidFill>
                  <a:schemeClr val="tx1"/>
                </a:solidFill>
                <a:effectLst/>
                <a:latin typeface="Nunito"/>
              </a:rPr>
              <a:t> Öğrenme (LLP) ve Gençlik Programlarının yerine uygulanan olan yeni programdır. 2014-2020 yılları arasında uygulanacak olan </a:t>
            </a:r>
            <a:r>
              <a:rPr lang="tr-TR" sz="1800" b="0" i="0" dirty="0" err="1">
                <a:solidFill>
                  <a:schemeClr val="tx1"/>
                </a:solidFill>
                <a:effectLst/>
                <a:latin typeface="Nunito"/>
              </a:rPr>
              <a:t>Erasmus</a:t>
            </a:r>
            <a:r>
              <a:rPr lang="tr-TR" sz="1800" b="0" i="0" dirty="0">
                <a:solidFill>
                  <a:schemeClr val="tx1"/>
                </a:solidFill>
                <a:effectLst/>
                <a:latin typeface="Nunito"/>
              </a:rPr>
              <a:t>+ Programı ile kişilere yaş ve eğitim geçmişlerine bakılmaksızın yeni beceriler kazandırılması, onların kişisel gelişimlerinin güçlendirilmesi ve istihdam olanaklarının arttırılması amaçlanmaktadır.</a:t>
            </a:r>
            <a:endParaRPr lang="tr-TR" sz="2000" b="0" i="0" dirty="0">
              <a:solidFill>
                <a:schemeClr val="tx1"/>
              </a:solidFill>
              <a:effectLst/>
              <a:latin typeface="Nunito"/>
            </a:endParaRPr>
          </a:p>
        </p:txBody>
      </p:sp>
      <p:pic>
        <p:nvPicPr>
          <p:cNvPr id="1026" name="Picture 2">
            <a:extLst>
              <a:ext uri="{FF2B5EF4-FFF2-40B4-BE49-F238E27FC236}">
                <a16:creationId xmlns:a16="http://schemas.microsoft.com/office/drawing/2014/main" id="{8AEC7FA6-1F2B-4107-814B-FCF9CB2EFA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5602" y="2016424"/>
            <a:ext cx="3942072" cy="2825152"/>
          </a:xfrm>
          <a:prstGeom prst="rect">
            <a:avLst/>
          </a:prstGeom>
          <a:noFill/>
          <a:scene3d>
            <a:camera prst="perspectiveHeroicExtremeLeftFacing"/>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4826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18160" y="85725"/>
            <a:ext cx="11531600" cy="82633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2. Stratejik Ortaklıklar</a:t>
            </a:r>
            <a:endParaRPr lang="tr-TR" sz="1800" b="0" i="0" dirty="0">
              <a:solidFill>
                <a:schemeClr val="tx1"/>
              </a:solidFill>
              <a:effectLst/>
              <a:latin typeface="Nunito"/>
            </a:endParaRPr>
          </a:p>
        </p:txBody>
      </p:sp>
      <p:sp>
        <p:nvSpPr>
          <p:cNvPr id="3" name="Metin kutusu 2">
            <a:extLst>
              <a:ext uri="{FF2B5EF4-FFF2-40B4-BE49-F238E27FC236}">
                <a16:creationId xmlns:a16="http://schemas.microsoft.com/office/drawing/2014/main" id="{C3EA491F-07CD-4E4F-BA95-4AA53106ED41}"/>
              </a:ext>
            </a:extLst>
          </p:cNvPr>
          <p:cNvSpPr txBox="1"/>
          <p:nvPr/>
        </p:nvSpPr>
        <p:spPr>
          <a:xfrm>
            <a:off x="518160" y="912060"/>
            <a:ext cx="10698480" cy="5033879"/>
          </a:xfrm>
          <a:prstGeom prst="rect">
            <a:avLst/>
          </a:prstGeom>
          <a:noFill/>
        </p:spPr>
        <p:txBody>
          <a:bodyPr wrap="square" rtlCol="0">
            <a:spAutoFit/>
          </a:bodyPr>
          <a:lstStyle/>
          <a:p>
            <a:pPr>
              <a:lnSpc>
                <a:spcPct val="150000"/>
              </a:lnSpc>
            </a:pPr>
            <a:r>
              <a:rPr lang="tr-TR" sz="1800" b="1" i="0" dirty="0">
                <a:effectLst/>
                <a:latin typeface="Nunito"/>
              </a:rPr>
              <a:t>Bir Stratejik Ortaklıklar proje döngüsü içerisinde aşağıda belirtilen faaliyetlere benzer türden faaliyetler gerçekleştirilebilir:</a:t>
            </a:r>
          </a:p>
          <a:p>
            <a:pPr>
              <a:lnSpc>
                <a:spcPct val="150000"/>
              </a:lnSpc>
            </a:pPr>
            <a:endParaRPr lang="tr-TR" sz="1800" b="1" i="0" dirty="0">
              <a:effectLst/>
              <a:latin typeface="Nunito"/>
            </a:endParaRPr>
          </a:p>
          <a:p>
            <a:pPr marL="285750" indent="-285750">
              <a:lnSpc>
                <a:spcPct val="150000"/>
              </a:lnSpc>
              <a:buFont typeface="Wingdings" panose="05000000000000000000" pitchFamily="2" charset="2"/>
              <a:buChar char="Ø"/>
            </a:pPr>
            <a:r>
              <a:rPr lang="tr-TR" sz="1800" b="1" i="0" dirty="0">
                <a:effectLst/>
                <a:latin typeface="Nunito"/>
              </a:rPr>
              <a:t>Deneyim paylaşımı yapmak amacıyla kurum/kuruluşlar arasındaki işbirliğini güçlendiren faaliyetler,</a:t>
            </a:r>
            <a:br>
              <a:rPr lang="tr-TR" sz="1800" b="1" i="0" dirty="0">
                <a:effectLst/>
                <a:latin typeface="Nunito"/>
              </a:rPr>
            </a:br>
            <a:r>
              <a:rPr lang="tr-TR" sz="1800" b="1" i="0" dirty="0">
                <a:effectLst/>
                <a:latin typeface="Nunito"/>
              </a:rPr>
              <a:t>Eğitim, öğretim ve gençlik alanında yenilikçi deneyimlerin geliştirilmesini, denenmesi ve/veya uygulanmasını teşvik eden faaliyetler,</a:t>
            </a:r>
          </a:p>
          <a:p>
            <a:pPr marL="285750" indent="-285750">
              <a:lnSpc>
                <a:spcPct val="150000"/>
              </a:lnSpc>
              <a:buFont typeface="Wingdings" panose="05000000000000000000" pitchFamily="2" charset="2"/>
              <a:buChar char="Ø"/>
            </a:pPr>
            <a:r>
              <a:rPr lang="tr-TR" sz="1800" b="1" i="0" dirty="0">
                <a:effectLst/>
                <a:latin typeface="Nunito"/>
              </a:rPr>
              <a:t>Örgün, yaygın ve sargın öğrenme yoluyla edinilen bilgi, beceri ve yeterliliklerin Avrupa araçları ile uyumlu bir şekilde tanınması ve doğrulanmasını kolaylaştıran faaliyetler,</a:t>
            </a:r>
          </a:p>
          <a:p>
            <a:pPr marL="285750" indent="-285750">
              <a:lnSpc>
                <a:spcPct val="150000"/>
              </a:lnSpc>
              <a:buFont typeface="Wingdings" panose="05000000000000000000" pitchFamily="2" charset="2"/>
              <a:buChar char="Ø"/>
            </a:pPr>
            <a:r>
              <a:rPr lang="tr-TR" sz="1800" b="1" i="0" dirty="0">
                <a:effectLst/>
                <a:latin typeface="Nunito"/>
              </a:rPr>
              <a:t>Eğitim, öğretim ve gençlik sistemlerinin geliştirilmesini ve bunların yerel ve bölgesel kalkınma eylemlerine entegre edilmesini desteklemeye yönelik Bölgesel otoriteler arası işbirliği faaliyetleri,</a:t>
            </a:r>
          </a:p>
          <a:p>
            <a:pPr marL="285750" indent="-285750">
              <a:lnSpc>
                <a:spcPct val="150000"/>
              </a:lnSpc>
              <a:buFont typeface="Wingdings" panose="05000000000000000000" pitchFamily="2" charset="2"/>
              <a:buChar char="Ø"/>
            </a:pPr>
            <a:r>
              <a:rPr lang="tr-TR" sz="1800" b="1" i="0" dirty="0">
                <a:effectLst/>
                <a:latin typeface="Nunito"/>
              </a:rPr>
              <a:t>Aktif vatandaşlığı ve girişimciliği (sosyal girişimcilik de dâhil) teşvik etmek için, girişimci zihniyeti ve becerileri destekleyen ulus ötesi girişimler.</a:t>
            </a:r>
            <a:endParaRPr lang="tr-TR" dirty="0"/>
          </a:p>
        </p:txBody>
      </p:sp>
    </p:spTree>
    <p:extLst>
      <p:ext uri="{BB962C8B-B14F-4D97-AF65-F5344CB8AC3E}">
        <p14:creationId xmlns:p14="http://schemas.microsoft.com/office/powerpoint/2010/main" val="6744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18160" y="85725"/>
            <a:ext cx="1069848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marL="457200" indent="-457200" algn="l" fontAlgn="base">
              <a:buFont typeface="Arial" panose="020B0604020202020204" pitchFamily="34" charset="0"/>
              <a:buChar char="•"/>
            </a:pPr>
            <a:r>
              <a:rPr lang="tr-TR" sz="3200" b="1" i="0" dirty="0">
                <a:solidFill>
                  <a:srgbClr val="FFC000"/>
                </a:solidFill>
                <a:effectLst/>
                <a:latin typeface="Nunito"/>
              </a:rPr>
              <a:t>Stratejik Ortaklıkta Hangi Faaliyetler Desteklenmektedir?</a:t>
            </a:r>
            <a:br>
              <a:rPr lang="tr-TR" sz="1800" b="1" i="0" dirty="0">
                <a:solidFill>
                  <a:srgbClr val="FFC000"/>
                </a:solidFill>
                <a:effectLst/>
                <a:latin typeface="Nunito"/>
              </a:rPr>
            </a:br>
            <a:endParaRPr lang="tr-TR" sz="1800" b="0" i="0" dirty="0">
              <a:solidFill>
                <a:schemeClr val="tx1"/>
              </a:solidFill>
              <a:effectLst/>
              <a:latin typeface="Nunito"/>
            </a:endParaRPr>
          </a:p>
        </p:txBody>
      </p:sp>
      <p:sp>
        <p:nvSpPr>
          <p:cNvPr id="3" name="Metin kutusu 2">
            <a:extLst>
              <a:ext uri="{FF2B5EF4-FFF2-40B4-BE49-F238E27FC236}">
                <a16:creationId xmlns:a16="http://schemas.microsoft.com/office/drawing/2014/main" id="{C3EA491F-07CD-4E4F-BA95-4AA53106ED41}"/>
              </a:ext>
            </a:extLst>
          </p:cNvPr>
          <p:cNvSpPr txBox="1"/>
          <p:nvPr/>
        </p:nvSpPr>
        <p:spPr>
          <a:xfrm>
            <a:off x="518160" y="912060"/>
            <a:ext cx="10698480" cy="5033879"/>
          </a:xfrm>
          <a:prstGeom prst="rect">
            <a:avLst/>
          </a:prstGeom>
          <a:noFill/>
        </p:spPr>
        <p:txBody>
          <a:bodyPr wrap="square" rtlCol="0">
            <a:spAutoFit/>
          </a:bodyPr>
          <a:lstStyle/>
          <a:p>
            <a:pPr>
              <a:lnSpc>
                <a:spcPct val="150000"/>
              </a:lnSpc>
            </a:pPr>
            <a:r>
              <a:rPr lang="tr-TR" sz="1800" b="1" i="0" dirty="0">
                <a:effectLst/>
                <a:latin typeface="Nunito"/>
              </a:rPr>
              <a:t>Bir Stratejik Ortaklıklar proje döngüsü içerisinde aşağıda belirtilen faaliyetlere benzer türden faaliyetler gerçekleştirilebilir:</a:t>
            </a:r>
          </a:p>
          <a:p>
            <a:pPr>
              <a:lnSpc>
                <a:spcPct val="150000"/>
              </a:lnSpc>
            </a:pPr>
            <a:endParaRPr lang="tr-TR" sz="1800" b="1" i="0" dirty="0">
              <a:effectLst/>
              <a:latin typeface="Nunito"/>
            </a:endParaRPr>
          </a:p>
          <a:p>
            <a:pPr marL="285750" indent="-285750">
              <a:lnSpc>
                <a:spcPct val="150000"/>
              </a:lnSpc>
              <a:buFont typeface="Wingdings" panose="05000000000000000000" pitchFamily="2" charset="2"/>
              <a:buChar char="Ø"/>
            </a:pPr>
            <a:r>
              <a:rPr lang="tr-TR" sz="1800" b="1" i="0" dirty="0">
                <a:effectLst/>
                <a:latin typeface="Nunito"/>
              </a:rPr>
              <a:t>Deneyim paylaşımı yapmak amacıyla kurum/kuruluşlar arasındaki işbirliğini güçlendiren faaliyetler,</a:t>
            </a:r>
            <a:br>
              <a:rPr lang="tr-TR" sz="1800" b="1" i="0" dirty="0">
                <a:effectLst/>
                <a:latin typeface="Nunito"/>
              </a:rPr>
            </a:br>
            <a:r>
              <a:rPr lang="tr-TR" sz="1800" b="1" i="0" dirty="0">
                <a:effectLst/>
                <a:latin typeface="Nunito"/>
              </a:rPr>
              <a:t>Eğitim, öğretim ve gençlik alanında yenilikçi deneyimlerin geliştirilmesini, denenmesi ve/veya uygulanmasını teşvik eden faaliyetler,</a:t>
            </a:r>
          </a:p>
          <a:p>
            <a:pPr marL="285750" indent="-285750">
              <a:lnSpc>
                <a:spcPct val="150000"/>
              </a:lnSpc>
              <a:buFont typeface="Wingdings" panose="05000000000000000000" pitchFamily="2" charset="2"/>
              <a:buChar char="Ø"/>
            </a:pPr>
            <a:r>
              <a:rPr lang="tr-TR" sz="1800" b="1" i="0" dirty="0">
                <a:effectLst/>
                <a:latin typeface="Nunito"/>
              </a:rPr>
              <a:t>Örgün, yaygın ve sargın öğrenme yoluyla edinilen bilgi, beceri ve yeterliliklerin Avrupa araçları ile uyumlu bir şekilde tanınması ve doğrulanmasını kolaylaştıran faaliyetler,</a:t>
            </a:r>
          </a:p>
          <a:p>
            <a:pPr marL="285750" indent="-285750">
              <a:lnSpc>
                <a:spcPct val="150000"/>
              </a:lnSpc>
              <a:buFont typeface="Wingdings" panose="05000000000000000000" pitchFamily="2" charset="2"/>
              <a:buChar char="Ø"/>
            </a:pPr>
            <a:r>
              <a:rPr lang="tr-TR" sz="1800" b="1" i="0" dirty="0">
                <a:effectLst/>
                <a:latin typeface="Nunito"/>
              </a:rPr>
              <a:t>Eğitim, öğretim ve gençlik sistemlerinin geliştirilmesini ve bunların yerel ve bölgesel kalkınma eylemlerine entegre edilmesini desteklemeye yönelik Bölgesel otoriteler arası işbirliği faaliyetleri,</a:t>
            </a:r>
          </a:p>
          <a:p>
            <a:pPr marL="285750" indent="-285750">
              <a:lnSpc>
                <a:spcPct val="150000"/>
              </a:lnSpc>
              <a:buFont typeface="Wingdings" panose="05000000000000000000" pitchFamily="2" charset="2"/>
              <a:buChar char="Ø"/>
            </a:pPr>
            <a:r>
              <a:rPr lang="tr-TR" sz="1800" b="1" i="0" dirty="0">
                <a:effectLst/>
                <a:latin typeface="Nunito"/>
              </a:rPr>
              <a:t>Aktif vatandaşlığı ve girişimciliği (sosyal girişimcilik de dâhil) teşvik etmek için, girişimci zihniyeti ve becerileri destekleyen ulus ötesi girişimler.</a:t>
            </a:r>
            <a:endParaRPr lang="tr-TR" dirty="0"/>
          </a:p>
        </p:txBody>
      </p:sp>
    </p:spTree>
    <p:extLst>
      <p:ext uri="{BB962C8B-B14F-4D97-AF65-F5344CB8AC3E}">
        <p14:creationId xmlns:p14="http://schemas.microsoft.com/office/powerpoint/2010/main" val="2510372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marL="457200" indent="-457200" algn="l" fontAlgn="base">
              <a:buFont typeface="Arial" panose="020B0604020202020204" pitchFamily="34" charset="0"/>
              <a:buChar char="•"/>
            </a:pPr>
            <a:r>
              <a:rPr lang="tr-TR" sz="3200" b="1" i="0" dirty="0">
                <a:solidFill>
                  <a:srgbClr val="FFC000"/>
                </a:solidFill>
                <a:effectLst/>
                <a:latin typeface="Nunito"/>
              </a:rPr>
              <a:t>Projem Bir Stratejik Ortaklık Projesi midir?</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1209040"/>
            <a:ext cx="10698480" cy="3911071"/>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tr-TR" sz="2400" b="1" i="0" dirty="0">
                <a:effectLst/>
                <a:latin typeface="Nunito"/>
              </a:rPr>
              <a:t>Deneyim paylaşımı yapmak amacıyla kuruluşlar arasındaki işbirliğini güçlendiren faaliyetler içeriyorsa,</a:t>
            </a:r>
          </a:p>
          <a:p>
            <a:pPr marL="285750" indent="-285750">
              <a:lnSpc>
                <a:spcPct val="150000"/>
              </a:lnSpc>
              <a:buFont typeface="Wingdings" panose="05000000000000000000" pitchFamily="2" charset="2"/>
              <a:buChar char="Ø"/>
            </a:pPr>
            <a:r>
              <a:rPr lang="tr-TR" sz="2400" b="1" i="0" dirty="0">
                <a:effectLst/>
                <a:latin typeface="Nunito"/>
              </a:rPr>
              <a:t>Eğitim, öğretim ve gençlik alanında yenilikçi deneyimlerin geliştirilmesini, test edilmesini ve/veya uygulanmasını teşvik eden faaliyetler içeriyorsa,</a:t>
            </a:r>
          </a:p>
          <a:p>
            <a:pPr marL="285750" indent="-285750">
              <a:lnSpc>
                <a:spcPct val="150000"/>
              </a:lnSpc>
              <a:buFont typeface="Wingdings" panose="05000000000000000000" pitchFamily="2" charset="2"/>
              <a:buChar char="Ø"/>
            </a:pPr>
            <a:r>
              <a:rPr lang="tr-TR" sz="2400" b="1" i="0" dirty="0">
                <a:effectLst/>
                <a:latin typeface="Nunito"/>
              </a:rPr>
              <a:t>Örgün, yaygın ve sargın öğrenme yoluyla edinilen bilgi, beceri ve yeterliliklerin Avrupa araçları ile uyumlu bir şekilde tanınması ve doğrulanmasını kolaylaştıran faaliyetler içeriyorsa,</a:t>
            </a:r>
            <a:endParaRPr lang="tr-TR" sz="2400" dirty="0"/>
          </a:p>
        </p:txBody>
      </p:sp>
    </p:spTree>
    <p:extLst>
      <p:ext uri="{BB962C8B-B14F-4D97-AF65-F5344CB8AC3E}">
        <p14:creationId xmlns:p14="http://schemas.microsoft.com/office/powerpoint/2010/main" val="3574667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marL="457200" indent="-457200" algn="l" fontAlgn="base">
              <a:buFont typeface="Arial" panose="020B0604020202020204" pitchFamily="34" charset="0"/>
              <a:buChar char="•"/>
            </a:pPr>
            <a:r>
              <a:rPr lang="tr-TR" sz="3200" b="1" i="0" dirty="0">
                <a:solidFill>
                  <a:srgbClr val="FFC000"/>
                </a:solidFill>
                <a:effectLst/>
                <a:latin typeface="Nunito"/>
              </a:rPr>
              <a:t>Projem Bir Stratejik Ortaklık Projesi midir?</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1056640"/>
            <a:ext cx="10698480" cy="5019066"/>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tr-TR" sz="2400" b="1" i="0" dirty="0">
                <a:effectLst/>
                <a:latin typeface="Nunito"/>
              </a:rPr>
              <a:t>Eğitim, öğretim ve gençlik sistemlerinin geliştirilmesini ve bunların yerel ve bölgesel kalkınma eylemlerine entegre edilmesini desteklemeye yönelik Bölgesel otoriteler arası işbirliği faaliyetleri içeriyorsa,</a:t>
            </a:r>
          </a:p>
          <a:p>
            <a:pPr marL="285750" indent="-285750">
              <a:lnSpc>
                <a:spcPct val="150000"/>
              </a:lnSpc>
              <a:buFont typeface="Wingdings" panose="05000000000000000000" pitchFamily="2" charset="2"/>
              <a:buChar char="Ø"/>
            </a:pPr>
            <a:r>
              <a:rPr lang="tr-TR" sz="2400" b="1" i="0" dirty="0">
                <a:effectLst/>
                <a:latin typeface="Nunito"/>
              </a:rPr>
              <a:t>Aktif vatandaşlığı ve girişimciliği (sosyal girişimcilik de dâhil) teşvik etmek için, girişimci zihniyeti ve becerileri destekleyen </a:t>
            </a:r>
            <a:r>
              <a:rPr lang="tr-TR" sz="2400" b="1" i="0" dirty="0" err="1">
                <a:effectLst/>
                <a:latin typeface="Nunito"/>
              </a:rPr>
              <a:t>ulusötesi</a:t>
            </a:r>
            <a:r>
              <a:rPr lang="tr-TR" sz="2400" b="1" i="0" dirty="0">
                <a:effectLst/>
                <a:latin typeface="Nunito"/>
              </a:rPr>
              <a:t> </a:t>
            </a:r>
            <a:r>
              <a:rPr lang="tr-TR" sz="2400" b="1" i="0" dirty="0" err="1">
                <a:effectLst/>
                <a:latin typeface="Nunito"/>
              </a:rPr>
              <a:t>insiyatifler</a:t>
            </a:r>
            <a:r>
              <a:rPr lang="tr-TR" sz="2400" b="1" i="0" dirty="0">
                <a:effectLst/>
                <a:latin typeface="Nunito"/>
              </a:rPr>
              <a:t> içeriyorsa, projeniz bir Stratejik Ortaklık projesidir.</a:t>
            </a:r>
          </a:p>
          <a:p>
            <a:pPr marL="285750" indent="-285750">
              <a:lnSpc>
                <a:spcPct val="150000"/>
              </a:lnSpc>
              <a:buFont typeface="Wingdings" panose="05000000000000000000" pitchFamily="2" charset="2"/>
              <a:buChar char="Ø"/>
            </a:pPr>
            <a:r>
              <a:rPr lang="tr-TR" sz="2400" b="1" i="0" dirty="0">
                <a:effectLst/>
                <a:latin typeface="Nunito"/>
              </a:rPr>
              <a:t>Ayrıca, proje hedeflerinin gerçekleştirilmesine katma değer sağladıkları sürece, Stratejik Ortaklıklar bireylerin de öğretim, öğretme veya öğrenme faaliyetlerini organize edebilir.</a:t>
            </a:r>
            <a:endParaRPr lang="tr-TR" sz="2400" dirty="0"/>
          </a:p>
        </p:txBody>
      </p:sp>
    </p:spTree>
    <p:extLst>
      <p:ext uri="{BB962C8B-B14F-4D97-AF65-F5344CB8AC3E}">
        <p14:creationId xmlns:p14="http://schemas.microsoft.com/office/powerpoint/2010/main" val="3238487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3. Okul Eğitimi Alanında Stratejik Ortaklıklar - KA201</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1056640"/>
            <a:ext cx="10698480" cy="4204356"/>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tr-TR" b="1" i="0" dirty="0">
                <a:effectLst/>
                <a:latin typeface="Nunito"/>
              </a:rPr>
              <a:t>Yenilik ve İyi Uygulama Değişimi için İşbirliği Ana Eylemi (</a:t>
            </a:r>
            <a:r>
              <a:rPr lang="tr-TR" b="1" i="0" dirty="0" err="1">
                <a:effectLst/>
                <a:latin typeface="Nunito"/>
              </a:rPr>
              <a:t>Key</a:t>
            </a:r>
            <a:r>
              <a:rPr lang="tr-TR" b="1" i="0" dirty="0">
                <a:effectLst/>
                <a:latin typeface="Nunito"/>
              </a:rPr>
              <a:t> Action 2, KA2) altında yer alan bu faaliyet ile kurumsal, yerel/bölgesel, ulusal veya uluslararası düzeyde yenilikçi uygulamaların geliştirilmesi, transfer edilmesi ve/veya uygulanması amacıyla, Program üyesi ülkelerin eğitim kurumları arasında stratejik ortaklık projeleri desteklenmektedir.</a:t>
            </a:r>
          </a:p>
          <a:p>
            <a:pPr marL="285750" indent="-285750">
              <a:lnSpc>
                <a:spcPct val="150000"/>
              </a:lnSpc>
              <a:buFont typeface="Wingdings" panose="05000000000000000000" pitchFamily="2" charset="2"/>
              <a:buChar char="Ø"/>
            </a:pPr>
            <a:endParaRPr lang="tr-TR" b="1" i="0" dirty="0">
              <a:effectLst/>
              <a:latin typeface="Nunito"/>
            </a:endParaRPr>
          </a:p>
          <a:p>
            <a:pPr marL="285750" indent="-285750">
              <a:lnSpc>
                <a:spcPct val="150000"/>
              </a:lnSpc>
              <a:buFont typeface="Wingdings" panose="05000000000000000000" pitchFamily="2" charset="2"/>
              <a:buChar char="Ø"/>
            </a:pPr>
            <a:r>
              <a:rPr lang="tr-TR" b="1" i="0" dirty="0">
                <a:effectLst/>
                <a:latin typeface="Nunito"/>
              </a:rPr>
              <a:t>Hedeflerine ve ortaklık yapısına bağlı olarak stratejik ortaklık projeleri 2 türde olabilmektedir:</a:t>
            </a:r>
          </a:p>
          <a:p>
            <a:pPr marL="285750" indent="-285750">
              <a:lnSpc>
                <a:spcPct val="150000"/>
              </a:lnSpc>
              <a:buFont typeface="Wingdings" panose="05000000000000000000" pitchFamily="2" charset="2"/>
              <a:buChar char="Ø"/>
            </a:pPr>
            <a:endParaRPr lang="tr-TR" b="1" i="0" dirty="0">
              <a:effectLst/>
              <a:latin typeface="Nunito"/>
            </a:endParaRPr>
          </a:p>
          <a:p>
            <a:pPr marL="285750" indent="-285750">
              <a:lnSpc>
                <a:spcPct val="150000"/>
              </a:lnSpc>
              <a:buFont typeface="Wingdings" panose="05000000000000000000" pitchFamily="2" charset="2"/>
              <a:buChar char="Ø"/>
            </a:pPr>
            <a:r>
              <a:rPr lang="tr-TR" b="1" i="0" dirty="0">
                <a:effectLst/>
                <a:latin typeface="Nunito"/>
              </a:rPr>
              <a:t>1. Yenilik Geliştirmeye Yönelik Stratejik Ortaklıklar (Development of </a:t>
            </a:r>
            <a:r>
              <a:rPr lang="tr-TR" b="1" i="0" dirty="0" err="1">
                <a:effectLst/>
                <a:latin typeface="Nunito"/>
              </a:rPr>
              <a:t>Innovation</a:t>
            </a:r>
            <a:r>
              <a:rPr lang="tr-TR" b="1" i="0" dirty="0">
                <a:effectLst/>
                <a:latin typeface="Nunito"/>
              </a:rPr>
              <a:t>): Bu kategorideki projelerin yenilikçi çıktılar üretmesi ve/veya mevcut ürün ya da fikirlerin yaygınlaştırılmasına ve kullanılmasına yönelik faaliyetler içermesi beklenir. Bu amaçla, fikri çıktı ve çoğaltıcı etkinlik planlanabilir ve bütçe talep edilebilir.</a:t>
            </a:r>
          </a:p>
        </p:txBody>
      </p:sp>
    </p:spTree>
    <p:extLst>
      <p:ext uri="{BB962C8B-B14F-4D97-AF65-F5344CB8AC3E}">
        <p14:creationId xmlns:p14="http://schemas.microsoft.com/office/powerpoint/2010/main" val="1195483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3. Okul Eğitimi Alanında Stratejik Ortaklıklar - KA201</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1056640"/>
            <a:ext cx="10698480" cy="5033879"/>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tr-TR" b="1" i="0" dirty="0">
                <a:effectLst/>
                <a:latin typeface="Nunito"/>
              </a:rPr>
              <a:t>2. İyi Uygulamaların Değişimine Yönelik Stratejik Ortaklıklar (Exchange of </a:t>
            </a:r>
            <a:r>
              <a:rPr lang="tr-TR" b="1" i="0" dirty="0" err="1">
                <a:effectLst/>
                <a:latin typeface="Nunito"/>
              </a:rPr>
              <a:t>Good</a:t>
            </a:r>
            <a:r>
              <a:rPr lang="tr-TR" b="1" i="0" dirty="0">
                <a:effectLst/>
                <a:latin typeface="Nunito"/>
              </a:rPr>
              <a:t> </a:t>
            </a:r>
            <a:r>
              <a:rPr lang="tr-TR" b="1" i="0" dirty="0" err="1">
                <a:effectLst/>
                <a:latin typeface="Nunito"/>
              </a:rPr>
              <a:t>Practices</a:t>
            </a:r>
            <a:r>
              <a:rPr lang="tr-TR" b="1" i="0" dirty="0">
                <a:effectLst/>
                <a:latin typeface="Nunito"/>
              </a:rPr>
              <a:t>): Bu kategorideki projelerin amacı kurumlara işbirliği ağları kurmaları, uluslararası kapasitelerini artırmaları ve fikir, uygulama ve yöntemleri paylaşmaları için fırsat sunmaktır. Proje amacı ve kapsamı ile orantılı olarak bu projelerin de somut çıktılar üretmesi mümkün olup faaliyet sonuçlarını yaygınlaştırmaları beklenir. Bu faaliyetler ve sonuçları proje yönetimi ve uygulaması için sağlanan bütçeden desteklenecektir. Bu kategorideki projeler fikri çıktı ve çoğaltıcı etkinlik bütçesi talep edememektedir.</a:t>
            </a:r>
          </a:p>
          <a:p>
            <a:pPr marL="285750" indent="-285750">
              <a:lnSpc>
                <a:spcPct val="150000"/>
              </a:lnSpc>
              <a:buFont typeface="Wingdings" panose="05000000000000000000" pitchFamily="2" charset="2"/>
              <a:buChar char="Ø"/>
            </a:pPr>
            <a:endParaRPr lang="tr-TR" b="1" i="0" dirty="0">
              <a:effectLst/>
              <a:latin typeface="Nunito"/>
            </a:endParaRPr>
          </a:p>
          <a:p>
            <a:pPr marL="285750" indent="-285750">
              <a:lnSpc>
                <a:spcPct val="150000"/>
              </a:lnSpc>
              <a:buFont typeface="Wingdings" panose="05000000000000000000" pitchFamily="2" charset="2"/>
              <a:buChar char="Ø"/>
            </a:pPr>
            <a:r>
              <a:rPr lang="tr-TR" b="1" i="0" dirty="0">
                <a:effectLst/>
                <a:latin typeface="Nunito"/>
              </a:rPr>
              <a:t>Okullar Arası Değişim Ortaklıkları (School Exchange </a:t>
            </a:r>
            <a:r>
              <a:rPr lang="tr-TR" b="1" i="0" dirty="0" err="1">
                <a:effectLst/>
                <a:latin typeface="Nunito"/>
              </a:rPr>
              <a:t>Partnerships</a:t>
            </a:r>
            <a:r>
              <a:rPr lang="tr-TR" b="1" i="0" dirty="0">
                <a:effectLst/>
                <a:latin typeface="Nunito"/>
              </a:rPr>
              <a:t>):  İyi uygulamaların değişimine yönelik stratejik ortaklıklar altında yer alan bu ortaklık türünde tüm ortaklar sadece okullardan oluşmaktadır. Bu projelerde öğretmen ve öğrencilerin hareketlilik faaliyetleri desteklenerek kurumsal ve uluslararası kapasitelerinin artırılması hedeflenmektedir. Bu tür başvurular için KA229 kodlu başvuru formu kullanılmalıdır.</a:t>
            </a:r>
            <a:endParaRPr lang="tr-TR" dirty="0"/>
          </a:p>
        </p:txBody>
      </p:sp>
    </p:spTree>
    <p:extLst>
      <p:ext uri="{BB962C8B-B14F-4D97-AF65-F5344CB8AC3E}">
        <p14:creationId xmlns:p14="http://schemas.microsoft.com/office/powerpoint/2010/main" val="2855261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21008-D22D-439C-967F-8D37947EA074}"/>
              </a:ext>
            </a:extLst>
          </p:cNvPr>
          <p:cNvSpPr>
            <a:spLocks noGrp="1"/>
          </p:cNvSpPr>
          <p:nvPr>
            <p:ph type="ctrTitle"/>
          </p:nvPr>
        </p:nvSpPr>
        <p:spPr>
          <a:xfrm>
            <a:off x="508000" y="85725"/>
            <a:ext cx="11541760" cy="13773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l" fontAlgn="base"/>
            <a:r>
              <a:rPr lang="tr-TR" sz="3200" b="1" i="0" dirty="0">
                <a:solidFill>
                  <a:srgbClr val="FFC000"/>
                </a:solidFill>
                <a:effectLst/>
                <a:latin typeface="Nunito"/>
              </a:rPr>
              <a:t>4. Mesleki Eğitim Stratejik Ortaklıklar - KA202</a:t>
            </a:r>
          </a:p>
        </p:txBody>
      </p:sp>
      <p:sp>
        <p:nvSpPr>
          <p:cNvPr id="3" name="Metin kutusu 2">
            <a:extLst>
              <a:ext uri="{FF2B5EF4-FFF2-40B4-BE49-F238E27FC236}">
                <a16:creationId xmlns:a16="http://schemas.microsoft.com/office/drawing/2014/main" id="{C3EA491F-07CD-4E4F-BA95-4AA53106ED41}"/>
              </a:ext>
            </a:extLst>
          </p:cNvPr>
          <p:cNvSpPr txBox="1"/>
          <p:nvPr/>
        </p:nvSpPr>
        <p:spPr>
          <a:xfrm>
            <a:off x="508000" y="1056640"/>
            <a:ext cx="10698480" cy="5151795"/>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tr-TR" sz="1700" b="1" i="0" dirty="0">
                <a:effectLst/>
                <a:latin typeface="Nunito"/>
              </a:rPr>
              <a:t>2007-2013 yılları arasında uygulanan </a:t>
            </a:r>
            <a:r>
              <a:rPr lang="tr-TR" sz="1700" b="1" i="0" dirty="0" err="1">
                <a:effectLst/>
                <a:latin typeface="Nunito"/>
              </a:rPr>
              <a:t>Hayatboyu</a:t>
            </a:r>
            <a:r>
              <a:rPr lang="tr-TR" sz="1700" b="1" i="0" dirty="0">
                <a:effectLst/>
                <a:latin typeface="Nunito"/>
              </a:rPr>
              <a:t> Öğrenme Programı yerini “</a:t>
            </a:r>
            <a:r>
              <a:rPr lang="tr-TR" sz="1700" b="1" i="0" dirty="0" err="1">
                <a:effectLst/>
                <a:latin typeface="Nunito"/>
              </a:rPr>
              <a:t>Erasmus</a:t>
            </a:r>
            <a:r>
              <a:rPr lang="tr-TR" sz="1700" b="1" i="0" dirty="0">
                <a:effectLst/>
                <a:latin typeface="Nunito"/>
              </a:rPr>
              <a:t> +” a bırakıyor. Avrupa Komisyonu 2014-2020 yılları için eğitim ve gençlik programlarına ayırdığı bütçeyi artırmış, bunun yanında programların yapısında da bazı değişikliklere, daha basit başvuru kuralları ve prosedürleri ile sadeleştirmelere gitmeyi amaçlamıştır.</a:t>
            </a:r>
          </a:p>
          <a:p>
            <a:pPr marL="285750" indent="-285750">
              <a:lnSpc>
                <a:spcPct val="150000"/>
              </a:lnSpc>
              <a:buFont typeface="Wingdings" panose="05000000000000000000" pitchFamily="2" charset="2"/>
              <a:buChar char="Ø"/>
            </a:pPr>
            <a:endParaRPr lang="tr-TR" sz="1700" b="1" i="0" dirty="0">
              <a:effectLst/>
              <a:latin typeface="Nunito"/>
            </a:endParaRPr>
          </a:p>
          <a:p>
            <a:pPr marL="285750" indent="-285750">
              <a:lnSpc>
                <a:spcPct val="150000"/>
              </a:lnSpc>
              <a:buFont typeface="Wingdings" panose="05000000000000000000" pitchFamily="2" charset="2"/>
              <a:buChar char="Ø"/>
            </a:pPr>
            <a:r>
              <a:rPr lang="tr-TR" sz="1700" b="1" i="0" dirty="0">
                <a:effectLst/>
                <a:latin typeface="Nunito"/>
              </a:rPr>
              <a:t>Leonardo da Vinci Mesleki Eğitim programı ile desteklenen pek çok faaliyet için yeni dönemde de fırsatlar ve başvuru olanakları bazı değişikliklerle sizleri bekliyor olacak. Bu kapsamda 2007-2013 yılları arasında Ortaklılar ve Yenilik Transferi projeleri ile yapılabilen faaliyetlerin 2014-2020 “</a:t>
            </a:r>
            <a:r>
              <a:rPr lang="tr-TR" sz="1700" b="1" i="0" dirty="0" err="1">
                <a:effectLst/>
                <a:latin typeface="Nunito"/>
              </a:rPr>
              <a:t>Erasmus</a:t>
            </a:r>
            <a:r>
              <a:rPr lang="tr-TR" sz="1700" b="1" i="0" dirty="0">
                <a:effectLst/>
                <a:latin typeface="Nunito"/>
              </a:rPr>
              <a:t>+” döneminde de devam edebilmesi için tek bir faaliyet olarak “KA2 – Stratejik Ortaklıklar” tanımlanmıştır.</a:t>
            </a:r>
          </a:p>
          <a:p>
            <a:pPr marL="285750" indent="-285750">
              <a:lnSpc>
                <a:spcPct val="150000"/>
              </a:lnSpc>
              <a:buFont typeface="Wingdings" panose="05000000000000000000" pitchFamily="2" charset="2"/>
              <a:buChar char="Ø"/>
            </a:pPr>
            <a:endParaRPr lang="tr-TR" sz="1700" b="1" i="0" dirty="0">
              <a:effectLst/>
              <a:latin typeface="Nunito"/>
            </a:endParaRPr>
          </a:p>
          <a:p>
            <a:pPr marL="285750" indent="-285750">
              <a:lnSpc>
                <a:spcPct val="150000"/>
              </a:lnSpc>
              <a:buFont typeface="Wingdings" panose="05000000000000000000" pitchFamily="2" charset="2"/>
              <a:buChar char="Ø"/>
            </a:pPr>
            <a:r>
              <a:rPr lang="tr-TR" sz="1700" b="1" i="0" dirty="0">
                <a:effectLst/>
                <a:latin typeface="Nunito"/>
              </a:rPr>
              <a:t>Kurumsal, yerel, bölgesel, ulusal veya AB düzeylerinde yenilikçi uygulamaların geliştirilmesi, transferi veya uygulanmasıyla neticelenebilecek farklı ülkelerden, farklı eğitim, öğretim ve gençlik alanlarından ve/veya farklı </a:t>
            </a:r>
            <a:r>
              <a:rPr lang="tr-TR" sz="1700" b="1" i="0" dirty="0" err="1">
                <a:effectLst/>
                <a:latin typeface="Nunito"/>
              </a:rPr>
              <a:t>sosyo</a:t>
            </a:r>
            <a:r>
              <a:rPr lang="tr-TR" sz="1700" b="1" i="0" dirty="0">
                <a:effectLst/>
                <a:latin typeface="Nunito"/>
              </a:rPr>
              <a:t>-ekonomik sektörlerden kuruluşları içeren ortaklıklar kurulabilecektir.</a:t>
            </a:r>
            <a:endParaRPr lang="tr-TR" sz="1700" dirty="0"/>
          </a:p>
        </p:txBody>
      </p:sp>
    </p:spTree>
    <p:extLst>
      <p:ext uri="{BB962C8B-B14F-4D97-AF65-F5344CB8AC3E}">
        <p14:creationId xmlns:p14="http://schemas.microsoft.com/office/powerpoint/2010/main" val="2835495920"/>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TM10001114[[fn=Galeri]]</Template>
  <TotalTime>49</TotalTime>
  <Words>1561</Words>
  <Application>Microsoft Office PowerPoint</Application>
  <PresentationFormat>Geniş ekran</PresentationFormat>
  <Paragraphs>84</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Arial</vt:lpstr>
      <vt:lpstr>Nunito</vt:lpstr>
      <vt:lpstr>Rockwell</vt:lpstr>
      <vt:lpstr>Wingdings</vt:lpstr>
      <vt:lpstr>Galeri</vt:lpstr>
      <vt:lpstr>Erasmus+ Ana eylem-2 ( key actıon-2 )</vt:lpstr>
      <vt:lpstr>1. Erasmus+ Nedir? Erasmus+ Programı, Avrupa Birliği tarafından eğitim ve gençlik alanında 2007-2013 yılları arasında uygulanmış olan Hayatboyu Öğrenme (LLP) ve Gençlik Programlarının yerine uygulanan olan yeni programdır. 2014-2020 yılları arasında uygulanacak olan Erasmus+ Programı ile kişilere yaş ve eğitim geçmişlerine bakılmaksızın yeni beceriler kazandırılması, onların kişisel gelişimlerinin güçlendirilmesi ve istihdam olanaklarının arttırılması amaçlanmaktadır.</vt:lpstr>
      <vt:lpstr>2. Stratejik Ortaklıklar</vt:lpstr>
      <vt:lpstr>Stratejik Ortaklıkta Hangi Faaliyetler Desteklenmektedir? </vt:lpstr>
      <vt:lpstr>Projem Bir Stratejik Ortaklık Projesi midir?</vt:lpstr>
      <vt:lpstr>Projem Bir Stratejik Ortaklık Projesi midir?</vt:lpstr>
      <vt:lpstr>3. Okul Eğitimi Alanında Stratejik Ortaklıklar - KA201</vt:lpstr>
      <vt:lpstr>3. Okul Eğitimi Alanında Stratejik Ortaklıklar - KA201</vt:lpstr>
      <vt:lpstr>4. Mesleki Eğitim Stratejik Ortaklıklar - KA202</vt:lpstr>
      <vt:lpstr>5. Yükseköğretim Alanında Stratejik Ortaklıklar - KA203</vt:lpstr>
      <vt:lpstr>5. Yükseköğretim Alanında Stratejik Ortaklıklar - KA203</vt:lpstr>
      <vt:lpstr>6. Yetişkin Eğitimi Alanında Stratejik Ortaklıklar - KA204</vt:lpstr>
      <vt:lpstr>6. Yetişkin Eğitimi Alanında Stratejik Ortaklıklar - KA204</vt:lpstr>
      <vt:lpstr>7. Gençlik Alanında Stratejik Ortaklıklar - KA205</vt:lpstr>
      <vt:lpstr>8. Başvuru Nereye Nasıl Yapılır?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Ana eylem-2 ( key actıon-2 )</dc:title>
  <dc:creator>Uluslararası Öğrenci  Koordinatörlüğü</dc:creator>
  <cp:lastModifiedBy>Uluslararası Öğrenci  Koordinatörlüğü</cp:lastModifiedBy>
  <cp:revision>5</cp:revision>
  <dcterms:created xsi:type="dcterms:W3CDTF">2021-01-05T12:00:51Z</dcterms:created>
  <dcterms:modified xsi:type="dcterms:W3CDTF">2021-01-05T12:50:21Z</dcterms:modified>
</cp:coreProperties>
</file>