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58" y="88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3121DC-60B4-4C10-88A8-5FA0B14ED95E}"/>
              </a:ext>
            </a:extLst>
          </p:cNvPr>
          <p:cNvSpPr>
            <a:spLocks noGrp="1"/>
          </p:cNvSpPr>
          <p:nvPr>
            <p:ph type="ctrTitle"/>
          </p:nvPr>
        </p:nvSpPr>
        <p:spPr>
          <a:xfrm>
            <a:off x="2688165" y="2025761"/>
            <a:ext cx="6815669" cy="1515533"/>
          </a:xfrm>
        </p:spPr>
        <p:txBody>
          <a:bodyPr/>
          <a:lstStyle/>
          <a:p>
            <a:r>
              <a:rPr lang="tr-TR" b="1" dirty="0">
                <a:latin typeface="Adobe Gothic Std B" panose="020B0800000000000000" pitchFamily="34" charset="-128"/>
                <a:ea typeface="Adobe Gothic Std B" panose="020B0800000000000000" pitchFamily="34" charset="-128"/>
              </a:rPr>
              <a:t>ERASMUS+</a:t>
            </a:r>
            <a:br>
              <a:rPr lang="tr-TR" b="1" dirty="0">
                <a:latin typeface="Adobe Gothic Std B" panose="020B0800000000000000" pitchFamily="34" charset="-128"/>
                <a:ea typeface="Adobe Gothic Std B" panose="020B0800000000000000" pitchFamily="34" charset="-128"/>
              </a:rPr>
            </a:br>
            <a:r>
              <a:rPr lang="tr-TR" b="1" dirty="0">
                <a:latin typeface="Adobe Gothic Std B" panose="020B0800000000000000" pitchFamily="34" charset="-128"/>
                <a:ea typeface="Adobe Gothic Std B" panose="020B0800000000000000" pitchFamily="34" charset="-128"/>
              </a:rPr>
              <a:t>KA3</a:t>
            </a:r>
          </a:p>
        </p:txBody>
      </p:sp>
      <p:sp>
        <p:nvSpPr>
          <p:cNvPr id="3" name="Alt Başlık 2">
            <a:extLst>
              <a:ext uri="{FF2B5EF4-FFF2-40B4-BE49-F238E27FC236}">
                <a16:creationId xmlns:a16="http://schemas.microsoft.com/office/drawing/2014/main" id="{4CAFB9C7-DA62-42CD-95FD-1954F4C0E09D}"/>
              </a:ext>
            </a:extLst>
          </p:cNvPr>
          <p:cNvSpPr>
            <a:spLocks noGrp="1"/>
          </p:cNvSpPr>
          <p:nvPr>
            <p:ph type="subTitle" idx="1"/>
          </p:nvPr>
        </p:nvSpPr>
        <p:spPr/>
        <p:txBody>
          <a:bodyPr>
            <a:noAutofit/>
          </a:bodyPr>
          <a:lstStyle/>
          <a:p>
            <a:r>
              <a:rPr lang="sv-SE" sz="4000" b="1" dirty="0">
                <a:solidFill>
                  <a:srgbClr val="FF0000"/>
                </a:solidFill>
              </a:rPr>
              <a:t>Ana Eylem 3: Politika</a:t>
            </a:r>
          </a:p>
          <a:p>
            <a:r>
              <a:rPr lang="sv-SE" sz="4000" b="1" dirty="0">
                <a:solidFill>
                  <a:srgbClr val="FF0000"/>
                </a:solidFill>
              </a:rPr>
              <a:t>Reformu Desteği</a:t>
            </a:r>
            <a:endParaRPr lang="tr-TR" sz="4000" b="1" dirty="0">
              <a:solidFill>
                <a:srgbClr val="FF0000"/>
              </a:solidFill>
            </a:endParaRPr>
          </a:p>
        </p:txBody>
      </p:sp>
    </p:spTree>
    <p:extLst>
      <p:ext uri="{BB962C8B-B14F-4D97-AF65-F5344CB8AC3E}">
        <p14:creationId xmlns:p14="http://schemas.microsoft.com/office/powerpoint/2010/main" val="2049601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2310938"/>
            <a:ext cx="9601200" cy="3791062"/>
          </a:xfrm>
        </p:spPr>
        <p:txBody>
          <a:bodyPr>
            <a:noAutofit/>
          </a:bodyPr>
          <a:lstStyle/>
          <a:p>
            <a:pPr marL="0" lvl="1" indent="0">
              <a:buNone/>
            </a:pPr>
            <a:r>
              <a:rPr lang="tr-TR" sz="2800" b="1" dirty="0">
                <a:solidFill>
                  <a:srgbClr val="C00000"/>
                </a:solidFill>
              </a:rPr>
              <a:t>B) Sivil Toplum İşbirliği</a:t>
            </a:r>
          </a:p>
          <a:p>
            <a:pPr marL="0" lvl="1" indent="0">
              <a:lnSpc>
                <a:spcPct val="150000"/>
              </a:lnSpc>
              <a:buNone/>
            </a:pPr>
            <a:r>
              <a:rPr lang="tr-TR" sz="2400" b="1" dirty="0" err="1"/>
              <a:t>Erasmus</a:t>
            </a:r>
            <a:r>
              <a:rPr lang="tr-TR" sz="2400" b="1" dirty="0"/>
              <a:t>+, eğitim, öğretim ve gençlik alanlarındaki Avrupa politika gündemlerinin paydaşları arasında farkındalığı arttırmak ve bunların aktif katılımını sağlamak amacıyla, bu alanlardaki sivil toplum kuruluşlarıyla işbirliği yapılabilmesi için finansman olanakları sağlar. </a:t>
            </a:r>
          </a:p>
        </p:txBody>
      </p:sp>
    </p:spTree>
    <p:extLst>
      <p:ext uri="{BB962C8B-B14F-4D97-AF65-F5344CB8AC3E}">
        <p14:creationId xmlns:p14="http://schemas.microsoft.com/office/powerpoint/2010/main" val="310286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387150"/>
          </a:xfrm>
        </p:spPr>
        <p:txBody>
          <a:bodyPr>
            <a:noAutofit/>
          </a:bodyPr>
          <a:lstStyle/>
          <a:p>
            <a:pPr marL="0" lvl="1" indent="0">
              <a:buNone/>
            </a:pPr>
            <a:r>
              <a:rPr lang="tr-TR" sz="2800" b="1" dirty="0">
                <a:solidFill>
                  <a:srgbClr val="C00000"/>
                </a:solidFill>
              </a:rPr>
              <a:t>B) Sivil Toplum İşbirliği</a:t>
            </a:r>
          </a:p>
          <a:p>
            <a:pPr marL="0" lvl="1" indent="0">
              <a:lnSpc>
                <a:spcPct val="150000"/>
              </a:lnSpc>
              <a:buNone/>
            </a:pPr>
            <a:r>
              <a:rPr lang="tr-TR" sz="2400" b="1" dirty="0"/>
              <a:t>Sivil Toplum İşbirliği, </a:t>
            </a:r>
            <a:r>
              <a:rPr lang="tr-TR" sz="2400" b="1" dirty="0" err="1"/>
              <a:t>Erasmus</a:t>
            </a:r>
            <a:r>
              <a:rPr lang="tr-TR" sz="2400" b="1" dirty="0"/>
              <a:t>+’a ve diğer Avrupa programlarına katılımın teşvik edilmesi ve yaygın üyelik ağları kanalıyla politika ve program sonuçlarının ve iyi uygulamaların yaygınlaştırılmasını amaçlar. Paydaşların farklı ülkelerde, politika reformlarının hayata geçirilmesine aktif katılımda bulunmalarını sağlamaları için organizasyonlara destek verir.</a:t>
            </a:r>
            <a:endParaRPr lang="tr-TR" sz="2800" b="1" dirty="0"/>
          </a:p>
        </p:txBody>
      </p:sp>
    </p:spTree>
    <p:extLst>
      <p:ext uri="{BB962C8B-B14F-4D97-AF65-F5344CB8AC3E}">
        <p14:creationId xmlns:p14="http://schemas.microsoft.com/office/powerpoint/2010/main" val="2151799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2510444"/>
            <a:ext cx="9601200" cy="3591556"/>
          </a:xfrm>
        </p:spPr>
        <p:txBody>
          <a:bodyPr>
            <a:noAutofit/>
          </a:bodyPr>
          <a:lstStyle/>
          <a:p>
            <a:pPr marL="0" lvl="1" indent="0">
              <a:buNone/>
            </a:pPr>
            <a:r>
              <a:rPr lang="tr-TR" sz="2800" b="1" dirty="0">
                <a:solidFill>
                  <a:srgbClr val="C00000"/>
                </a:solidFill>
              </a:rPr>
              <a:t>Kimler Başvurabilir?</a:t>
            </a:r>
          </a:p>
          <a:p>
            <a:pPr marL="0" lvl="1" indent="0">
              <a:lnSpc>
                <a:spcPct val="150000"/>
              </a:lnSpc>
              <a:buNone/>
            </a:pPr>
            <a:r>
              <a:rPr lang="tr-TR" sz="2400" b="1" dirty="0"/>
              <a:t>■ Eğitim, öğretim ve gençlik alanlarında Avrupa sivil toplum kuruluşları,</a:t>
            </a:r>
          </a:p>
          <a:p>
            <a:pPr marL="0" lvl="1" indent="0">
              <a:lnSpc>
                <a:spcPct val="150000"/>
              </a:lnSpc>
              <a:buNone/>
            </a:pPr>
            <a:r>
              <a:rPr lang="tr-TR" sz="2400" b="1" dirty="0"/>
              <a:t>■ Eğitim, öğretim ve gençlik alanlarında AB çapındaki ağlar.</a:t>
            </a:r>
            <a:endParaRPr lang="tr-TR" sz="2800" b="1" dirty="0"/>
          </a:p>
        </p:txBody>
      </p:sp>
    </p:spTree>
    <p:extLst>
      <p:ext uri="{BB962C8B-B14F-4D97-AF65-F5344CB8AC3E}">
        <p14:creationId xmlns:p14="http://schemas.microsoft.com/office/powerpoint/2010/main" val="2575008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220437"/>
          </a:xfrm>
        </p:spPr>
        <p:txBody>
          <a:bodyPr>
            <a:noAutofit/>
          </a:bodyPr>
          <a:lstStyle/>
          <a:p>
            <a:pPr marL="0" lvl="1" indent="0">
              <a:buNone/>
            </a:pPr>
            <a:r>
              <a:rPr lang="tr-TR" sz="3200" b="1" dirty="0">
                <a:solidFill>
                  <a:srgbClr val="C00000"/>
                </a:solidFill>
              </a:rPr>
              <a:t>C) Yapılandırılmış Diyalog</a:t>
            </a:r>
          </a:p>
          <a:p>
            <a:pPr marL="0" lvl="1" indent="0">
              <a:buNone/>
            </a:pPr>
            <a:r>
              <a:rPr lang="tr-TR" sz="2800" b="1" dirty="0" err="1"/>
              <a:t>Erasmus</a:t>
            </a:r>
            <a:r>
              <a:rPr lang="tr-TR" sz="2800" b="1" dirty="0"/>
              <a:t>+, gençlik alanında gençler ve gençlik alanında karar verenler arasında gerçekleşecek diyalog fırsatları için finansman olanakları sağlar.</a:t>
            </a:r>
          </a:p>
          <a:p>
            <a:pPr marL="0" lvl="1" indent="0">
              <a:buNone/>
            </a:pPr>
            <a:r>
              <a:rPr lang="tr-TR" sz="2800" b="1" dirty="0"/>
              <a:t>Yapılandırılmış Diyalog, gençlerin demokratik yaşama aktif katılımlarını destekler ve AB Gençlik Stratejileri ve Yapılandırılmış Diyalog tarafından belirlenen öncelik ve</a:t>
            </a:r>
          </a:p>
          <a:p>
            <a:pPr marL="0" lvl="1" indent="0">
              <a:buNone/>
            </a:pPr>
            <a:r>
              <a:rPr lang="tr-TR" sz="2800" b="1" dirty="0"/>
              <a:t>temalarla ilgili tartışmaları teşvik eder.</a:t>
            </a:r>
            <a:endParaRPr lang="tr-TR" sz="2800" dirty="0"/>
          </a:p>
        </p:txBody>
      </p:sp>
    </p:spTree>
    <p:extLst>
      <p:ext uri="{BB962C8B-B14F-4D97-AF65-F5344CB8AC3E}">
        <p14:creationId xmlns:p14="http://schemas.microsoft.com/office/powerpoint/2010/main" val="2000950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548600"/>
            <a:ext cx="9601200" cy="4220437"/>
          </a:xfrm>
        </p:spPr>
        <p:txBody>
          <a:bodyPr>
            <a:noAutofit/>
          </a:bodyPr>
          <a:lstStyle/>
          <a:p>
            <a:pPr marL="0" lvl="1" indent="0">
              <a:buNone/>
            </a:pPr>
            <a:r>
              <a:rPr lang="tr-TR" sz="3200" b="1" dirty="0">
                <a:solidFill>
                  <a:srgbClr val="C00000"/>
                </a:solidFill>
              </a:rPr>
              <a:t>C) Yapılandırılmış Diyalog</a:t>
            </a:r>
          </a:p>
          <a:p>
            <a:pPr marL="0" lvl="1" indent="0">
              <a:buNone/>
            </a:pPr>
            <a:r>
              <a:rPr lang="tr-TR" sz="2400" dirty="0"/>
              <a:t>Projeler; toplantı, konferans, müzakere ve etkinlik biçiminde olabilir. Desteklenebilecek faaliyetler aşağıdakileri içerir: </a:t>
            </a:r>
          </a:p>
          <a:p>
            <a:pPr marL="0" lvl="1" indent="0">
              <a:spcBef>
                <a:spcPts val="0"/>
              </a:spcBef>
              <a:spcAft>
                <a:spcPts val="0"/>
              </a:spcAft>
              <a:buNone/>
            </a:pPr>
            <a:r>
              <a:rPr lang="tr-TR" sz="2400" dirty="0"/>
              <a:t>■ AB Gençlik Stratejisiyle ilgili konularda bilgi edinme ve gençlik alanında karar alıcılarla fikir alışverişinde bulunma imkanı sunan ulusal toplantılar, </a:t>
            </a:r>
            <a:r>
              <a:rPr lang="tr-TR" sz="2400" dirty="0" err="1"/>
              <a:t>ulusötesi</a:t>
            </a:r>
            <a:r>
              <a:rPr lang="tr-TR" sz="2400" dirty="0"/>
              <a:t> seminerler ve etkinlikler,</a:t>
            </a:r>
          </a:p>
          <a:p>
            <a:pPr marL="0" lvl="1" indent="0">
              <a:spcBef>
                <a:spcPts val="0"/>
              </a:spcBef>
              <a:spcAft>
                <a:spcPts val="0"/>
              </a:spcAft>
              <a:buNone/>
            </a:pPr>
            <a:r>
              <a:rPr lang="tr-TR" sz="2400" dirty="0"/>
              <a:t>■ Avrupa Gençlik Haftası boyunca düzenlenen faaliyetlerle bağlantılı Yapılandırılmış Diyalog, </a:t>
            </a:r>
          </a:p>
          <a:p>
            <a:pPr marL="0" lvl="1" indent="0">
              <a:spcBef>
                <a:spcPts val="0"/>
              </a:spcBef>
              <a:spcAft>
                <a:spcPts val="0"/>
              </a:spcAft>
              <a:buNone/>
            </a:pPr>
            <a:r>
              <a:rPr lang="tr-TR" sz="2400" dirty="0"/>
              <a:t>■ Demokratik hayata katılımla ilgili ihtiyaçlarını belirlemek için gençlerle fikir alışverişi, </a:t>
            </a:r>
          </a:p>
          <a:p>
            <a:pPr marL="0" lvl="1" indent="0">
              <a:spcBef>
                <a:spcPts val="0"/>
              </a:spcBef>
              <a:spcAft>
                <a:spcPts val="0"/>
              </a:spcAft>
              <a:buNone/>
            </a:pPr>
            <a:r>
              <a:rPr lang="tr-TR" sz="2400" dirty="0"/>
              <a:t>■ Demokratik kurumların işleyişini ve karar alıcıların rollerini canlandıran etkinlikler</a:t>
            </a:r>
            <a:endParaRPr lang="tr-TR" sz="2800" dirty="0"/>
          </a:p>
        </p:txBody>
      </p:sp>
    </p:spTree>
    <p:extLst>
      <p:ext uri="{BB962C8B-B14F-4D97-AF65-F5344CB8AC3E}">
        <p14:creationId xmlns:p14="http://schemas.microsoft.com/office/powerpoint/2010/main" val="3313750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548600"/>
            <a:ext cx="9601200" cy="4220437"/>
          </a:xfrm>
        </p:spPr>
        <p:txBody>
          <a:bodyPr>
            <a:noAutofit/>
          </a:bodyPr>
          <a:lstStyle/>
          <a:p>
            <a:pPr marL="0" lvl="1" indent="0">
              <a:buNone/>
            </a:pPr>
            <a:r>
              <a:rPr lang="tr-TR" sz="3200" b="1" dirty="0">
                <a:solidFill>
                  <a:srgbClr val="C00000"/>
                </a:solidFill>
              </a:rPr>
              <a:t>Kimler Başvurabilir?</a:t>
            </a:r>
          </a:p>
          <a:p>
            <a:pPr marL="0" lvl="1" indent="0">
              <a:buNone/>
            </a:pPr>
            <a:r>
              <a:rPr lang="tr-TR" sz="2400" b="1" dirty="0"/>
              <a:t>Gençlerle, AB düzeyinde geliştirilen Yapılandırılmış Diyaloglarda yer almayı isteyen gençlik kuruluşları.</a:t>
            </a:r>
          </a:p>
          <a:p>
            <a:pPr marL="0" lvl="1" indent="0">
              <a:buNone/>
            </a:pPr>
            <a:endParaRPr lang="tr-TR" sz="2400" b="1" dirty="0"/>
          </a:p>
          <a:p>
            <a:pPr marL="0" lvl="1" indent="0">
              <a:buNone/>
            </a:pPr>
            <a:r>
              <a:rPr lang="tr-TR" sz="3200" b="1" dirty="0">
                <a:solidFill>
                  <a:srgbClr val="C00000"/>
                </a:solidFill>
              </a:rPr>
              <a:t>Nasıl Başvurabilirim?</a:t>
            </a:r>
          </a:p>
          <a:p>
            <a:pPr marL="0" lvl="1" indent="0">
              <a:buNone/>
            </a:pPr>
            <a:r>
              <a:rPr lang="tr-TR" sz="2400" b="1" dirty="0">
                <a:solidFill>
                  <a:schemeClr val="tx1"/>
                </a:solidFill>
              </a:rPr>
              <a:t>Başvurular, başvuran kuruluşun yerleşik bulunduğu ülkedeki ulusal ajansa yapılır.</a:t>
            </a:r>
          </a:p>
          <a:p>
            <a:pPr marL="0" lvl="1" indent="0">
              <a:buNone/>
            </a:pPr>
            <a:r>
              <a:rPr lang="tr-TR" sz="2400" b="1" dirty="0">
                <a:solidFill>
                  <a:schemeClr val="tx1"/>
                </a:solidFill>
              </a:rPr>
              <a:t>Türkiye’de bu kurum Türkiye Ulusal Ajansı’dır</a:t>
            </a:r>
          </a:p>
        </p:txBody>
      </p:sp>
    </p:spTree>
    <p:extLst>
      <p:ext uri="{BB962C8B-B14F-4D97-AF65-F5344CB8AC3E}">
        <p14:creationId xmlns:p14="http://schemas.microsoft.com/office/powerpoint/2010/main" val="160539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p:nvPr>
        </p:nvSpPr>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1"/>
          </p:nvPr>
        </p:nvSpPr>
        <p:spPr/>
        <p:txBody>
          <a:bodyPr>
            <a:noAutofit/>
          </a:bodyPr>
          <a:lstStyle/>
          <a:p>
            <a:r>
              <a:rPr lang="tr-TR" sz="3600" dirty="0"/>
              <a:t>Bu eylemin amaçlanan sonuçları, eğitim, öğretim ve gençlik sistemlerinin kalitesi ve etkinliğini arttırmak, </a:t>
            </a:r>
            <a:r>
              <a:rPr lang="tr-TR" sz="3600" dirty="0" err="1"/>
              <a:t>ulusötesi</a:t>
            </a:r>
            <a:r>
              <a:rPr lang="tr-TR" sz="3600" dirty="0"/>
              <a:t> işbirliği ve karşılıklı öğrenimi teşvik etmek, bilgi birikimini geliştirmek ve gençlerin demokratik hayata aktif katılımını desteklemektir.</a:t>
            </a:r>
          </a:p>
        </p:txBody>
      </p:sp>
    </p:spTree>
    <p:extLst>
      <p:ext uri="{BB962C8B-B14F-4D97-AF65-F5344CB8AC3E}">
        <p14:creationId xmlns:p14="http://schemas.microsoft.com/office/powerpoint/2010/main" val="120275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69268"/>
            <a:ext cx="9601200" cy="4332732"/>
          </a:xfrm>
        </p:spPr>
        <p:txBody>
          <a:bodyPr>
            <a:noAutofit/>
          </a:bodyPr>
          <a:lstStyle/>
          <a:p>
            <a:r>
              <a:rPr lang="tr-TR" sz="3600" dirty="0"/>
              <a:t>Politika Reformu Desteği altında desteklenecek ana başlıklar: </a:t>
            </a:r>
          </a:p>
          <a:p>
            <a:pPr marL="914400" lvl="1" indent="-457200">
              <a:buAutoNum type="alphaUcParenR"/>
            </a:pPr>
            <a:r>
              <a:rPr lang="tr-TR" sz="3600" dirty="0"/>
              <a:t>Geleceğe Yönelik Girişimler, </a:t>
            </a:r>
          </a:p>
          <a:p>
            <a:pPr marL="914400" lvl="1" indent="-457200">
              <a:buAutoNum type="alphaUcParenR"/>
            </a:pPr>
            <a:r>
              <a:rPr lang="tr-TR" sz="3600" dirty="0"/>
              <a:t>Sivil Toplum İşbirliği ve </a:t>
            </a:r>
          </a:p>
          <a:p>
            <a:pPr marL="914400" lvl="1" indent="-457200">
              <a:buAutoNum type="alphaUcParenR"/>
            </a:pPr>
            <a:r>
              <a:rPr lang="tr-TR" sz="3600" dirty="0"/>
              <a:t>Yapılandırılmış Diyalog. </a:t>
            </a:r>
          </a:p>
        </p:txBody>
      </p:sp>
    </p:spTree>
    <p:extLst>
      <p:ext uri="{BB962C8B-B14F-4D97-AF65-F5344CB8AC3E}">
        <p14:creationId xmlns:p14="http://schemas.microsoft.com/office/powerpoint/2010/main" val="503245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69268"/>
            <a:ext cx="9601200" cy="4332732"/>
          </a:xfrm>
        </p:spPr>
        <p:txBody>
          <a:bodyPr>
            <a:noAutofit/>
          </a:bodyPr>
          <a:lstStyle/>
          <a:p>
            <a:pPr marL="0" lvl="1" indent="0">
              <a:buNone/>
            </a:pPr>
            <a:r>
              <a:rPr lang="tr-TR" sz="2400" b="1" dirty="0"/>
              <a:t>Bunların dışında aşağıdaki başlıklar altında yürütülecek çalışmalar için de fon tahsis edebilecektir: </a:t>
            </a:r>
          </a:p>
          <a:p>
            <a:r>
              <a:rPr lang="tr-TR" dirty="0"/>
              <a:t>Eğitim, öğretim ve gençlik alanlarında bilginin arttırılması amacıyla yapılacak “Araştırma ve Anketler”, </a:t>
            </a:r>
          </a:p>
          <a:p>
            <a:r>
              <a:rPr lang="tr-TR" dirty="0"/>
              <a:t>Kredi transferi için beceri, yeterlilik ve diplomaların tanınması, rehberlik ve beceri yönetimi desteği, Bologna süreci ve kalite güvencesi alanlarında geliştirilecek “Avrupa Politika Araçları”, </a:t>
            </a:r>
          </a:p>
          <a:p>
            <a:r>
              <a:rPr lang="tr-TR" dirty="0"/>
              <a:t>Ortak ülkelerle politika diyaloğunu teşvik etmek, Avrupa’daki yükseköğretimin </a:t>
            </a:r>
            <a:r>
              <a:rPr lang="tr-TR" dirty="0" err="1"/>
              <a:t>uluslararasılaşmasını</a:t>
            </a:r>
            <a:r>
              <a:rPr lang="tr-TR" dirty="0"/>
              <a:t> arttırmak ve ortak ülkelerdeki yükseköğretim reform uzmanlarını desteklemek amacıyla “Uluslararası Kuruluşlarla İşbirliği”. </a:t>
            </a:r>
          </a:p>
        </p:txBody>
      </p:sp>
    </p:spTree>
    <p:extLst>
      <p:ext uri="{BB962C8B-B14F-4D97-AF65-F5344CB8AC3E}">
        <p14:creationId xmlns:p14="http://schemas.microsoft.com/office/powerpoint/2010/main" val="215142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2304006"/>
            <a:ext cx="9601200" cy="3282147"/>
          </a:xfrm>
        </p:spPr>
        <p:txBody>
          <a:bodyPr>
            <a:noAutofit/>
          </a:bodyPr>
          <a:lstStyle/>
          <a:p>
            <a:pPr marL="0" lvl="1" indent="0">
              <a:buNone/>
            </a:pPr>
            <a:r>
              <a:rPr lang="tr-TR" sz="3200" b="1" dirty="0">
                <a:solidFill>
                  <a:srgbClr val="C00000"/>
                </a:solidFill>
              </a:rPr>
              <a:t>A) Geleceğe Yönelik Girişimler</a:t>
            </a:r>
          </a:p>
          <a:p>
            <a:pPr marL="0" lvl="1" indent="0">
              <a:lnSpc>
                <a:spcPct val="200000"/>
              </a:lnSpc>
              <a:buNone/>
            </a:pPr>
            <a:r>
              <a:rPr lang="tr-TR" sz="2800" b="1" dirty="0" err="1"/>
              <a:t>Erasmus</a:t>
            </a:r>
            <a:r>
              <a:rPr lang="tr-TR" sz="2800" b="1" dirty="0"/>
              <a:t>+, eğitim ve öğretim sistemleriyle gençlik politikalarında stratejik veya örgütsel gelişmeler için kamu otoriteleri ve ilgili kurumlara finansman olanakları sağlar.</a:t>
            </a:r>
            <a:endParaRPr lang="tr-TR" sz="2800" dirty="0"/>
          </a:p>
        </p:txBody>
      </p:sp>
    </p:spTree>
    <p:extLst>
      <p:ext uri="{BB962C8B-B14F-4D97-AF65-F5344CB8AC3E}">
        <p14:creationId xmlns:p14="http://schemas.microsoft.com/office/powerpoint/2010/main" val="618649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387150"/>
          </a:xfrm>
        </p:spPr>
        <p:txBody>
          <a:bodyPr>
            <a:noAutofit/>
          </a:bodyPr>
          <a:lstStyle/>
          <a:p>
            <a:pPr marL="0" lvl="1" indent="0">
              <a:buNone/>
            </a:pPr>
            <a:r>
              <a:rPr lang="tr-TR" sz="2800" b="1" dirty="0">
                <a:solidFill>
                  <a:srgbClr val="C00000"/>
                </a:solidFill>
              </a:rPr>
              <a:t>■ İleriye Dönük İşbirliği Projeleri </a:t>
            </a:r>
          </a:p>
          <a:p>
            <a:pPr marL="0" lvl="1" indent="0">
              <a:buNone/>
            </a:pPr>
            <a:r>
              <a:rPr lang="tr-TR" sz="2800" b="1" dirty="0"/>
              <a:t>İleriye dönük işbirliği projeleri, eğitim, öğretim ve gençlik alanlarındaki sistemlerde veya politikalarda reform veya modernizasyon sağlamak için yenilikçi yaklaşımlar keşfetmek hedefiyle en ileri bilgilere sahip büyük paydaşlar arasında kurulan ortaklıklardır. </a:t>
            </a:r>
          </a:p>
          <a:p>
            <a:pPr marL="0" lvl="1" indent="0">
              <a:buNone/>
            </a:pPr>
            <a:r>
              <a:rPr lang="tr-TR" sz="2800" b="1" dirty="0"/>
              <a:t>Bu projeler, paydaşlar arasında ve onların iletişim ağları yoluyla sonuçlarını yayarak karar alıcılar için değerli bilgiler sağlayabilirler.</a:t>
            </a:r>
          </a:p>
        </p:txBody>
      </p:sp>
    </p:spTree>
    <p:extLst>
      <p:ext uri="{BB962C8B-B14F-4D97-AF65-F5344CB8AC3E}">
        <p14:creationId xmlns:p14="http://schemas.microsoft.com/office/powerpoint/2010/main" val="57059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387150"/>
          </a:xfrm>
        </p:spPr>
        <p:txBody>
          <a:bodyPr>
            <a:noAutofit/>
          </a:bodyPr>
          <a:lstStyle/>
          <a:p>
            <a:pPr marL="0" lvl="1" indent="0">
              <a:buNone/>
            </a:pPr>
            <a:r>
              <a:rPr lang="tr-TR" sz="2800" b="1" dirty="0">
                <a:solidFill>
                  <a:srgbClr val="C00000"/>
                </a:solidFill>
              </a:rPr>
              <a:t>■ Avrupa Politika Deneyimleri</a:t>
            </a:r>
          </a:p>
          <a:p>
            <a:pPr marL="0" lvl="1" indent="0">
              <a:lnSpc>
                <a:spcPct val="150000"/>
              </a:lnSpc>
              <a:buNone/>
            </a:pPr>
            <a:r>
              <a:rPr lang="tr-TR" sz="2800" b="1" dirty="0"/>
              <a:t>Avrupa Politika Deneyimleri; yenilikçi politikaların etkinlik ve </a:t>
            </a:r>
            <a:r>
              <a:rPr lang="tr-TR" sz="2800" b="1" dirty="0" err="1"/>
              <a:t>ölçülebilirliğinin</a:t>
            </a:r>
            <a:r>
              <a:rPr lang="tr-TR" sz="2800" b="1" dirty="0"/>
              <a:t> detaylı değerlendirme yöntemleri kullanılarak belirlenmesi için üst düzey kamu otoriteleri tarafından yürütülen saha çalışmalarıdır.</a:t>
            </a:r>
          </a:p>
        </p:txBody>
      </p:sp>
    </p:spTree>
    <p:extLst>
      <p:ext uri="{BB962C8B-B14F-4D97-AF65-F5344CB8AC3E}">
        <p14:creationId xmlns:p14="http://schemas.microsoft.com/office/powerpoint/2010/main" val="303733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387150"/>
          </a:xfrm>
        </p:spPr>
        <p:txBody>
          <a:bodyPr>
            <a:noAutofit/>
          </a:bodyPr>
          <a:lstStyle/>
          <a:p>
            <a:pPr marL="0" lvl="1" indent="0">
              <a:buNone/>
            </a:pPr>
            <a:r>
              <a:rPr lang="tr-TR" sz="2800" b="1" dirty="0">
                <a:solidFill>
                  <a:srgbClr val="C00000"/>
                </a:solidFill>
              </a:rPr>
              <a:t>Kimler Başvurabilir?</a:t>
            </a:r>
          </a:p>
          <a:p>
            <a:pPr marL="0" lvl="1" indent="0">
              <a:buNone/>
            </a:pPr>
            <a:endParaRPr lang="tr-TR" sz="2800" b="1" dirty="0">
              <a:solidFill>
                <a:srgbClr val="C00000"/>
              </a:solidFill>
            </a:endParaRPr>
          </a:p>
          <a:p>
            <a:pPr marL="0" lvl="1" indent="0">
              <a:buNone/>
            </a:pPr>
            <a:r>
              <a:rPr lang="tr-TR" sz="2800" b="1" dirty="0"/>
              <a:t>■ Yeni stratejik yaklaşımları ve politika gelişmelerini araştırmak isteyen eğitim, öğretim ve gençlik kurum ve kuruluşları,</a:t>
            </a:r>
          </a:p>
          <a:p>
            <a:pPr marL="0" lvl="1" indent="0">
              <a:buNone/>
            </a:pPr>
            <a:r>
              <a:rPr lang="tr-TR" sz="2800" b="1" dirty="0"/>
              <a:t>■ Nihai uygulamadan önce yenilikçi politikaların etkinliğini değerlendirmeyi isteyen kamu otoriteleri.</a:t>
            </a:r>
          </a:p>
        </p:txBody>
      </p:sp>
    </p:spTree>
    <p:extLst>
      <p:ext uri="{BB962C8B-B14F-4D97-AF65-F5344CB8AC3E}">
        <p14:creationId xmlns:p14="http://schemas.microsoft.com/office/powerpoint/2010/main" val="336844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64D3C6-2D0D-4AB8-AC26-38FD9F106288}"/>
              </a:ext>
            </a:extLst>
          </p:cNvPr>
          <p:cNvSpPr>
            <a:spLocks noGrp="1"/>
          </p:cNvSpPr>
          <p:nvPr>
            <p:ph type="title" idx="4294967295"/>
          </p:nvPr>
        </p:nvSpPr>
        <p:spPr>
          <a:xfrm>
            <a:off x="1200000" y="756000"/>
            <a:ext cx="9601200" cy="958850"/>
          </a:xfrm>
        </p:spPr>
        <p:txBody>
          <a:bodyPr/>
          <a:lstStyle/>
          <a:p>
            <a:r>
              <a:rPr lang="sv-SE" b="1" dirty="0"/>
              <a:t>Ana Eylem 3: Politika Reformu Desteği</a:t>
            </a:r>
            <a:endParaRPr lang="tr-TR" b="1" dirty="0"/>
          </a:p>
        </p:txBody>
      </p:sp>
      <p:sp>
        <p:nvSpPr>
          <p:cNvPr id="3" name="İçerik Yer Tutucusu 2">
            <a:extLst>
              <a:ext uri="{FF2B5EF4-FFF2-40B4-BE49-F238E27FC236}">
                <a16:creationId xmlns:a16="http://schemas.microsoft.com/office/drawing/2014/main" id="{5817571D-97B6-4803-888A-86FFF18799B1}"/>
              </a:ext>
            </a:extLst>
          </p:cNvPr>
          <p:cNvSpPr>
            <a:spLocks noGrp="1"/>
          </p:cNvSpPr>
          <p:nvPr>
            <p:ph idx="4294967295"/>
          </p:nvPr>
        </p:nvSpPr>
        <p:spPr>
          <a:xfrm>
            <a:off x="1295400" y="1714850"/>
            <a:ext cx="9601200" cy="4387150"/>
          </a:xfrm>
        </p:spPr>
        <p:txBody>
          <a:bodyPr>
            <a:noAutofit/>
          </a:bodyPr>
          <a:lstStyle/>
          <a:p>
            <a:pPr marL="0" lvl="1" indent="0">
              <a:buNone/>
            </a:pPr>
            <a:r>
              <a:rPr lang="tr-TR" sz="2800" b="1" dirty="0">
                <a:solidFill>
                  <a:srgbClr val="C00000"/>
                </a:solidFill>
              </a:rPr>
              <a:t>Nasıl Başvurabilirim?</a:t>
            </a:r>
          </a:p>
          <a:p>
            <a:pPr marL="0" lvl="1" indent="0">
              <a:buNone/>
            </a:pPr>
            <a:r>
              <a:rPr lang="tr-TR" sz="2800" b="1" dirty="0"/>
              <a:t>Geleceğe Yönelik Girişimler, Komisyon merkezli projeler olduğu için başvurular doğrudan Brüksel’deki Eğitim, İşitsel ve Görsel Kültür Yürütme Ajansı’na (</a:t>
            </a:r>
            <a:r>
              <a:rPr lang="tr-TR" sz="2800" b="1" dirty="0" err="1"/>
              <a:t>Education</a:t>
            </a:r>
            <a:r>
              <a:rPr lang="tr-TR" sz="2800" b="1" dirty="0"/>
              <a:t>, </a:t>
            </a:r>
            <a:r>
              <a:rPr lang="tr-TR" sz="2800" b="1" dirty="0" err="1"/>
              <a:t>Audio</a:t>
            </a:r>
            <a:r>
              <a:rPr lang="tr-TR" sz="2800" b="1" dirty="0"/>
              <a:t>-Visual </a:t>
            </a:r>
            <a:r>
              <a:rPr lang="tr-TR" sz="2800" b="1" dirty="0" err="1"/>
              <a:t>and</a:t>
            </a:r>
            <a:r>
              <a:rPr lang="tr-TR" sz="2800" b="1" dirty="0"/>
              <a:t> </a:t>
            </a:r>
            <a:r>
              <a:rPr lang="tr-TR" sz="2800" b="1" dirty="0" err="1"/>
              <a:t>Culture</a:t>
            </a:r>
            <a:r>
              <a:rPr lang="tr-TR" sz="2800" b="1" dirty="0"/>
              <a:t> </a:t>
            </a:r>
            <a:r>
              <a:rPr lang="tr-TR" sz="2800" b="1" dirty="0" err="1"/>
              <a:t>Executive</a:t>
            </a:r>
            <a:r>
              <a:rPr lang="tr-TR" sz="2800" b="1" dirty="0"/>
              <a:t> </a:t>
            </a:r>
            <a:r>
              <a:rPr lang="tr-TR" sz="2800" b="1" dirty="0" err="1"/>
              <a:t>Agency</a:t>
            </a:r>
            <a:r>
              <a:rPr lang="tr-TR" sz="2800" b="1" dirty="0"/>
              <a:t>) yapılır.</a:t>
            </a:r>
          </a:p>
          <a:p>
            <a:pPr marL="0" lvl="1" indent="0">
              <a:buNone/>
            </a:pPr>
            <a:endParaRPr lang="tr-TR" sz="2800" b="1" dirty="0"/>
          </a:p>
          <a:p>
            <a:pPr marL="0" lvl="1" indent="0">
              <a:buNone/>
            </a:pPr>
            <a:r>
              <a:rPr lang="tr-TR" sz="2800" b="1" dirty="0"/>
              <a:t>http://eacea.ec.europa.eu</a:t>
            </a:r>
          </a:p>
        </p:txBody>
      </p:sp>
    </p:spTree>
    <p:extLst>
      <p:ext uri="{BB962C8B-B14F-4D97-AF65-F5344CB8AC3E}">
        <p14:creationId xmlns:p14="http://schemas.microsoft.com/office/powerpoint/2010/main" val="21884539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53</TotalTime>
  <Words>712</Words>
  <Application>Microsoft Office PowerPoint</Application>
  <PresentationFormat>Geniş ekran</PresentationFormat>
  <Paragraphs>64</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Adobe Gothic Std B</vt:lpstr>
      <vt:lpstr>Arial</vt:lpstr>
      <vt:lpstr>Garamond</vt:lpstr>
      <vt:lpstr>Organik</vt:lpstr>
      <vt:lpstr>ERASMUS+ KA3</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lpstr>Ana Eylem 3: Politika Reformu Desteği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KA3</dc:title>
  <dc:creator>Uluslararası Öğrenci  Koordinatörlüğü</dc:creator>
  <cp:lastModifiedBy>Uluslararası Öğrenci  Koordinatörlüğü</cp:lastModifiedBy>
  <cp:revision>3</cp:revision>
  <dcterms:created xsi:type="dcterms:W3CDTF">2021-01-07T07:52:30Z</dcterms:created>
  <dcterms:modified xsi:type="dcterms:W3CDTF">2021-01-07T08:45:33Z</dcterms:modified>
</cp:coreProperties>
</file>